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84"/>
  </p:notesMasterIdLst>
  <p:sldIdLst>
    <p:sldId id="256" r:id="rId5"/>
    <p:sldId id="265" r:id="rId6"/>
    <p:sldId id="266" r:id="rId7"/>
    <p:sldId id="354" r:id="rId8"/>
    <p:sldId id="355" r:id="rId9"/>
    <p:sldId id="269" r:id="rId10"/>
    <p:sldId id="270" r:id="rId11"/>
    <p:sldId id="272" r:id="rId12"/>
    <p:sldId id="267" r:id="rId13"/>
    <p:sldId id="273" r:id="rId14"/>
    <p:sldId id="274" r:id="rId15"/>
    <p:sldId id="356" r:id="rId16"/>
    <p:sldId id="357" r:id="rId17"/>
    <p:sldId id="275" r:id="rId18"/>
    <p:sldId id="276" r:id="rId19"/>
    <p:sldId id="277" r:id="rId20"/>
    <p:sldId id="283" r:id="rId21"/>
    <p:sldId id="278" r:id="rId22"/>
    <p:sldId id="280" r:id="rId23"/>
    <p:sldId id="281" r:id="rId24"/>
    <p:sldId id="282" r:id="rId25"/>
    <p:sldId id="284" r:id="rId26"/>
    <p:sldId id="285" r:id="rId27"/>
    <p:sldId id="286" r:id="rId28"/>
    <p:sldId id="279" r:id="rId29"/>
    <p:sldId id="287" r:id="rId30"/>
    <p:sldId id="290" r:id="rId31"/>
    <p:sldId id="292" r:id="rId32"/>
    <p:sldId id="294" r:id="rId33"/>
    <p:sldId id="296" r:id="rId34"/>
    <p:sldId id="297" r:id="rId35"/>
    <p:sldId id="298" r:id="rId36"/>
    <p:sldId id="299" r:id="rId37"/>
    <p:sldId id="300" r:id="rId38"/>
    <p:sldId id="302" r:id="rId39"/>
    <p:sldId id="304" r:id="rId40"/>
    <p:sldId id="306" r:id="rId41"/>
    <p:sldId id="308" r:id="rId42"/>
    <p:sldId id="309" r:id="rId43"/>
    <p:sldId id="310" r:id="rId44"/>
    <p:sldId id="311" r:id="rId45"/>
    <p:sldId id="312" r:id="rId46"/>
    <p:sldId id="313" r:id="rId47"/>
    <p:sldId id="314" r:id="rId48"/>
    <p:sldId id="315" r:id="rId49"/>
    <p:sldId id="319" r:id="rId50"/>
    <p:sldId id="316" r:id="rId51"/>
    <p:sldId id="318" r:id="rId52"/>
    <p:sldId id="321" r:id="rId53"/>
    <p:sldId id="322" r:id="rId54"/>
    <p:sldId id="323" r:id="rId55"/>
    <p:sldId id="324" r:id="rId56"/>
    <p:sldId id="325" r:id="rId57"/>
    <p:sldId id="326" r:id="rId58"/>
    <p:sldId id="327" r:id="rId59"/>
    <p:sldId id="328" r:id="rId60"/>
    <p:sldId id="329" r:id="rId61"/>
    <p:sldId id="330" r:id="rId62"/>
    <p:sldId id="331" r:id="rId63"/>
    <p:sldId id="334" r:id="rId64"/>
    <p:sldId id="333" r:id="rId65"/>
    <p:sldId id="336" r:id="rId66"/>
    <p:sldId id="337" r:id="rId67"/>
    <p:sldId id="338" r:id="rId68"/>
    <p:sldId id="335" r:id="rId69"/>
    <p:sldId id="332" r:id="rId70"/>
    <p:sldId id="339" r:id="rId71"/>
    <p:sldId id="340" r:id="rId72"/>
    <p:sldId id="341" r:id="rId73"/>
    <p:sldId id="342" r:id="rId74"/>
    <p:sldId id="343" r:id="rId75"/>
    <p:sldId id="345" r:id="rId76"/>
    <p:sldId id="346" r:id="rId77"/>
    <p:sldId id="347" r:id="rId78"/>
    <p:sldId id="348" r:id="rId79"/>
    <p:sldId id="350" r:id="rId80"/>
    <p:sldId id="351" r:id="rId81"/>
    <p:sldId id="352" r:id="rId82"/>
    <p:sldId id="353"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FF0066"/>
    <a:srgbClr val="FF99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94660"/>
  </p:normalViewPr>
  <p:slideViewPr>
    <p:cSldViewPr snapToGrid="0">
      <p:cViewPr varScale="1">
        <p:scale>
          <a:sx n="79" d="100"/>
          <a:sy n="79" d="100"/>
        </p:scale>
        <p:origin x="2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a:t>Total Disssolved Solid </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'GP graphs'!$K$1</c:f>
              <c:strCache>
                <c:ptCount val="1"/>
                <c:pt idx="0">
                  <c:v>TDS</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'GP graphs'!$J$2:$J$20</c:f>
              <c:strCache>
                <c:ptCount val="19"/>
                <c:pt idx="0">
                  <c:v>Aralbara</c:v>
                </c:pt>
                <c:pt idx="1">
                  <c:v>Bansidi</c:v>
                </c:pt>
                <c:pt idx="2">
                  <c:v>Baragram</c:v>
                </c:pt>
                <c:pt idx="3">
                  <c:v>Baramesya</c:v>
                </c:pt>
                <c:pt idx="4">
                  <c:v>Bara Metala</c:v>
                </c:pt>
                <c:pt idx="5">
                  <c:v>Dumuria</c:v>
                </c:pt>
                <c:pt idx="6">
                  <c:v>Gharpathar</c:v>
                </c:pt>
                <c:pt idx="7">
                  <c:v>Guniada</c:v>
                </c:pt>
                <c:pt idx="8">
                  <c:v>Kantapal</c:v>
                </c:pt>
                <c:pt idx="9">
                  <c:v>Kawabasa</c:v>
                </c:pt>
                <c:pt idx="10">
                  <c:v>Kolaboti</c:v>
                </c:pt>
                <c:pt idx="11">
                  <c:v>Kusumdunri</c:v>
                </c:pt>
                <c:pt idx="12">
                  <c:v>Kharjuria</c:v>
                </c:pt>
                <c:pt idx="13">
                  <c:v>Metyal</c:v>
                </c:pt>
                <c:pt idx="14">
                  <c:v>Niasa</c:v>
                </c:pt>
                <c:pt idx="15">
                  <c:v>Pachaparar</c:v>
                </c:pt>
                <c:pt idx="16">
                  <c:v>Poradi</c:v>
                </c:pt>
                <c:pt idx="17">
                  <c:v>Rampur</c:v>
                </c:pt>
                <c:pt idx="18">
                  <c:v>Upar Maity Bandh</c:v>
                </c:pt>
              </c:strCache>
            </c:strRef>
          </c:cat>
          <c:val>
            <c:numRef>
              <c:f>'GP graphs'!$K$2:$K$20</c:f>
              <c:numCache>
                <c:formatCode>General</c:formatCode>
                <c:ptCount val="19"/>
                <c:pt idx="0">
                  <c:v>296</c:v>
                </c:pt>
                <c:pt idx="1">
                  <c:v>264</c:v>
                </c:pt>
                <c:pt idx="2">
                  <c:v>280</c:v>
                </c:pt>
                <c:pt idx="3">
                  <c:v>75</c:v>
                </c:pt>
                <c:pt idx="4">
                  <c:v>168</c:v>
                </c:pt>
                <c:pt idx="5">
                  <c:v>210</c:v>
                </c:pt>
                <c:pt idx="6">
                  <c:v>150</c:v>
                </c:pt>
                <c:pt idx="7">
                  <c:v>376</c:v>
                </c:pt>
                <c:pt idx="8">
                  <c:v>186</c:v>
                </c:pt>
                <c:pt idx="9">
                  <c:v>28</c:v>
                </c:pt>
                <c:pt idx="10">
                  <c:v>162</c:v>
                </c:pt>
                <c:pt idx="11">
                  <c:v>53</c:v>
                </c:pt>
                <c:pt idx="12">
                  <c:v>197</c:v>
                </c:pt>
                <c:pt idx="13">
                  <c:v>159</c:v>
                </c:pt>
                <c:pt idx="14">
                  <c:v>864</c:v>
                </c:pt>
                <c:pt idx="15">
                  <c:v>6</c:v>
                </c:pt>
                <c:pt idx="16">
                  <c:v>166</c:v>
                </c:pt>
                <c:pt idx="17">
                  <c:v>418</c:v>
                </c:pt>
                <c:pt idx="18">
                  <c:v>513</c:v>
                </c:pt>
              </c:numCache>
            </c:numRef>
          </c:val>
          <c:extLst>
            <c:ext xmlns:c16="http://schemas.microsoft.com/office/drawing/2014/chart" uri="{C3380CC4-5D6E-409C-BE32-E72D297353CC}">
              <c16:uniqueId val="{00000000-2E63-4216-9A32-012AF393A020}"/>
            </c:ext>
          </c:extLst>
        </c:ser>
        <c:dLbls>
          <c:showLegendKey val="0"/>
          <c:showVal val="0"/>
          <c:showCatName val="0"/>
          <c:showSerName val="0"/>
          <c:showPercent val="0"/>
          <c:showBubbleSize val="0"/>
        </c:dLbls>
        <c:gapWidth val="65"/>
        <c:shape val="box"/>
        <c:axId val="267651488"/>
        <c:axId val="267653840"/>
        <c:axId val="0"/>
      </c:bar3DChart>
      <c:catAx>
        <c:axId val="26765148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67653840"/>
        <c:crosses val="autoZero"/>
        <c:auto val="1"/>
        <c:lblAlgn val="ctr"/>
        <c:lblOffset val="100"/>
        <c:noMultiLvlLbl val="0"/>
      </c:catAx>
      <c:valAx>
        <c:axId val="26765384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TDS (mg/L)</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6765148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'GP graphs'!$L$76</c:f>
              <c:strCache>
                <c:ptCount val="1"/>
                <c:pt idx="0">
                  <c:v>Nitrate</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'GP graphs'!$K$77:$K$95</c:f>
              <c:strCache>
                <c:ptCount val="19"/>
                <c:pt idx="0">
                  <c:v>Aralbara</c:v>
                </c:pt>
                <c:pt idx="1">
                  <c:v>Bansidi</c:v>
                </c:pt>
                <c:pt idx="2">
                  <c:v>Baragram</c:v>
                </c:pt>
                <c:pt idx="3">
                  <c:v>Baramesya</c:v>
                </c:pt>
                <c:pt idx="4">
                  <c:v>Bara Metala</c:v>
                </c:pt>
                <c:pt idx="5">
                  <c:v>Dumuria</c:v>
                </c:pt>
                <c:pt idx="6">
                  <c:v>Gharpathar</c:v>
                </c:pt>
                <c:pt idx="7">
                  <c:v>Guniada</c:v>
                </c:pt>
                <c:pt idx="8">
                  <c:v>Kantapal</c:v>
                </c:pt>
                <c:pt idx="9">
                  <c:v>Kawabasa</c:v>
                </c:pt>
                <c:pt idx="10">
                  <c:v>Kolaboti</c:v>
                </c:pt>
                <c:pt idx="11">
                  <c:v>Kusumdunri</c:v>
                </c:pt>
                <c:pt idx="12">
                  <c:v>Kharjuria</c:v>
                </c:pt>
                <c:pt idx="13">
                  <c:v>Metyal</c:v>
                </c:pt>
                <c:pt idx="14">
                  <c:v>Niasa</c:v>
                </c:pt>
                <c:pt idx="15">
                  <c:v>Pachaparar</c:v>
                </c:pt>
                <c:pt idx="16">
                  <c:v>Poradi</c:v>
                </c:pt>
                <c:pt idx="17">
                  <c:v>Rampur</c:v>
                </c:pt>
                <c:pt idx="18">
                  <c:v>Upar Maity Bandh</c:v>
                </c:pt>
              </c:strCache>
            </c:strRef>
          </c:cat>
          <c:val>
            <c:numRef>
              <c:f>'GP graphs'!$L$77:$L$95</c:f>
              <c:numCache>
                <c:formatCode>General</c:formatCode>
                <c:ptCount val="19"/>
                <c:pt idx="0">
                  <c:v>8.6</c:v>
                </c:pt>
                <c:pt idx="1">
                  <c:v>0</c:v>
                </c:pt>
                <c:pt idx="2">
                  <c:v>0</c:v>
                </c:pt>
                <c:pt idx="3">
                  <c:v>2</c:v>
                </c:pt>
                <c:pt idx="4">
                  <c:v>0</c:v>
                </c:pt>
                <c:pt idx="5">
                  <c:v>0.5</c:v>
                </c:pt>
                <c:pt idx="6">
                  <c:v>0</c:v>
                </c:pt>
                <c:pt idx="7">
                  <c:v>0</c:v>
                </c:pt>
                <c:pt idx="8">
                  <c:v>1.2</c:v>
                </c:pt>
                <c:pt idx="9">
                  <c:v>1</c:v>
                </c:pt>
                <c:pt idx="10">
                  <c:v>3.9</c:v>
                </c:pt>
                <c:pt idx="11">
                  <c:v>3</c:v>
                </c:pt>
                <c:pt idx="12">
                  <c:v>21</c:v>
                </c:pt>
                <c:pt idx="13">
                  <c:v>5.6</c:v>
                </c:pt>
                <c:pt idx="14">
                  <c:v>11</c:v>
                </c:pt>
                <c:pt idx="15">
                  <c:v>0</c:v>
                </c:pt>
                <c:pt idx="16">
                  <c:v>1</c:v>
                </c:pt>
                <c:pt idx="17">
                  <c:v>3</c:v>
                </c:pt>
                <c:pt idx="18">
                  <c:v>3</c:v>
                </c:pt>
              </c:numCache>
            </c:numRef>
          </c:val>
          <c:extLst>
            <c:ext xmlns:c16="http://schemas.microsoft.com/office/drawing/2014/chart" uri="{C3380CC4-5D6E-409C-BE32-E72D297353CC}">
              <c16:uniqueId val="{00000000-5983-473B-90D8-366718ED6BAC}"/>
            </c:ext>
          </c:extLst>
        </c:ser>
        <c:dLbls>
          <c:showLegendKey val="0"/>
          <c:showVal val="0"/>
          <c:showCatName val="0"/>
          <c:showSerName val="0"/>
          <c:showPercent val="0"/>
          <c:showBubbleSize val="0"/>
        </c:dLbls>
        <c:gapWidth val="65"/>
        <c:shape val="box"/>
        <c:axId val="274955936"/>
        <c:axId val="274960248"/>
        <c:axId val="0"/>
      </c:bar3DChart>
      <c:catAx>
        <c:axId val="27495593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74960248"/>
        <c:crosses val="autoZero"/>
        <c:auto val="1"/>
        <c:lblAlgn val="ctr"/>
        <c:lblOffset val="100"/>
        <c:noMultiLvlLbl val="0"/>
      </c:catAx>
      <c:valAx>
        <c:axId val="27496024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Nitrate (mg/L)</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7495593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'acceptale limit'!$J$59</c:f>
              <c:strCache>
                <c:ptCount val="1"/>
                <c:pt idx="0">
                  <c:v>WQI</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'acceptale limit'!$I$60:$I$78</c:f>
              <c:strCache>
                <c:ptCount val="19"/>
                <c:pt idx="0">
                  <c:v>Aralbara</c:v>
                </c:pt>
                <c:pt idx="1">
                  <c:v>Bansidi</c:v>
                </c:pt>
                <c:pt idx="2">
                  <c:v>Barogram</c:v>
                </c:pt>
                <c:pt idx="3">
                  <c:v>Baramesya</c:v>
                </c:pt>
                <c:pt idx="4">
                  <c:v>Bara Metala</c:v>
                </c:pt>
                <c:pt idx="5">
                  <c:v>Dumuria</c:v>
                </c:pt>
                <c:pt idx="6">
                  <c:v>Gharpathar</c:v>
                </c:pt>
                <c:pt idx="7">
                  <c:v>Guniada</c:v>
                </c:pt>
                <c:pt idx="8">
                  <c:v>Kantapal</c:v>
                </c:pt>
                <c:pt idx="9">
                  <c:v>Kawabasa</c:v>
                </c:pt>
                <c:pt idx="10">
                  <c:v>Kolaboti</c:v>
                </c:pt>
                <c:pt idx="11">
                  <c:v>Kusumdunri</c:v>
                </c:pt>
                <c:pt idx="12">
                  <c:v>Kharjuria</c:v>
                </c:pt>
                <c:pt idx="13">
                  <c:v>Metyal</c:v>
                </c:pt>
                <c:pt idx="14">
                  <c:v>Niasa</c:v>
                </c:pt>
                <c:pt idx="15">
                  <c:v>Pachaparar</c:v>
                </c:pt>
                <c:pt idx="16">
                  <c:v>Poradi</c:v>
                </c:pt>
                <c:pt idx="17">
                  <c:v>Rampur</c:v>
                </c:pt>
                <c:pt idx="18">
                  <c:v>Upar Maity
 Bandh</c:v>
                </c:pt>
              </c:strCache>
            </c:strRef>
          </c:cat>
          <c:val>
            <c:numRef>
              <c:f>'acceptale limit'!$J$60:$J$78</c:f>
              <c:numCache>
                <c:formatCode>0</c:formatCode>
                <c:ptCount val="19"/>
                <c:pt idx="0">
                  <c:v>176.06086276634508</c:v>
                </c:pt>
                <c:pt idx="1">
                  <c:v>39.440563274727303</c:v>
                </c:pt>
                <c:pt idx="2">
                  <c:v>60.226167803489794</c:v>
                </c:pt>
                <c:pt idx="3">
                  <c:v>120.62734802228766</c:v>
                </c:pt>
                <c:pt idx="4">
                  <c:v>47.095690920873544</c:v>
                </c:pt>
                <c:pt idx="5">
                  <c:v>104.82064454887688</c:v>
                </c:pt>
                <c:pt idx="6">
                  <c:v>63.320310894256878</c:v>
                </c:pt>
                <c:pt idx="7">
                  <c:v>65.049409266289118</c:v>
                </c:pt>
                <c:pt idx="8">
                  <c:v>115.90685172960561</c:v>
                </c:pt>
                <c:pt idx="9">
                  <c:v>30.470991801264844</c:v>
                </c:pt>
                <c:pt idx="10">
                  <c:v>11.687166597934613</c:v>
                </c:pt>
                <c:pt idx="11">
                  <c:v>155.8494614061722</c:v>
                </c:pt>
                <c:pt idx="12">
                  <c:v>242.33921406987912</c:v>
                </c:pt>
                <c:pt idx="13">
                  <c:v>33.680223254126147</c:v>
                </c:pt>
                <c:pt idx="14">
                  <c:v>51.437063357390393</c:v>
                </c:pt>
                <c:pt idx="15">
                  <c:v>21.149532118714603</c:v>
                </c:pt>
                <c:pt idx="16">
                  <c:v>28.303017043904092</c:v>
                </c:pt>
                <c:pt idx="17">
                  <c:v>61.122280803414753</c:v>
                </c:pt>
                <c:pt idx="18">
                  <c:v>27.443273400595078</c:v>
                </c:pt>
              </c:numCache>
            </c:numRef>
          </c:val>
          <c:extLst>
            <c:ext xmlns:c16="http://schemas.microsoft.com/office/drawing/2014/chart" uri="{C3380CC4-5D6E-409C-BE32-E72D297353CC}">
              <c16:uniqueId val="{00000000-05CB-48D8-9404-7DC346BBE390}"/>
            </c:ext>
          </c:extLst>
        </c:ser>
        <c:dLbls>
          <c:showLegendKey val="0"/>
          <c:showVal val="0"/>
          <c:showCatName val="0"/>
          <c:showSerName val="0"/>
          <c:showPercent val="0"/>
          <c:showBubbleSize val="0"/>
        </c:dLbls>
        <c:gapWidth val="65"/>
        <c:shape val="box"/>
        <c:axId val="274958680"/>
        <c:axId val="274961424"/>
        <c:axId val="0"/>
      </c:bar3DChart>
      <c:catAx>
        <c:axId val="27495868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74961424"/>
        <c:crosses val="autoZero"/>
        <c:auto val="1"/>
        <c:lblAlgn val="ctr"/>
        <c:lblOffset val="100"/>
        <c:noMultiLvlLbl val="0"/>
      </c:catAx>
      <c:valAx>
        <c:axId val="274961424"/>
        <c:scaling>
          <c:orientation val="minMax"/>
        </c:scaling>
        <c:delete val="0"/>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7495868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Electrical Conductivity</a:t>
            </a:r>
          </a:p>
        </c:rich>
      </c:tx>
      <c:layout>
        <c:manualLayout>
          <c:xMode val="edge"/>
          <c:yMode val="edge"/>
          <c:x val="0.32265483674212608"/>
          <c:y val="4.6296296296296294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'GP graphs'!$S$1</c:f>
              <c:strCache>
                <c:ptCount val="1"/>
                <c:pt idx="0">
                  <c:v>EC</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'GP graphs'!$R$2:$R$20</c:f>
              <c:strCache>
                <c:ptCount val="19"/>
                <c:pt idx="0">
                  <c:v>Aralbara</c:v>
                </c:pt>
                <c:pt idx="1">
                  <c:v>Bansidi</c:v>
                </c:pt>
                <c:pt idx="2">
                  <c:v>Baragram</c:v>
                </c:pt>
                <c:pt idx="3">
                  <c:v>Baramesya</c:v>
                </c:pt>
                <c:pt idx="4">
                  <c:v>Bara Metala</c:v>
                </c:pt>
                <c:pt idx="5">
                  <c:v>Dumuria</c:v>
                </c:pt>
                <c:pt idx="6">
                  <c:v>Gharpathar</c:v>
                </c:pt>
                <c:pt idx="7">
                  <c:v>Guniada</c:v>
                </c:pt>
                <c:pt idx="8">
                  <c:v>Kantapal</c:v>
                </c:pt>
                <c:pt idx="9">
                  <c:v>Kawabasa</c:v>
                </c:pt>
                <c:pt idx="10">
                  <c:v>Kolaboti</c:v>
                </c:pt>
                <c:pt idx="11">
                  <c:v>Kusumdunri</c:v>
                </c:pt>
                <c:pt idx="12">
                  <c:v>Kharjuria</c:v>
                </c:pt>
                <c:pt idx="13">
                  <c:v>Metyal</c:v>
                </c:pt>
                <c:pt idx="14">
                  <c:v>Niasa</c:v>
                </c:pt>
                <c:pt idx="15">
                  <c:v>Pachaparar</c:v>
                </c:pt>
                <c:pt idx="16">
                  <c:v>Poradi</c:v>
                </c:pt>
                <c:pt idx="17">
                  <c:v>Rampur</c:v>
                </c:pt>
                <c:pt idx="18">
                  <c:v>Upar Maity Bandh</c:v>
                </c:pt>
              </c:strCache>
            </c:strRef>
          </c:cat>
          <c:val>
            <c:numRef>
              <c:f>'GP graphs'!$S$2:$S$20</c:f>
              <c:numCache>
                <c:formatCode>General</c:formatCode>
                <c:ptCount val="19"/>
                <c:pt idx="0">
                  <c:v>560</c:v>
                </c:pt>
                <c:pt idx="1">
                  <c:v>555</c:v>
                </c:pt>
                <c:pt idx="2">
                  <c:v>610</c:v>
                </c:pt>
                <c:pt idx="3">
                  <c:v>150</c:v>
                </c:pt>
                <c:pt idx="4">
                  <c:v>333</c:v>
                </c:pt>
                <c:pt idx="5">
                  <c:v>419</c:v>
                </c:pt>
                <c:pt idx="6">
                  <c:v>311</c:v>
                </c:pt>
                <c:pt idx="7">
                  <c:v>740</c:v>
                </c:pt>
                <c:pt idx="8">
                  <c:v>375</c:v>
                </c:pt>
                <c:pt idx="9">
                  <c:v>56</c:v>
                </c:pt>
                <c:pt idx="10">
                  <c:v>193</c:v>
                </c:pt>
                <c:pt idx="11">
                  <c:v>105</c:v>
                </c:pt>
                <c:pt idx="12">
                  <c:v>388</c:v>
                </c:pt>
                <c:pt idx="13">
                  <c:v>317</c:v>
                </c:pt>
                <c:pt idx="14">
                  <c:v>1735</c:v>
                </c:pt>
                <c:pt idx="15">
                  <c:v>16</c:v>
                </c:pt>
                <c:pt idx="16">
                  <c:v>340</c:v>
                </c:pt>
                <c:pt idx="17">
                  <c:v>653</c:v>
                </c:pt>
                <c:pt idx="18">
                  <c:v>1023</c:v>
                </c:pt>
              </c:numCache>
            </c:numRef>
          </c:val>
          <c:extLst>
            <c:ext xmlns:c16="http://schemas.microsoft.com/office/drawing/2014/chart" uri="{C3380CC4-5D6E-409C-BE32-E72D297353CC}">
              <c16:uniqueId val="{00000000-15ED-4A08-92B5-1BB749CBC914}"/>
            </c:ext>
          </c:extLst>
        </c:ser>
        <c:dLbls>
          <c:showLegendKey val="0"/>
          <c:showVal val="0"/>
          <c:showCatName val="0"/>
          <c:showSerName val="0"/>
          <c:showPercent val="0"/>
          <c:showBubbleSize val="0"/>
        </c:dLbls>
        <c:gapWidth val="65"/>
        <c:shape val="box"/>
        <c:axId val="267654232"/>
        <c:axId val="267656192"/>
        <c:axId val="0"/>
      </c:bar3DChart>
      <c:catAx>
        <c:axId val="26765423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67656192"/>
        <c:crosses val="autoZero"/>
        <c:auto val="1"/>
        <c:lblAlgn val="ctr"/>
        <c:lblOffset val="100"/>
        <c:noMultiLvlLbl val="0"/>
      </c:catAx>
      <c:valAx>
        <c:axId val="267656192"/>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EC  (µS/m)</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67654232"/>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Total Chloride</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'GP graphs'!$AA$1</c:f>
              <c:strCache>
                <c:ptCount val="1"/>
                <c:pt idx="0">
                  <c:v>Chloride</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'GP graphs'!$Z$2:$Z$20</c:f>
              <c:strCache>
                <c:ptCount val="19"/>
                <c:pt idx="0">
                  <c:v>Aralbara</c:v>
                </c:pt>
                <c:pt idx="1">
                  <c:v>Bansidi</c:v>
                </c:pt>
                <c:pt idx="2">
                  <c:v>Baragram</c:v>
                </c:pt>
                <c:pt idx="3">
                  <c:v>Baramesya</c:v>
                </c:pt>
                <c:pt idx="4">
                  <c:v>Bara Metala</c:v>
                </c:pt>
                <c:pt idx="5">
                  <c:v>Dumuria</c:v>
                </c:pt>
                <c:pt idx="6">
                  <c:v>Gharpathar</c:v>
                </c:pt>
                <c:pt idx="7">
                  <c:v>Guniada</c:v>
                </c:pt>
                <c:pt idx="8">
                  <c:v>Kantapal</c:v>
                </c:pt>
                <c:pt idx="9">
                  <c:v>Kawabasa</c:v>
                </c:pt>
                <c:pt idx="10">
                  <c:v>Kolaboti</c:v>
                </c:pt>
                <c:pt idx="11">
                  <c:v>Kusumdunri</c:v>
                </c:pt>
                <c:pt idx="12">
                  <c:v>Kharjuria</c:v>
                </c:pt>
                <c:pt idx="13">
                  <c:v>Metyal</c:v>
                </c:pt>
                <c:pt idx="14">
                  <c:v>Niasa</c:v>
                </c:pt>
                <c:pt idx="15">
                  <c:v>Pachaparar</c:v>
                </c:pt>
                <c:pt idx="16">
                  <c:v>Poradi</c:v>
                </c:pt>
                <c:pt idx="17">
                  <c:v>Rampur</c:v>
                </c:pt>
                <c:pt idx="18">
                  <c:v>Upar Maity Bandh</c:v>
                </c:pt>
              </c:strCache>
            </c:strRef>
          </c:cat>
          <c:val>
            <c:numRef>
              <c:f>'GP graphs'!$AA$2:$AA$20</c:f>
              <c:numCache>
                <c:formatCode>General</c:formatCode>
                <c:ptCount val="19"/>
                <c:pt idx="0">
                  <c:v>113.88</c:v>
                </c:pt>
                <c:pt idx="1">
                  <c:v>36.868000000000002</c:v>
                </c:pt>
                <c:pt idx="2">
                  <c:v>25.524000000000015</c:v>
                </c:pt>
                <c:pt idx="3">
                  <c:v>11.34400000000001</c:v>
                </c:pt>
                <c:pt idx="4">
                  <c:v>39.704000000000057</c:v>
                </c:pt>
                <c:pt idx="5">
                  <c:v>25</c:v>
                </c:pt>
                <c:pt idx="6">
                  <c:v>90.751999999999995</c:v>
                </c:pt>
                <c:pt idx="7">
                  <c:v>45.375999999999998</c:v>
                </c:pt>
                <c:pt idx="8">
                  <c:v>39.5</c:v>
                </c:pt>
                <c:pt idx="9">
                  <c:v>11.34400000000001</c:v>
                </c:pt>
                <c:pt idx="10">
                  <c:v>5.7</c:v>
                </c:pt>
                <c:pt idx="11">
                  <c:v>11.34400000000001</c:v>
                </c:pt>
                <c:pt idx="12">
                  <c:v>14.18</c:v>
                </c:pt>
                <c:pt idx="13">
                  <c:v>51</c:v>
                </c:pt>
                <c:pt idx="14">
                  <c:v>221.20799999999997</c:v>
                </c:pt>
                <c:pt idx="15">
                  <c:v>8.5079999999999192</c:v>
                </c:pt>
                <c:pt idx="16">
                  <c:v>22.687999999999999</c:v>
                </c:pt>
                <c:pt idx="17">
                  <c:v>57.98</c:v>
                </c:pt>
                <c:pt idx="18">
                  <c:v>110.60400000000001</c:v>
                </c:pt>
              </c:numCache>
            </c:numRef>
          </c:val>
          <c:extLst>
            <c:ext xmlns:c16="http://schemas.microsoft.com/office/drawing/2014/chart" uri="{C3380CC4-5D6E-409C-BE32-E72D297353CC}">
              <c16:uniqueId val="{00000000-1F74-48A9-900F-1D820E23A92F}"/>
            </c:ext>
          </c:extLst>
        </c:ser>
        <c:dLbls>
          <c:showLegendKey val="0"/>
          <c:showVal val="0"/>
          <c:showCatName val="0"/>
          <c:showSerName val="0"/>
          <c:showPercent val="0"/>
          <c:showBubbleSize val="0"/>
        </c:dLbls>
        <c:gapWidth val="65"/>
        <c:shape val="box"/>
        <c:axId val="267652664"/>
        <c:axId val="267651096"/>
        <c:axId val="0"/>
      </c:bar3DChart>
      <c:catAx>
        <c:axId val="26765266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67651096"/>
        <c:crosses val="autoZero"/>
        <c:auto val="1"/>
        <c:lblAlgn val="ctr"/>
        <c:lblOffset val="100"/>
        <c:noMultiLvlLbl val="0"/>
      </c:catAx>
      <c:valAx>
        <c:axId val="26765109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Chloride (mg/L)</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6765266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Alkalinity as CaCO3 (mg/L)</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0358705161854749E-2"/>
          <c:y val="0.19486111111111112"/>
          <c:w val="0.89019685039370078"/>
          <c:h val="0.46350211431904348"/>
        </c:manualLayout>
      </c:layout>
      <c:bar3DChart>
        <c:barDir val="col"/>
        <c:grouping val="clustered"/>
        <c:varyColors val="0"/>
        <c:ser>
          <c:idx val="0"/>
          <c:order val="0"/>
          <c:tx>
            <c:strRef>
              <c:f>'GP graphs'!$L$38</c:f>
              <c:strCache>
                <c:ptCount val="1"/>
                <c:pt idx="0">
                  <c:v>Alkalinity</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'GP graphs'!$K$39:$K$57</c:f>
              <c:strCache>
                <c:ptCount val="19"/>
                <c:pt idx="0">
                  <c:v>Aralbara</c:v>
                </c:pt>
                <c:pt idx="1">
                  <c:v>Bansidi</c:v>
                </c:pt>
                <c:pt idx="2">
                  <c:v>Baragram</c:v>
                </c:pt>
                <c:pt idx="3">
                  <c:v>Baramesya</c:v>
                </c:pt>
                <c:pt idx="4">
                  <c:v>Bara Metala</c:v>
                </c:pt>
                <c:pt idx="5">
                  <c:v>Dumuria</c:v>
                </c:pt>
                <c:pt idx="6">
                  <c:v>Gharpathar</c:v>
                </c:pt>
                <c:pt idx="7">
                  <c:v>Guniada</c:v>
                </c:pt>
                <c:pt idx="8">
                  <c:v>Kantapal</c:v>
                </c:pt>
                <c:pt idx="9">
                  <c:v>Kawabasa</c:v>
                </c:pt>
                <c:pt idx="10">
                  <c:v>Kolaboti</c:v>
                </c:pt>
                <c:pt idx="11">
                  <c:v>Kusumdunri</c:v>
                </c:pt>
                <c:pt idx="12">
                  <c:v>Kharjuria</c:v>
                </c:pt>
                <c:pt idx="13">
                  <c:v>Metyal</c:v>
                </c:pt>
                <c:pt idx="14">
                  <c:v>Niasa</c:v>
                </c:pt>
                <c:pt idx="15">
                  <c:v>Pachaparar</c:v>
                </c:pt>
                <c:pt idx="16">
                  <c:v>Poradi</c:v>
                </c:pt>
                <c:pt idx="17">
                  <c:v>Rampur</c:v>
                </c:pt>
                <c:pt idx="18">
                  <c:v>Upar Maity Bandh</c:v>
                </c:pt>
              </c:strCache>
            </c:strRef>
          </c:cat>
          <c:val>
            <c:numRef>
              <c:f>'GP graphs'!$L$39:$L$57</c:f>
              <c:numCache>
                <c:formatCode>General</c:formatCode>
                <c:ptCount val="19"/>
                <c:pt idx="0">
                  <c:v>380</c:v>
                </c:pt>
                <c:pt idx="1">
                  <c:v>100</c:v>
                </c:pt>
                <c:pt idx="2">
                  <c:v>172.00000000000003</c:v>
                </c:pt>
                <c:pt idx="3">
                  <c:v>47.999999999999972</c:v>
                </c:pt>
                <c:pt idx="4">
                  <c:v>72.000000000000043</c:v>
                </c:pt>
                <c:pt idx="5">
                  <c:v>160</c:v>
                </c:pt>
                <c:pt idx="6">
                  <c:v>87.999999999999957</c:v>
                </c:pt>
                <c:pt idx="7">
                  <c:v>220</c:v>
                </c:pt>
                <c:pt idx="8">
                  <c:v>220</c:v>
                </c:pt>
                <c:pt idx="9">
                  <c:v>28.000000000000114</c:v>
                </c:pt>
                <c:pt idx="10">
                  <c:v>30</c:v>
                </c:pt>
                <c:pt idx="11">
                  <c:v>20</c:v>
                </c:pt>
                <c:pt idx="12">
                  <c:v>116.00000000000009</c:v>
                </c:pt>
                <c:pt idx="13">
                  <c:v>20</c:v>
                </c:pt>
                <c:pt idx="14">
                  <c:v>256.00000000000011</c:v>
                </c:pt>
                <c:pt idx="15">
                  <c:v>23.999999999999915</c:v>
                </c:pt>
                <c:pt idx="16">
                  <c:v>99.999999999999957</c:v>
                </c:pt>
                <c:pt idx="17">
                  <c:v>180</c:v>
                </c:pt>
                <c:pt idx="18">
                  <c:v>188</c:v>
                </c:pt>
              </c:numCache>
            </c:numRef>
          </c:val>
          <c:extLst>
            <c:ext xmlns:c16="http://schemas.microsoft.com/office/drawing/2014/chart" uri="{C3380CC4-5D6E-409C-BE32-E72D297353CC}">
              <c16:uniqueId val="{00000000-D6FD-4D40-98C4-3F4D1B0F8E79}"/>
            </c:ext>
          </c:extLst>
        </c:ser>
        <c:dLbls>
          <c:showLegendKey val="0"/>
          <c:showVal val="0"/>
          <c:showCatName val="0"/>
          <c:showSerName val="0"/>
          <c:showPercent val="0"/>
          <c:showBubbleSize val="0"/>
        </c:dLbls>
        <c:gapWidth val="65"/>
        <c:shape val="box"/>
        <c:axId val="267655408"/>
        <c:axId val="267651880"/>
        <c:axId val="0"/>
      </c:bar3DChart>
      <c:catAx>
        <c:axId val="26765540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67651880"/>
        <c:crosses val="autoZero"/>
        <c:auto val="1"/>
        <c:lblAlgn val="ctr"/>
        <c:lblOffset val="100"/>
        <c:noMultiLvlLbl val="0"/>
      </c:catAx>
      <c:valAx>
        <c:axId val="26765188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Alkalinity</a:t>
                </a:r>
              </a:p>
            </c:rich>
          </c:tx>
          <c:layout>
            <c:manualLayout>
              <c:xMode val="edge"/>
              <c:yMode val="edge"/>
              <c:x val="1.0189413823272091E-2"/>
              <c:y val="0.34702464275298922"/>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6765540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pH value </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'GP graphs'!$C$2:$C$20</c:f>
              <c:strCache>
                <c:ptCount val="19"/>
                <c:pt idx="0">
                  <c:v>Aralbara</c:v>
                </c:pt>
                <c:pt idx="1">
                  <c:v>Bansidi</c:v>
                </c:pt>
                <c:pt idx="2">
                  <c:v>Baragram</c:v>
                </c:pt>
                <c:pt idx="3">
                  <c:v>Baramesya</c:v>
                </c:pt>
                <c:pt idx="4">
                  <c:v>Bara Metala</c:v>
                </c:pt>
                <c:pt idx="5">
                  <c:v>Dumuria</c:v>
                </c:pt>
                <c:pt idx="6">
                  <c:v>Gharpathar</c:v>
                </c:pt>
                <c:pt idx="7">
                  <c:v>Guniada</c:v>
                </c:pt>
                <c:pt idx="8">
                  <c:v>Kantapal</c:v>
                </c:pt>
                <c:pt idx="9">
                  <c:v>Kawabasa</c:v>
                </c:pt>
                <c:pt idx="10">
                  <c:v>Kolaboti</c:v>
                </c:pt>
                <c:pt idx="11">
                  <c:v>Kusumdunri</c:v>
                </c:pt>
                <c:pt idx="12">
                  <c:v>Kharjuria</c:v>
                </c:pt>
                <c:pt idx="13">
                  <c:v>Metyal</c:v>
                </c:pt>
                <c:pt idx="14">
                  <c:v>Niasa</c:v>
                </c:pt>
                <c:pt idx="15">
                  <c:v>Pachaparar</c:v>
                </c:pt>
                <c:pt idx="16">
                  <c:v>Poradi</c:v>
                </c:pt>
                <c:pt idx="17">
                  <c:v>Rampur</c:v>
                </c:pt>
                <c:pt idx="18">
                  <c:v>Upar Maity Bandh</c:v>
                </c:pt>
              </c:strCache>
            </c:strRef>
          </c:cat>
          <c:val>
            <c:numRef>
              <c:f>'GP graphs'!$D$2:$D$20</c:f>
              <c:numCache>
                <c:formatCode>General</c:formatCode>
                <c:ptCount val="19"/>
                <c:pt idx="0">
                  <c:v>6.98</c:v>
                </c:pt>
                <c:pt idx="1">
                  <c:v>7.65</c:v>
                </c:pt>
                <c:pt idx="2">
                  <c:v>7.24</c:v>
                </c:pt>
                <c:pt idx="3">
                  <c:v>6.32</c:v>
                </c:pt>
                <c:pt idx="4">
                  <c:v>6.93</c:v>
                </c:pt>
                <c:pt idx="5">
                  <c:v>6.3</c:v>
                </c:pt>
                <c:pt idx="6">
                  <c:v>6.51</c:v>
                </c:pt>
                <c:pt idx="7">
                  <c:v>7.89</c:v>
                </c:pt>
                <c:pt idx="8">
                  <c:v>5.92</c:v>
                </c:pt>
                <c:pt idx="9">
                  <c:v>5.51</c:v>
                </c:pt>
                <c:pt idx="10">
                  <c:v>5.91</c:v>
                </c:pt>
                <c:pt idx="11">
                  <c:v>5.88</c:v>
                </c:pt>
                <c:pt idx="12">
                  <c:v>6.59</c:v>
                </c:pt>
                <c:pt idx="13">
                  <c:v>5.09</c:v>
                </c:pt>
                <c:pt idx="14">
                  <c:v>7.11</c:v>
                </c:pt>
                <c:pt idx="15">
                  <c:v>5.65</c:v>
                </c:pt>
                <c:pt idx="16">
                  <c:v>7.54</c:v>
                </c:pt>
                <c:pt idx="17">
                  <c:v>6.61</c:v>
                </c:pt>
                <c:pt idx="18">
                  <c:v>6.89</c:v>
                </c:pt>
              </c:numCache>
            </c:numRef>
          </c:val>
          <c:extLst>
            <c:ext xmlns:c16="http://schemas.microsoft.com/office/drawing/2014/chart" uri="{C3380CC4-5D6E-409C-BE32-E72D297353CC}">
              <c16:uniqueId val="{00000000-CF61-43AF-9592-A3151C956983}"/>
            </c:ext>
          </c:extLst>
        </c:ser>
        <c:dLbls>
          <c:showLegendKey val="0"/>
          <c:showVal val="0"/>
          <c:showCatName val="0"/>
          <c:showSerName val="0"/>
          <c:showPercent val="0"/>
          <c:showBubbleSize val="0"/>
        </c:dLbls>
        <c:gapWidth val="65"/>
        <c:shape val="box"/>
        <c:axId val="200321640"/>
        <c:axId val="274953976"/>
        <c:axId val="0"/>
      </c:bar3DChart>
      <c:catAx>
        <c:axId val="20032164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74953976"/>
        <c:crosses val="autoZero"/>
        <c:auto val="1"/>
        <c:lblAlgn val="ctr"/>
        <c:lblOffset val="100"/>
        <c:noMultiLvlLbl val="0"/>
      </c:catAx>
      <c:valAx>
        <c:axId val="27495397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pH</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32164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Total Hardness as CaCO3 in mg/L</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'GP graphs'!$D$38</c:f>
              <c:strCache>
                <c:ptCount val="1"/>
                <c:pt idx="0">
                  <c:v>Total Hardness</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'GP graphs'!$C$39:$C$57</c:f>
              <c:strCache>
                <c:ptCount val="19"/>
                <c:pt idx="0">
                  <c:v>Aralbara</c:v>
                </c:pt>
                <c:pt idx="1">
                  <c:v>Bansidi</c:v>
                </c:pt>
                <c:pt idx="2">
                  <c:v>Baragram</c:v>
                </c:pt>
                <c:pt idx="3">
                  <c:v>Baramesya</c:v>
                </c:pt>
                <c:pt idx="4">
                  <c:v>Bara Metala</c:v>
                </c:pt>
                <c:pt idx="5">
                  <c:v>Dumuria</c:v>
                </c:pt>
                <c:pt idx="6">
                  <c:v>Gharpathar</c:v>
                </c:pt>
                <c:pt idx="7">
                  <c:v>Guniada</c:v>
                </c:pt>
                <c:pt idx="8">
                  <c:v>Kantapal</c:v>
                </c:pt>
                <c:pt idx="9">
                  <c:v>Kawabasa</c:v>
                </c:pt>
                <c:pt idx="10">
                  <c:v>Kolaboti</c:v>
                </c:pt>
                <c:pt idx="11">
                  <c:v>Kusumdunri</c:v>
                </c:pt>
                <c:pt idx="12">
                  <c:v>Kharjuria</c:v>
                </c:pt>
                <c:pt idx="13">
                  <c:v>Metyal</c:v>
                </c:pt>
                <c:pt idx="14">
                  <c:v>Niasa</c:v>
                </c:pt>
                <c:pt idx="15">
                  <c:v>Pachaparar</c:v>
                </c:pt>
                <c:pt idx="16">
                  <c:v>Poradi</c:v>
                </c:pt>
                <c:pt idx="17">
                  <c:v>Rampur</c:v>
                </c:pt>
                <c:pt idx="18">
                  <c:v>Upar Maity Bandh</c:v>
                </c:pt>
              </c:strCache>
            </c:strRef>
          </c:cat>
          <c:val>
            <c:numRef>
              <c:f>'GP graphs'!$D$39:$D$57</c:f>
              <c:numCache>
                <c:formatCode>General</c:formatCode>
                <c:ptCount val="19"/>
                <c:pt idx="0">
                  <c:v>596</c:v>
                </c:pt>
                <c:pt idx="1">
                  <c:v>172</c:v>
                </c:pt>
                <c:pt idx="2">
                  <c:v>167.99999999999997</c:v>
                </c:pt>
                <c:pt idx="3">
                  <c:v>100</c:v>
                </c:pt>
                <c:pt idx="4">
                  <c:v>320</c:v>
                </c:pt>
                <c:pt idx="5">
                  <c:v>184</c:v>
                </c:pt>
                <c:pt idx="6">
                  <c:v>188.00000000000011</c:v>
                </c:pt>
                <c:pt idx="7">
                  <c:v>200</c:v>
                </c:pt>
                <c:pt idx="8">
                  <c:v>108</c:v>
                </c:pt>
                <c:pt idx="9">
                  <c:v>20</c:v>
                </c:pt>
                <c:pt idx="10">
                  <c:v>104</c:v>
                </c:pt>
                <c:pt idx="11">
                  <c:v>28</c:v>
                </c:pt>
                <c:pt idx="12">
                  <c:v>136.00000000000003</c:v>
                </c:pt>
                <c:pt idx="13">
                  <c:v>84</c:v>
                </c:pt>
                <c:pt idx="14">
                  <c:v>87.999999999999957</c:v>
                </c:pt>
                <c:pt idx="15">
                  <c:v>31.999999999999989</c:v>
                </c:pt>
                <c:pt idx="16">
                  <c:v>152.00000000000003</c:v>
                </c:pt>
                <c:pt idx="17">
                  <c:v>308</c:v>
                </c:pt>
                <c:pt idx="18">
                  <c:v>308</c:v>
                </c:pt>
              </c:numCache>
            </c:numRef>
          </c:val>
          <c:extLst>
            <c:ext xmlns:c16="http://schemas.microsoft.com/office/drawing/2014/chart" uri="{C3380CC4-5D6E-409C-BE32-E72D297353CC}">
              <c16:uniqueId val="{00000000-E2FA-4A64-B4BC-966A6DCDC13F}"/>
            </c:ext>
          </c:extLst>
        </c:ser>
        <c:dLbls>
          <c:showLegendKey val="0"/>
          <c:showVal val="0"/>
          <c:showCatName val="0"/>
          <c:showSerName val="0"/>
          <c:showPercent val="0"/>
          <c:showBubbleSize val="0"/>
        </c:dLbls>
        <c:gapWidth val="65"/>
        <c:shape val="box"/>
        <c:axId val="274957504"/>
        <c:axId val="274956720"/>
        <c:axId val="0"/>
      </c:bar3DChart>
      <c:catAx>
        <c:axId val="27495750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74956720"/>
        <c:crosses val="autoZero"/>
        <c:auto val="1"/>
        <c:lblAlgn val="ctr"/>
        <c:lblOffset val="100"/>
        <c:noMultiLvlLbl val="0"/>
      </c:catAx>
      <c:valAx>
        <c:axId val="27495672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Total Hardness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7495750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'GP graphs'!$S$38</c:f>
              <c:strCache>
                <c:ptCount val="1"/>
                <c:pt idx="0">
                  <c:v>Iron</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'GP graphs'!$R$39:$R$57</c:f>
              <c:strCache>
                <c:ptCount val="19"/>
                <c:pt idx="0">
                  <c:v>Aralbara</c:v>
                </c:pt>
                <c:pt idx="1">
                  <c:v>Bansidi</c:v>
                </c:pt>
                <c:pt idx="2">
                  <c:v>Baragram</c:v>
                </c:pt>
                <c:pt idx="3">
                  <c:v>Baramesya</c:v>
                </c:pt>
                <c:pt idx="4">
                  <c:v>Bara Metala</c:v>
                </c:pt>
                <c:pt idx="5">
                  <c:v>Dumuria</c:v>
                </c:pt>
                <c:pt idx="6">
                  <c:v>Gharpathar</c:v>
                </c:pt>
                <c:pt idx="7">
                  <c:v>Guniada</c:v>
                </c:pt>
                <c:pt idx="8">
                  <c:v>Kantapal</c:v>
                </c:pt>
                <c:pt idx="9">
                  <c:v>Kawabasa</c:v>
                </c:pt>
                <c:pt idx="10">
                  <c:v>Kolaboti</c:v>
                </c:pt>
                <c:pt idx="11">
                  <c:v>Kusumdunri</c:v>
                </c:pt>
                <c:pt idx="12">
                  <c:v>Kharjuria</c:v>
                </c:pt>
                <c:pt idx="13">
                  <c:v>Metyal</c:v>
                </c:pt>
                <c:pt idx="14">
                  <c:v>Niasa</c:v>
                </c:pt>
                <c:pt idx="15">
                  <c:v>Pachaparar</c:v>
                </c:pt>
                <c:pt idx="16">
                  <c:v>Poradi</c:v>
                </c:pt>
                <c:pt idx="17">
                  <c:v>Rampur</c:v>
                </c:pt>
                <c:pt idx="18">
                  <c:v>Upar Maity Bandh</c:v>
                </c:pt>
              </c:strCache>
            </c:strRef>
          </c:cat>
          <c:val>
            <c:numRef>
              <c:f>'GP graphs'!$S$39:$S$57</c:f>
              <c:numCache>
                <c:formatCode>General</c:formatCode>
                <c:ptCount val="19"/>
                <c:pt idx="0">
                  <c:v>3.62</c:v>
                </c:pt>
                <c:pt idx="1">
                  <c:v>0.66</c:v>
                </c:pt>
                <c:pt idx="2">
                  <c:v>1.1100000000000001</c:v>
                </c:pt>
                <c:pt idx="3">
                  <c:v>2.38</c:v>
                </c:pt>
                <c:pt idx="4">
                  <c:v>0.88</c:v>
                </c:pt>
                <c:pt idx="5">
                  <c:v>1.9</c:v>
                </c:pt>
                <c:pt idx="6">
                  <c:v>1.22</c:v>
                </c:pt>
                <c:pt idx="7">
                  <c:v>1.22</c:v>
                </c:pt>
                <c:pt idx="8">
                  <c:v>2.4</c:v>
                </c:pt>
                <c:pt idx="9">
                  <c:v>0.54</c:v>
                </c:pt>
                <c:pt idx="10">
                  <c:v>0.1</c:v>
                </c:pt>
                <c:pt idx="11">
                  <c:v>3.21</c:v>
                </c:pt>
                <c:pt idx="12">
                  <c:v>5</c:v>
                </c:pt>
                <c:pt idx="13">
                  <c:v>0.56000000000000005</c:v>
                </c:pt>
                <c:pt idx="14">
                  <c:v>0.36</c:v>
                </c:pt>
                <c:pt idx="15">
                  <c:v>0.16</c:v>
                </c:pt>
                <c:pt idx="16">
                  <c:v>0.49</c:v>
                </c:pt>
                <c:pt idx="17">
                  <c:v>1.19</c:v>
                </c:pt>
                <c:pt idx="18">
                  <c:v>0.48</c:v>
                </c:pt>
              </c:numCache>
            </c:numRef>
          </c:val>
          <c:extLst>
            <c:ext xmlns:c16="http://schemas.microsoft.com/office/drawing/2014/chart" uri="{C3380CC4-5D6E-409C-BE32-E72D297353CC}">
              <c16:uniqueId val="{00000000-5E17-4148-BC75-D78086270BF6}"/>
            </c:ext>
          </c:extLst>
        </c:ser>
        <c:dLbls>
          <c:showLegendKey val="0"/>
          <c:showVal val="0"/>
          <c:showCatName val="0"/>
          <c:showSerName val="0"/>
          <c:showPercent val="0"/>
          <c:showBubbleSize val="0"/>
        </c:dLbls>
        <c:gapWidth val="65"/>
        <c:shape val="box"/>
        <c:axId val="274954760"/>
        <c:axId val="274959856"/>
        <c:axId val="0"/>
      </c:bar3DChart>
      <c:catAx>
        <c:axId val="27495476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74959856"/>
        <c:crosses val="autoZero"/>
        <c:auto val="1"/>
        <c:lblAlgn val="ctr"/>
        <c:lblOffset val="100"/>
        <c:noMultiLvlLbl val="0"/>
      </c:catAx>
      <c:valAx>
        <c:axId val="27495985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Iron (mg/L)</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7495476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'GP graphs'!$AA$37</c:f>
              <c:strCache>
                <c:ptCount val="1"/>
                <c:pt idx="0">
                  <c:v>Sulphate</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'GP graphs'!$Z$38:$Z$56</c:f>
              <c:strCache>
                <c:ptCount val="19"/>
                <c:pt idx="0">
                  <c:v>Aralbara</c:v>
                </c:pt>
                <c:pt idx="1">
                  <c:v>Bansidi</c:v>
                </c:pt>
                <c:pt idx="2">
                  <c:v>Baragram</c:v>
                </c:pt>
                <c:pt idx="3">
                  <c:v>Baramesya</c:v>
                </c:pt>
                <c:pt idx="4">
                  <c:v>Bara Metala</c:v>
                </c:pt>
                <c:pt idx="5">
                  <c:v>Dumuria</c:v>
                </c:pt>
                <c:pt idx="6">
                  <c:v>Gharpathar</c:v>
                </c:pt>
                <c:pt idx="7">
                  <c:v>Guniada</c:v>
                </c:pt>
                <c:pt idx="8">
                  <c:v>Kantapal</c:v>
                </c:pt>
                <c:pt idx="9">
                  <c:v>Kawabasa</c:v>
                </c:pt>
                <c:pt idx="10">
                  <c:v>Kolaboti</c:v>
                </c:pt>
                <c:pt idx="11">
                  <c:v>Kusumdunri</c:v>
                </c:pt>
                <c:pt idx="12">
                  <c:v>Kharjuria</c:v>
                </c:pt>
                <c:pt idx="13">
                  <c:v>Metyal</c:v>
                </c:pt>
                <c:pt idx="14">
                  <c:v>Niasa</c:v>
                </c:pt>
                <c:pt idx="15">
                  <c:v>Pachaparar</c:v>
                </c:pt>
                <c:pt idx="16">
                  <c:v>Poradi</c:v>
                </c:pt>
                <c:pt idx="17">
                  <c:v>Rampur</c:v>
                </c:pt>
                <c:pt idx="18">
                  <c:v>Upar Maity Bandh</c:v>
                </c:pt>
              </c:strCache>
            </c:strRef>
          </c:cat>
          <c:val>
            <c:numRef>
              <c:f>'GP graphs'!$AA$38:$AA$56</c:f>
              <c:numCache>
                <c:formatCode>General</c:formatCode>
                <c:ptCount val="19"/>
                <c:pt idx="0">
                  <c:v>85</c:v>
                </c:pt>
                <c:pt idx="1">
                  <c:v>14</c:v>
                </c:pt>
                <c:pt idx="2">
                  <c:v>10</c:v>
                </c:pt>
                <c:pt idx="3">
                  <c:v>7</c:v>
                </c:pt>
                <c:pt idx="4">
                  <c:v>7</c:v>
                </c:pt>
                <c:pt idx="5">
                  <c:v>2</c:v>
                </c:pt>
                <c:pt idx="6">
                  <c:v>21</c:v>
                </c:pt>
                <c:pt idx="7">
                  <c:v>4</c:v>
                </c:pt>
                <c:pt idx="8">
                  <c:v>11</c:v>
                </c:pt>
                <c:pt idx="9">
                  <c:v>0</c:v>
                </c:pt>
                <c:pt idx="10">
                  <c:v>5</c:v>
                </c:pt>
                <c:pt idx="11">
                  <c:v>1</c:v>
                </c:pt>
                <c:pt idx="12">
                  <c:v>17</c:v>
                </c:pt>
                <c:pt idx="13">
                  <c:v>1</c:v>
                </c:pt>
                <c:pt idx="14">
                  <c:v>91</c:v>
                </c:pt>
                <c:pt idx="15">
                  <c:v>0</c:v>
                </c:pt>
                <c:pt idx="16">
                  <c:v>0</c:v>
                </c:pt>
                <c:pt idx="17">
                  <c:v>54</c:v>
                </c:pt>
                <c:pt idx="18">
                  <c:v>39</c:v>
                </c:pt>
              </c:numCache>
            </c:numRef>
          </c:val>
          <c:extLst>
            <c:ext xmlns:c16="http://schemas.microsoft.com/office/drawing/2014/chart" uri="{C3380CC4-5D6E-409C-BE32-E72D297353CC}">
              <c16:uniqueId val="{00000000-3EE4-4312-B928-61DB4787A9F1}"/>
            </c:ext>
          </c:extLst>
        </c:ser>
        <c:dLbls>
          <c:showLegendKey val="0"/>
          <c:showVal val="0"/>
          <c:showCatName val="0"/>
          <c:showSerName val="0"/>
          <c:showPercent val="0"/>
          <c:showBubbleSize val="0"/>
        </c:dLbls>
        <c:gapWidth val="65"/>
        <c:shape val="box"/>
        <c:axId val="274961032"/>
        <c:axId val="274960640"/>
        <c:axId val="0"/>
      </c:bar3DChart>
      <c:catAx>
        <c:axId val="27496103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74960640"/>
        <c:crosses val="autoZero"/>
        <c:auto val="1"/>
        <c:lblAlgn val="ctr"/>
        <c:lblOffset val="100"/>
        <c:noMultiLvlLbl val="0"/>
      </c:catAx>
      <c:valAx>
        <c:axId val="27496064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Sulphate (mg/L)</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74961032"/>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'GP graphs'!$D$76</c:f>
              <c:strCache>
                <c:ptCount val="1"/>
                <c:pt idx="0">
                  <c:v>Phosphate</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'GP graphs'!$C$77:$C$95</c:f>
              <c:strCache>
                <c:ptCount val="19"/>
                <c:pt idx="0">
                  <c:v>Aralbara</c:v>
                </c:pt>
                <c:pt idx="1">
                  <c:v>Bansidi</c:v>
                </c:pt>
                <c:pt idx="2">
                  <c:v>Baragram</c:v>
                </c:pt>
                <c:pt idx="3">
                  <c:v>Baramesya</c:v>
                </c:pt>
                <c:pt idx="4">
                  <c:v>Bara Metala</c:v>
                </c:pt>
                <c:pt idx="5">
                  <c:v>Dumuria</c:v>
                </c:pt>
                <c:pt idx="6">
                  <c:v>Gharpathar</c:v>
                </c:pt>
                <c:pt idx="7">
                  <c:v>Guniada</c:v>
                </c:pt>
                <c:pt idx="8">
                  <c:v>Kantapal</c:v>
                </c:pt>
                <c:pt idx="9">
                  <c:v>Kawabasa</c:v>
                </c:pt>
                <c:pt idx="10">
                  <c:v>Kolaboti</c:v>
                </c:pt>
                <c:pt idx="11">
                  <c:v>Kusumdunri</c:v>
                </c:pt>
                <c:pt idx="12">
                  <c:v>Kharjuria</c:v>
                </c:pt>
                <c:pt idx="13">
                  <c:v>Metyal</c:v>
                </c:pt>
                <c:pt idx="14">
                  <c:v>Niasa</c:v>
                </c:pt>
                <c:pt idx="15">
                  <c:v>Pachaparar</c:v>
                </c:pt>
                <c:pt idx="16">
                  <c:v>Poradi</c:v>
                </c:pt>
                <c:pt idx="17">
                  <c:v>Rampur</c:v>
                </c:pt>
                <c:pt idx="18">
                  <c:v>Upar Maity Bandh</c:v>
                </c:pt>
              </c:strCache>
            </c:strRef>
          </c:cat>
          <c:val>
            <c:numRef>
              <c:f>'GP graphs'!$D$77:$D$95</c:f>
              <c:numCache>
                <c:formatCode>General</c:formatCode>
                <c:ptCount val="19"/>
                <c:pt idx="0">
                  <c:v>0.15</c:v>
                </c:pt>
                <c:pt idx="1">
                  <c:v>0.13</c:v>
                </c:pt>
                <c:pt idx="2">
                  <c:v>0.16</c:v>
                </c:pt>
                <c:pt idx="3">
                  <c:v>0.17</c:v>
                </c:pt>
                <c:pt idx="4">
                  <c:v>0.12</c:v>
                </c:pt>
                <c:pt idx="5">
                  <c:v>0.3</c:v>
                </c:pt>
                <c:pt idx="6">
                  <c:v>0.1</c:v>
                </c:pt>
                <c:pt idx="7">
                  <c:v>0.1</c:v>
                </c:pt>
                <c:pt idx="8">
                  <c:v>0.01</c:v>
                </c:pt>
                <c:pt idx="9">
                  <c:v>0</c:v>
                </c:pt>
                <c:pt idx="10">
                  <c:v>0.06</c:v>
                </c:pt>
                <c:pt idx="11">
                  <c:v>7.0000000000000007E-2</c:v>
                </c:pt>
                <c:pt idx="12">
                  <c:v>0.19</c:v>
                </c:pt>
                <c:pt idx="13">
                  <c:v>0.01</c:v>
                </c:pt>
                <c:pt idx="14">
                  <c:v>0.71</c:v>
                </c:pt>
                <c:pt idx="15">
                  <c:v>0.19</c:v>
                </c:pt>
                <c:pt idx="16">
                  <c:v>7.0000000000000007E-2</c:v>
                </c:pt>
                <c:pt idx="17">
                  <c:v>0.08</c:v>
                </c:pt>
                <c:pt idx="18">
                  <c:v>0.08</c:v>
                </c:pt>
              </c:numCache>
            </c:numRef>
          </c:val>
          <c:extLst>
            <c:ext xmlns:c16="http://schemas.microsoft.com/office/drawing/2014/chart" uri="{C3380CC4-5D6E-409C-BE32-E72D297353CC}">
              <c16:uniqueId val="{00000000-CC11-45A5-B9B2-A2DEE754A704}"/>
            </c:ext>
          </c:extLst>
        </c:ser>
        <c:dLbls>
          <c:showLegendKey val="0"/>
          <c:showVal val="0"/>
          <c:showCatName val="0"/>
          <c:showSerName val="0"/>
          <c:showPercent val="0"/>
          <c:showBubbleSize val="0"/>
        </c:dLbls>
        <c:gapWidth val="65"/>
        <c:shape val="box"/>
        <c:axId val="274955544"/>
        <c:axId val="274959464"/>
        <c:axId val="0"/>
      </c:bar3DChart>
      <c:catAx>
        <c:axId val="27495554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74959464"/>
        <c:crosses val="autoZero"/>
        <c:auto val="1"/>
        <c:lblAlgn val="ctr"/>
        <c:lblOffset val="100"/>
        <c:noMultiLvlLbl val="0"/>
      </c:catAx>
      <c:valAx>
        <c:axId val="2749594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Phosphate (mg/L)</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7495554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7/15/2022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7/15/2022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7/15/2022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7/15/2022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7/15/2022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7/15/2022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7/15/2022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7/15/2022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7/15/2022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7/15/2022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7/15/2022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7/15/2022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7/15/2022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7/15/2022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7/15/2022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7/15/2022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7/15/2022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7/15/2022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7/15/2022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emf"/><Relationship Id="rId7" Type="http://schemas.openxmlformats.org/officeDocument/2006/relationships/image" Target="../media/image40.e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5" Type="http://schemas.openxmlformats.org/officeDocument/2006/relationships/image" Target="../media/image39.e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oleObject" Target="../embeddings/oleObject4.bin"/><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3.e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6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 Id="rId5" Type="http://schemas.openxmlformats.org/officeDocument/2006/relationships/chart" Target="../charts/chart8.xml"/><Relationship Id="rId4" Type="http://schemas.openxmlformats.org/officeDocument/2006/relationships/chart" Target="../charts/chart7.xml"/></Relationships>
</file>

<file path=ppt/slides/_rels/slide6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7" Type="http://schemas.microsoft.com/office/2007/relationships/hdphoto" Target="../media/hdphoto3.wdp"/><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D880D8-644B-AFCD-159E-759126152BBD}"/>
              </a:ext>
            </a:extLst>
          </p:cNvPr>
          <p:cNvSpPr>
            <a:spLocks noGrp="1"/>
          </p:cNvSpPr>
          <p:nvPr>
            <p:ph type="ctrTitle"/>
          </p:nvPr>
        </p:nvSpPr>
        <p:spPr>
          <a:xfrm>
            <a:off x="1203960" y="448065"/>
            <a:ext cx="9784080" cy="1926454"/>
          </a:xfrm>
        </p:spPr>
        <p:txBody>
          <a:bodyPr>
            <a:normAutofit fontScale="90000"/>
          </a:bodyPr>
          <a:lstStyle/>
          <a:p>
            <a:pPr algn="ctr"/>
            <a:r>
              <a:rPr lang="en-IN" sz="3600" b="1" dirty="0">
                <a:solidFill>
                  <a:schemeClr val="bg2"/>
                </a:solidFill>
                <a:effectLst/>
                <a:latin typeface="Times New Roman" panose="02020603050405020304" pitchFamily="18" charset="0"/>
                <a:cs typeface="Times New Roman" panose="02020603050405020304" pitchFamily="18" charset="0"/>
              </a:rPr>
              <a:t>ASSESSMENT  OF  GROUNDWATER  POTENTIAL</a:t>
            </a:r>
            <a:br>
              <a:rPr lang="en-IN" sz="3600" b="1" dirty="0">
                <a:solidFill>
                  <a:schemeClr val="bg2"/>
                </a:solidFill>
                <a:effectLst/>
                <a:latin typeface="Times New Roman" panose="02020603050405020304" pitchFamily="18" charset="0"/>
                <a:cs typeface="Times New Roman" panose="02020603050405020304" pitchFamily="18" charset="0"/>
              </a:rPr>
            </a:br>
            <a:r>
              <a:rPr lang="en-IN" sz="3600" b="1" dirty="0">
                <a:solidFill>
                  <a:schemeClr val="bg2"/>
                </a:solidFill>
                <a:effectLst/>
                <a:latin typeface="Times New Roman" panose="02020603050405020304" pitchFamily="18" charset="0"/>
                <a:cs typeface="Times New Roman" panose="02020603050405020304" pitchFamily="18" charset="0"/>
              </a:rPr>
              <a:t>  ZONE  WITH  INTEGRATED  MCDM  MODEL   AND  WQI  IN</a:t>
            </a:r>
            <a:br>
              <a:rPr lang="en-IN" sz="3600" b="1" dirty="0">
                <a:solidFill>
                  <a:schemeClr val="bg2"/>
                </a:solidFill>
                <a:effectLst/>
                <a:latin typeface="Times New Roman" panose="02020603050405020304" pitchFamily="18" charset="0"/>
                <a:cs typeface="Times New Roman" panose="02020603050405020304" pitchFamily="18" charset="0"/>
              </a:rPr>
            </a:br>
            <a:r>
              <a:rPr lang="en-IN" sz="3600" b="1" dirty="0">
                <a:solidFill>
                  <a:schemeClr val="bg2"/>
                </a:solidFill>
                <a:effectLst/>
                <a:latin typeface="Times New Roman" panose="02020603050405020304" pitchFamily="18" charset="0"/>
                <a:cs typeface="Times New Roman" panose="02020603050405020304" pitchFamily="18" charset="0"/>
              </a:rPr>
              <a:t>SILABATI-JOYPANDA  RIVER  BASIN  OF   WEST  BENGAL,  INDIA </a:t>
            </a:r>
            <a:br>
              <a:rPr lang="en-IN" sz="3600" b="1" dirty="0">
                <a:solidFill>
                  <a:schemeClr val="bg2"/>
                </a:solidFill>
                <a:effectLst/>
                <a:latin typeface="Times New Roman" panose="02020603050405020304" pitchFamily="18" charset="0"/>
                <a:cs typeface="Times New Roman" panose="02020603050405020304" pitchFamily="18" charset="0"/>
              </a:rPr>
            </a:br>
            <a:endParaRPr lang="en-IN" sz="3600" b="1" dirty="0">
              <a:solidFill>
                <a:schemeClr val="bg2"/>
              </a:solidFill>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C008D79-FFCF-5A8C-406C-56B56568F57F}"/>
              </a:ext>
            </a:extLst>
          </p:cNvPr>
          <p:cNvSpPr txBox="1"/>
          <p:nvPr/>
        </p:nvSpPr>
        <p:spPr>
          <a:xfrm>
            <a:off x="455030" y="2430841"/>
            <a:ext cx="4847632" cy="1631216"/>
          </a:xfrm>
          <a:prstGeom prst="rect">
            <a:avLst/>
          </a:prstGeom>
          <a:noFill/>
        </p:spPr>
        <p:txBody>
          <a:bodyPr wrap="square" rtlCol="0">
            <a:spAutoFit/>
          </a:bodyPr>
          <a:lstStyle/>
          <a:p>
            <a:pPr algn="ctr"/>
            <a:r>
              <a:rPr lang="en-IN" sz="2000" b="1" dirty="0">
                <a:solidFill>
                  <a:srgbClr val="000066"/>
                </a:solidFill>
                <a:latin typeface="Times New Roman" panose="02020603050405020304" pitchFamily="18" charset="0"/>
                <a:cs typeface="Times New Roman" panose="02020603050405020304" pitchFamily="18" charset="0"/>
              </a:rPr>
              <a:t>BY</a:t>
            </a:r>
          </a:p>
          <a:p>
            <a:pPr algn="ctr"/>
            <a:r>
              <a:rPr lang="en-IN" sz="2000" b="1" dirty="0">
                <a:solidFill>
                  <a:srgbClr val="000066"/>
                </a:solidFill>
                <a:latin typeface="Times New Roman" panose="02020603050405020304" pitchFamily="18" charset="0"/>
                <a:cs typeface="Times New Roman" panose="02020603050405020304" pitchFamily="18" charset="0"/>
              </a:rPr>
              <a:t>SAYAK KARMAKAR</a:t>
            </a:r>
          </a:p>
          <a:p>
            <a:pPr algn="ctr"/>
            <a:r>
              <a:rPr lang="en-IN" sz="2000" b="1" dirty="0">
                <a:solidFill>
                  <a:srgbClr val="000066"/>
                </a:solidFill>
                <a:latin typeface="Times New Roman" panose="02020603050405020304" pitchFamily="18" charset="0"/>
                <a:cs typeface="Times New Roman" panose="02020603050405020304" pitchFamily="18" charset="0"/>
              </a:rPr>
              <a:t>EXAMINATION ROLL NO: M4WRE22020</a:t>
            </a:r>
          </a:p>
          <a:p>
            <a:pPr algn="ctr"/>
            <a:r>
              <a:rPr lang="en-IN" sz="2000" b="1" dirty="0">
                <a:solidFill>
                  <a:srgbClr val="000066"/>
                </a:solidFill>
                <a:latin typeface="Times New Roman" panose="02020603050405020304" pitchFamily="18" charset="0"/>
                <a:cs typeface="Times New Roman" panose="02020603050405020304" pitchFamily="18" charset="0"/>
              </a:rPr>
              <a:t>REGISTRATION NO: 135835 OF 2016-17</a:t>
            </a:r>
          </a:p>
        </p:txBody>
      </p:sp>
      <p:sp>
        <p:nvSpPr>
          <p:cNvPr id="17" name="TextBox 16">
            <a:extLst>
              <a:ext uri="{FF2B5EF4-FFF2-40B4-BE49-F238E27FC236}">
                <a16:creationId xmlns:a16="http://schemas.microsoft.com/office/drawing/2014/main" id="{0A0D6E0A-4E94-9072-7799-CEC48CDF65E3}"/>
              </a:ext>
            </a:extLst>
          </p:cNvPr>
          <p:cNvSpPr txBox="1"/>
          <p:nvPr/>
        </p:nvSpPr>
        <p:spPr>
          <a:xfrm>
            <a:off x="5988178" y="2599492"/>
            <a:ext cx="6203822" cy="1908215"/>
          </a:xfrm>
          <a:prstGeom prst="rect">
            <a:avLst/>
          </a:prstGeom>
          <a:noFill/>
        </p:spPr>
        <p:txBody>
          <a:bodyPr wrap="square" rtlCol="0">
            <a:spAutoFit/>
          </a:bodyPr>
          <a:lstStyle/>
          <a:p>
            <a:pPr algn="ctr"/>
            <a:r>
              <a:rPr lang="en-IN" sz="2000" b="1" dirty="0">
                <a:solidFill>
                  <a:srgbClr val="000066"/>
                </a:solidFill>
                <a:latin typeface="Times New Roman" panose="02020603050405020304" pitchFamily="18" charset="0"/>
                <a:cs typeface="Times New Roman" panose="02020603050405020304" pitchFamily="18" charset="0"/>
              </a:rPr>
              <a:t>UNDER THE GUIDANCE OF </a:t>
            </a:r>
          </a:p>
          <a:p>
            <a:pPr algn="ctr"/>
            <a:r>
              <a:rPr lang="en-IN" sz="2000" b="1" dirty="0">
                <a:solidFill>
                  <a:srgbClr val="000066"/>
                </a:solidFill>
                <a:latin typeface="Times New Roman" panose="02020603050405020304" pitchFamily="18" charset="0"/>
                <a:cs typeface="Times New Roman" panose="02020603050405020304" pitchFamily="18" charset="0"/>
              </a:rPr>
              <a:t>PROF. (DR.) PANKAJ KUMAR ROY</a:t>
            </a:r>
          </a:p>
          <a:p>
            <a:pPr algn="ctr"/>
            <a:r>
              <a:rPr lang="en-IN" sz="2000" b="1" dirty="0">
                <a:solidFill>
                  <a:srgbClr val="000066"/>
                </a:solidFill>
                <a:latin typeface="Times New Roman" panose="02020603050405020304" pitchFamily="18" charset="0"/>
                <a:cs typeface="Times New Roman" panose="02020603050405020304" pitchFamily="18" charset="0"/>
              </a:rPr>
              <a:t>PROFESSOR</a:t>
            </a:r>
          </a:p>
          <a:p>
            <a:pPr algn="ctr"/>
            <a:r>
              <a:rPr lang="en-IN" sz="2000" b="1" dirty="0">
                <a:solidFill>
                  <a:srgbClr val="000066"/>
                </a:solidFill>
                <a:latin typeface="Times New Roman" panose="02020603050405020304" pitchFamily="18" charset="0"/>
                <a:cs typeface="Times New Roman" panose="02020603050405020304" pitchFamily="18" charset="0"/>
              </a:rPr>
              <a:t>SCHOOL OF WATER RESOURCES ENGINEERING</a:t>
            </a:r>
          </a:p>
          <a:p>
            <a:pPr algn="ctr"/>
            <a:r>
              <a:rPr lang="en-IN" sz="2000" b="1" dirty="0">
                <a:solidFill>
                  <a:srgbClr val="000066"/>
                </a:solidFill>
                <a:latin typeface="Times New Roman" panose="02020603050405020304" pitchFamily="18" charset="0"/>
                <a:cs typeface="Times New Roman" panose="02020603050405020304" pitchFamily="18" charset="0"/>
              </a:rPr>
              <a:t>JADAVPUR UNIVERSITY</a:t>
            </a:r>
          </a:p>
          <a:p>
            <a:pPr algn="ctr"/>
            <a:endParaRPr lang="en-IN" b="1" dirty="0">
              <a:solidFill>
                <a:srgbClr val="000066"/>
              </a:solidFill>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B13706AC-2F13-485F-E731-38E167598419}"/>
              </a:ext>
            </a:extLst>
          </p:cNvPr>
          <p:cNvSpPr txBox="1"/>
          <p:nvPr/>
        </p:nvSpPr>
        <p:spPr>
          <a:xfrm>
            <a:off x="2068749" y="4953357"/>
            <a:ext cx="8054502" cy="1754326"/>
          </a:xfrm>
          <a:prstGeom prst="rect">
            <a:avLst/>
          </a:prstGeom>
          <a:noFill/>
        </p:spPr>
        <p:txBody>
          <a:bodyPr wrap="square" rtlCol="0">
            <a:spAutoFit/>
          </a:bodyPr>
          <a:lstStyle/>
          <a:p>
            <a:pPr algn="ctr"/>
            <a:r>
              <a:rPr lang="en-IN" b="1" dirty="0">
                <a:solidFill>
                  <a:srgbClr val="000066"/>
                </a:solidFill>
                <a:latin typeface="Times New Roman" panose="02020603050405020304" pitchFamily="18" charset="0"/>
                <a:cs typeface="Times New Roman" panose="02020603050405020304" pitchFamily="18" charset="0"/>
              </a:rPr>
              <a:t>ME (WATER RESOURCES AND HYDRAULIC ENGINEERING)</a:t>
            </a:r>
          </a:p>
          <a:p>
            <a:pPr algn="ctr"/>
            <a:r>
              <a:rPr lang="en-IN" b="1" dirty="0">
                <a:solidFill>
                  <a:srgbClr val="000066"/>
                </a:solidFill>
                <a:latin typeface="Times New Roman" panose="02020603050405020304" pitchFamily="18" charset="0"/>
                <a:cs typeface="Times New Roman" panose="02020603050405020304" pitchFamily="18" charset="0"/>
              </a:rPr>
              <a:t>COURSE AFFILIATED TO </a:t>
            </a:r>
          </a:p>
          <a:p>
            <a:pPr algn="ctr"/>
            <a:r>
              <a:rPr lang="en-IN" b="1" dirty="0">
                <a:solidFill>
                  <a:srgbClr val="000066"/>
                </a:solidFill>
                <a:latin typeface="Times New Roman" panose="02020603050405020304" pitchFamily="18" charset="0"/>
                <a:cs typeface="Times New Roman" panose="02020603050405020304" pitchFamily="18" charset="0"/>
              </a:rPr>
              <a:t>FACULTY OF ENGINEERING AND TECHNOLOGY</a:t>
            </a:r>
          </a:p>
          <a:p>
            <a:pPr algn="ctr"/>
            <a:r>
              <a:rPr lang="en-IN" b="1" dirty="0">
                <a:solidFill>
                  <a:srgbClr val="000066"/>
                </a:solidFill>
                <a:latin typeface="Times New Roman" panose="02020603050405020304" pitchFamily="18" charset="0"/>
                <a:cs typeface="Times New Roman" panose="02020603050405020304" pitchFamily="18" charset="0"/>
              </a:rPr>
              <a:t>JADAVPUR UNIVERSITY</a:t>
            </a:r>
          </a:p>
          <a:p>
            <a:pPr algn="ctr"/>
            <a:r>
              <a:rPr lang="en-IN" b="1" dirty="0">
                <a:solidFill>
                  <a:srgbClr val="000066"/>
                </a:solidFill>
                <a:latin typeface="Times New Roman" panose="02020603050405020304" pitchFamily="18" charset="0"/>
                <a:cs typeface="Times New Roman" panose="02020603050405020304" pitchFamily="18" charset="0"/>
              </a:rPr>
              <a:t>KOLKATA- 700032</a:t>
            </a:r>
          </a:p>
          <a:p>
            <a:pPr algn="ctr"/>
            <a:r>
              <a:rPr lang="en-IN" b="1" dirty="0">
                <a:solidFill>
                  <a:srgbClr val="000066"/>
                </a:solidFill>
                <a:latin typeface="Times New Roman" panose="02020603050405020304" pitchFamily="18" charset="0"/>
                <a:cs typeface="Times New Roman" panose="02020603050405020304" pitchFamily="18" charset="0"/>
              </a:rPr>
              <a:t>WEST BENGAL, INDIA</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79">
            <a:extLst>
              <a:ext uri="{FF2B5EF4-FFF2-40B4-BE49-F238E27FC236}">
                <a16:creationId xmlns:a16="http://schemas.microsoft.com/office/drawing/2014/main" id="{0BE45516-5A56-3CD8-1BF5-AC898EB9B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860" y="550820"/>
            <a:ext cx="5319010" cy="53665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D5A7021-5B1D-5AF1-5423-A2D84998EF39}"/>
              </a:ext>
            </a:extLst>
          </p:cNvPr>
          <p:cNvSpPr txBox="1"/>
          <p:nvPr/>
        </p:nvSpPr>
        <p:spPr>
          <a:xfrm>
            <a:off x="93130" y="89155"/>
            <a:ext cx="3897124" cy="461665"/>
          </a:xfrm>
          <a:prstGeom prst="rect">
            <a:avLst/>
          </a:prstGeom>
          <a:noFill/>
        </p:spPr>
        <p:txBody>
          <a:bodyPr wrap="square" rtlCol="0">
            <a:spAutoFit/>
          </a:bodyPr>
          <a:lstStyle/>
          <a:p>
            <a:pPr marL="457200" indent="-457200">
              <a:buFont typeface="Wingdings" panose="05000000000000000000" pitchFamily="2" charset="2"/>
              <a:buChar char="q"/>
            </a:pPr>
            <a:r>
              <a:rPr lang="en-IN" sz="2400" b="1" dirty="0">
                <a:solidFill>
                  <a:srgbClr val="C00000"/>
                </a:solidFill>
                <a:latin typeface="Times New Roman" panose="02020603050405020304" pitchFamily="18" charset="0"/>
                <a:cs typeface="Times New Roman" panose="02020603050405020304" pitchFamily="18" charset="0"/>
              </a:rPr>
              <a:t>STUDY AREA</a:t>
            </a:r>
          </a:p>
        </p:txBody>
      </p:sp>
      <p:graphicFrame>
        <p:nvGraphicFramePr>
          <p:cNvPr id="2" name="Table 2">
            <a:extLst>
              <a:ext uri="{FF2B5EF4-FFF2-40B4-BE49-F238E27FC236}">
                <a16:creationId xmlns:a16="http://schemas.microsoft.com/office/drawing/2014/main" id="{A68FA36C-AA90-70DA-D2CA-54F41DE72F5F}"/>
              </a:ext>
            </a:extLst>
          </p:cNvPr>
          <p:cNvGraphicFramePr>
            <a:graphicFrameLocks noGrp="1"/>
          </p:cNvGraphicFramePr>
          <p:nvPr>
            <p:extLst>
              <p:ext uri="{D42A27DB-BD31-4B8C-83A1-F6EECF244321}">
                <p14:modId xmlns:p14="http://schemas.microsoft.com/office/powerpoint/2010/main" val="1728581"/>
              </p:ext>
            </p:extLst>
          </p:nvPr>
        </p:nvGraphicFramePr>
        <p:xfrm>
          <a:off x="226142" y="562562"/>
          <a:ext cx="6553718" cy="5943600"/>
        </p:xfrm>
        <a:graphic>
          <a:graphicData uri="http://schemas.openxmlformats.org/drawingml/2006/table">
            <a:tbl>
              <a:tblPr firstRow="1" bandRow="1">
                <a:tableStyleId>{5C22544A-7EE6-4342-B048-85BDC9FD1C3A}</a:tableStyleId>
              </a:tblPr>
              <a:tblGrid>
                <a:gridCol w="3276859">
                  <a:extLst>
                    <a:ext uri="{9D8B030D-6E8A-4147-A177-3AD203B41FA5}">
                      <a16:colId xmlns:a16="http://schemas.microsoft.com/office/drawing/2014/main" val="3076734213"/>
                    </a:ext>
                  </a:extLst>
                </a:gridCol>
                <a:gridCol w="3276859">
                  <a:extLst>
                    <a:ext uri="{9D8B030D-6E8A-4147-A177-3AD203B41FA5}">
                      <a16:colId xmlns:a16="http://schemas.microsoft.com/office/drawing/2014/main" val="4004247548"/>
                    </a:ext>
                  </a:extLst>
                </a:gridCol>
              </a:tblGrid>
              <a:tr h="585651">
                <a:tc>
                  <a:txBody>
                    <a:bodyPr/>
                    <a:lstStyle/>
                    <a:p>
                      <a:r>
                        <a:rPr lang="en-IN" dirty="0">
                          <a:solidFill>
                            <a:srgbClr val="000066"/>
                          </a:solidFill>
                          <a:latin typeface="Times New Roman" panose="02020603050405020304" pitchFamily="18" charset="0"/>
                          <a:cs typeface="Times New Roman" panose="02020603050405020304" pitchFamily="18" charset="0"/>
                        </a:rPr>
                        <a:t>Location</a:t>
                      </a:r>
                    </a:p>
                  </a:txBody>
                  <a:tcPr>
                    <a:solidFill>
                      <a:schemeClr val="accent6">
                        <a:lumMod val="40000"/>
                        <a:lumOff val="60000"/>
                      </a:schemeClr>
                    </a:solidFill>
                  </a:tcPr>
                </a:tc>
                <a:tc>
                  <a:txBody>
                    <a:bodyPr/>
                    <a:lstStyle/>
                    <a:p>
                      <a:r>
                        <a:rPr lang="en-IN" dirty="0">
                          <a:solidFill>
                            <a:srgbClr val="000066"/>
                          </a:solidFill>
                          <a:latin typeface="Times New Roman" panose="02020603050405020304" pitchFamily="18" charset="0"/>
                          <a:cs typeface="Times New Roman" panose="02020603050405020304" pitchFamily="18" charset="0"/>
                        </a:rPr>
                        <a:t>Upper Silabati-Joypanda river basin</a:t>
                      </a:r>
                    </a:p>
                  </a:txBody>
                  <a:tcPr>
                    <a:solidFill>
                      <a:schemeClr val="accent6">
                        <a:lumMod val="40000"/>
                        <a:lumOff val="60000"/>
                      </a:schemeClr>
                    </a:solidFill>
                  </a:tcPr>
                </a:tc>
                <a:extLst>
                  <a:ext uri="{0D108BD9-81ED-4DB2-BD59-A6C34878D82A}">
                    <a16:rowId xmlns:a16="http://schemas.microsoft.com/office/drawing/2014/main" val="2198606138"/>
                  </a:ext>
                </a:extLst>
              </a:tr>
              <a:tr h="334658">
                <a:tc>
                  <a:txBody>
                    <a:bodyPr/>
                    <a:lstStyle/>
                    <a:p>
                      <a:r>
                        <a:rPr lang="en-IN" dirty="0">
                          <a:solidFill>
                            <a:srgbClr val="000066"/>
                          </a:solidFill>
                          <a:latin typeface="Times New Roman" panose="02020603050405020304" pitchFamily="18" charset="0"/>
                          <a:cs typeface="Times New Roman" panose="02020603050405020304" pitchFamily="18" charset="0"/>
                        </a:rPr>
                        <a:t>Area</a:t>
                      </a:r>
                    </a:p>
                  </a:txBody>
                  <a:tcPr/>
                </a:tc>
                <a:tc>
                  <a:txBody>
                    <a:bodyPr/>
                    <a:lstStyle/>
                    <a:p>
                      <a:r>
                        <a:rPr lang="en-IN" dirty="0">
                          <a:solidFill>
                            <a:srgbClr val="000066"/>
                          </a:solidFill>
                          <a:latin typeface="Times New Roman" panose="02020603050405020304" pitchFamily="18" charset="0"/>
                          <a:cs typeface="Times New Roman" panose="02020603050405020304" pitchFamily="18" charset="0"/>
                        </a:rPr>
                        <a:t>1099.32 km</a:t>
                      </a:r>
                      <a:r>
                        <a:rPr lang="en-IN" baseline="30000" dirty="0">
                          <a:solidFill>
                            <a:srgbClr val="000066"/>
                          </a:solidFill>
                          <a:latin typeface="Times New Roman" panose="02020603050405020304" pitchFamily="18" charset="0"/>
                          <a:cs typeface="Times New Roman" panose="02020603050405020304" pitchFamily="18" charset="0"/>
                        </a:rPr>
                        <a:t>2</a:t>
                      </a:r>
                      <a:r>
                        <a:rPr lang="en-IN" baseline="0" dirty="0">
                          <a:solidFill>
                            <a:srgbClr val="000066"/>
                          </a:solidFill>
                          <a:latin typeface="Times New Roman" panose="02020603050405020304" pitchFamily="18" charset="0"/>
                          <a:cs typeface="Times New Roman" panose="02020603050405020304" pitchFamily="18" charset="0"/>
                        </a:rPr>
                        <a:t> </a:t>
                      </a:r>
                      <a:endParaRPr lang="en-IN" dirty="0">
                        <a:solidFill>
                          <a:srgbClr val="000066"/>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0765896"/>
                  </a:ext>
                </a:extLst>
              </a:tr>
              <a:tr h="510480">
                <a:tc>
                  <a:txBody>
                    <a:bodyPr/>
                    <a:lstStyle/>
                    <a:p>
                      <a:r>
                        <a:rPr lang="en-IN" dirty="0">
                          <a:solidFill>
                            <a:srgbClr val="000066"/>
                          </a:solidFill>
                          <a:latin typeface="Times New Roman" panose="02020603050405020304" pitchFamily="18" charset="0"/>
                          <a:cs typeface="Times New Roman" panose="02020603050405020304" pitchFamily="18" charset="0"/>
                        </a:rPr>
                        <a:t>Latitudinal extent</a:t>
                      </a:r>
                    </a:p>
                  </a:txBody>
                  <a:tcPr/>
                </a:tc>
                <a:tc>
                  <a:txBody>
                    <a:bodyPr/>
                    <a:lstStyle/>
                    <a:p>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22 ͦ47’37.82” N to 23 ͦ14’18.03” N </a:t>
                      </a:r>
                      <a:endParaRPr lang="en-IN" dirty="0">
                        <a:solidFill>
                          <a:srgbClr val="000066"/>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2953529"/>
                  </a:ext>
                </a:extLst>
              </a:tr>
              <a:tr h="510480">
                <a:tc>
                  <a:txBody>
                    <a:bodyPr/>
                    <a:lstStyle/>
                    <a:p>
                      <a:r>
                        <a:rPr lang="en-IN" dirty="0">
                          <a:solidFill>
                            <a:srgbClr val="000066"/>
                          </a:solidFill>
                          <a:latin typeface="Times New Roman" panose="02020603050405020304" pitchFamily="18" charset="0"/>
                          <a:cs typeface="Times New Roman" panose="02020603050405020304" pitchFamily="18" charset="0"/>
                        </a:rPr>
                        <a:t>Longitudinal extent</a:t>
                      </a:r>
                    </a:p>
                  </a:txBody>
                  <a:tcPr/>
                </a:tc>
                <a:tc>
                  <a:txBody>
                    <a:bodyPr/>
                    <a:lstStyle/>
                    <a:p>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86 ͦ38’46.08” E to 87 ͦ12’32.22” E</a:t>
                      </a:r>
                      <a:endParaRPr lang="en-IN" dirty="0">
                        <a:solidFill>
                          <a:srgbClr val="000066"/>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046801"/>
                  </a:ext>
                </a:extLst>
              </a:tr>
              <a:tr h="585651">
                <a:tc>
                  <a:txBody>
                    <a:bodyPr/>
                    <a:lstStyle/>
                    <a:p>
                      <a:r>
                        <a:rPr lang="en-IN" dirty="0">
                          <a:solidFill>
                            <a:srgbClr val="000066"/>
                          </a:solidFill>
                          <a:latin typeface="Times New Roman" panose="02020603050405020304" pitchFamily="18" charset="0"/>
                          <a:cs typeface="Times New Roman" panose="02020603050405020304" pitchFamily="18" charset="0"/>
                        </a:rPr>
                        <a:t>Districts covered</a:t>
                      </a:r>
                    </a:p>
                  </a:txBody>
                  <a:tcPr/>
                </a:tc>
                <a:tc>
                  <a:txBody>
                    <a:bodyPr/>
                    <a:lstStyle/>
                    <a:p>
                      <a:r>
                        <a:rPr lang="en-IN" dirty="0">
                          <a:solidFill>
                            <a:srgbClr val="000066"/>
                          </a:solidFill>
                          <a:latin typeface="Times New Roman" panose="02020603050405020304" pitchFamily="18" charset="0"/>
                          <a:cs typeface="Times New Roman" panose="02020603050405020304" pitchFamily="18" charset="0"/>
                        </a:rPr>
                        <a:t>Bankura, Purulia and West Medinipur</a:t>
                      </a:r>
                    </a:p>
                  </a:txBody>
                  <a:tcPr/>
                </a:tc>
                <a:extLst>
                  <a:ext uri="{0D108BD9-81ED-4DB2-BD59-A6C34878D82A}">
                    <a16:rowId xmlns:a16="http://schemas.microsoft.com/office/drawing/2014/main" val="556828075"/>
                  </a:ext>
                </a:extLst>
              </a:tr>
              <a:tr h="1338631">
                <a:tc>
                  <a:txBody>
                    <a:bodyPr/>
                    <a:lstStyle/>
                    <a:p>
                      <a:r>
                        <a:rPr lang="en-IN" dirty="0">
                          <a:solidFill>
                            <a:srgbClr val="000066"/>
                          </a:solidFill>
                          <a:latin typeface="Times New Roman" panose="02020603050405020304" pitchFamily="18" charset="0"/>
                          <a:cs typeface="Times New Roman" panose="02020603050405020304" pitchFamily="18" charset="0"/>
                        </a:rPr>
                        <a:t>Blocks covered</a:t>
                      </a:r>
                    </a:p>
                  </a:txBody>
                  <a:tcPr/>
                </a:tc>
                <a:tc>
                  <a:txBody>
                    <a:bodyPr/>
                    <a:lstStyle/>
                    <a:p>
                      <a:r>
                        <a:rPr lang="en-IN" dirty="0">
                          <a:solidFill>
                            <a:srgbClr val="000066"/>
                          </a:solidFill>
                          <a:latin typeface="Times New Roman" panose="02020603050405020304" pitchFamily="18" charset="0"/>
                          <a:cs typeface="Times New Roman" panose="02020603050405020304" pitchFamily="18" charset="0"/>
                        </a:rPr>
                        <a:t>Bankura: </a:t>
                      </a:r>
                      <a:r>
                        <a:rPr lang="en-IN" dirty="0" err="1">
                          <a:solidFill>
                            <a:srgbClr val="000066"/>
                          </a:solidFill>
                          <a:latin typeface="Times New Roman" panose="02020603050405020304" pitchFamily="18" charset="0"/>
                          <a:cs typeface="Times New Roman" panose="02020603050405020304" pitchFamily="18" charset="0"/>
                        </a:rPr>
                        <a:t>Hirabandh</a:t>
                      </a:r>
                      <a:r>
                        <a:rPr lang="en-IN" dirty="0">
                          <a:solidFill>
                            <a:srgbClr val="000066"/>
                          </a:solidFill>
                          <a:latin typeface="Times New Roman" panose="02020603050405020304" pitchFamily="18" charset="0"/>
                          <a:cs typeface="Times New Roman" panose="02020603050405020304" pitchFamily="18" charset="0"/>
                        </a:rPr>
                        <a:t>, </a:t>
                      </a:r>
                      <a:r>
                        <a:rPr lang="en-IN" dirty="0" err="1">
                          <a:solidFill>
                            <a:srgbClr val="000066"/>
                          </a:solidFill>
                          <a:latin typeface="Times New Roman" panose="02020603050405020304" pitchFamily="18" charset="0"/>
                          <a:cs typeface="Times New Roman" panose="02020603050405020304" pitchFamily="18" charset="0"/>
                        </a:rPr>
                        <a:t>Indpur</a:t>
                      </a:r>
                      <a:r>
                        <a:rPr lang="en-IN" dirty="0">
                          <a:solidFill>
                            <a:srgbClr val="000066"/>
                          </a:solidFill>
                          <a:latin typeface="Times New Roman" panose="02020603050405020304" pitchFamily="18" charset="0"/>
                          <a:cs typeface="Times New Roman" panose="02020603050405020304" pitchFamily="18" charset="0"/>
                        </a:rPr>
                        <a:t>, </a:t>
                      </a:r>
                      <a:r>
                        <a:rPr lang="en-IN" dirty="0" err="1">
                          <a:solidFill>
                            <a:srgbClr val="000066"/>
                          </a:solidFill>
                          <a:latin typeface="Times New Roman" panose="02020603050405020304" pitchFamily="18" charset="0"/>
                          <a:cs typeface="Times New Roman" panose="02020603050405020304" pitchFamily="18" charset="0"/>
                        </a:rPr>
                        <a:t>Khatra</a:t>
                      </a:r>
                      <a:r>
                        <a:rPr lang="en-IN" dirty="0">
                          <a:solidFill>
                            <a:srgbClr val="000066"/>
                          </a:solidFill>
                          <a:latin typeface="Times New Roman" panose="02020603050405020304" pitchFamily="18" charset="0"/>
                          <a:cs typeface="Times New Roman" panose="02020603050405020304" pitchFamily="18" charset="0"/>
                        </a:rPr>
                        <a:t>, Taldangra, Simlapal, </a:t>
                      </a:r>
                      <a:r>
                        <a:rPr lang="en-IN" dirty="0" err="1">
                          <a:solidFill>
                            <a:srgbClr val="000066"/>
                          </a:solidFill>
                          <a:latin typeface="Times New Roman" panose="02020603050405020304" pitchFamily="18" charset="0"/>
                          <a:cs typeface="Times New Roman" panose="02020603050405020304" pitchFamily="18" charset="0"/>
                        </a:rPr>
                        <a:t>Sarenga</a:t>
                      </a:r>
                      <a:r>
                        <a:rPr lang="en-IN" dirty="0">
                          <a:solidFill>
                            <a:srgbClr val="000066"/>
                          </a:solidFill>
                          <a:latin typeface="Times New Roman" panose="02020603050405020304" pitchFamily="18" charset="0"/>
                          <a:cs typeface="Times New Roman" panose="02020603050405020304" pitchFamily="18" charset="0"/>
                        </a:rPr>
                        <a:t>, </a:t>
                      </a:r>
                      <a:r>
                        <a:rPr lang="en-IN" dirty="0" err="1">
                          <a:solidFill>
                            <a:srgbClr val="000066"/>
                          </a:solidFill>
                          <a:latin typeface="Times New Roman" panose="02020603050405020304" pitchFamily="18" charset="0"/>
                          <a:cs typeface="Times New Roman" panose="02020603050405020304" pitchFamily="18" charset="0"/>
                        </a:rPr>
                        <a:t>Onda</a:t>
                      </a:r>
                      <a:r>
                        <a:rPr lang="en-IN" dirty="0">
                          <a:solidFill>
                            <a:srgbClr val="000066"/>
                          </a:solidFill>
                          <a:latin typeface="Times New Roman" panose="02020603050405020304" pitchFamily="18" charset="0"/>
                          <a:cs typeface="Times New Roman" panose="02020603050405020304" pitchFamily="18" charset="0"/>
                        </a:rPr>
                        <a:t>.</a:t>
                      </a:r>
                    </a:p>
                    <a:p>
                      <a:r>
                        <a:rPr lang="en-IN" dirty="0">
                          <a:solidFill>
                            <a:srgbClr val="000066"/>
                          </a:solidFill>
                          <a:latin typeface="Times New Roman" panose="02020603050405020304" pitchFamily="18" charset="0"/>
                          <a:cs typeface="Times New Roman" panose="02020603050405020304" pitchFamily="18" charset="0"/>
                        </a:rPr>
                        <a:t>Purulia: </a:t>
                      </a:r>
                      <a:r>
                        <a:rPr lang="en-IN" dirty="0" err="1">
                          <a:solidFill>
                            <a:srgbClr val="000066"/>
                          </a:solidFill>
                          <a:latin typeface="Times New Roman" panose="02020603050405020304" pitchFamily="18" charset="0"/>
                          <a:cs typeface="Times New Roman" panose="02020603050405020304" pitchFamily="18" charset="0"/>
                        </a:rPr>
                        <a:t>Puncha</a:t>
                      </a:r>
                      <a:endParaRPr lang="en-IN" dirty="0">
                        <a:solidFill>
                          <a:srgbClr val="000066"/>
                        </a:solidFill>
                        <a:latin typeface="Times New Roman" panose="02020603050405020304" pitchFamily="18" charset="0"/>
                        <a:cs typeface="Times New Roman" panose="02020603050405020304" pitchFamily="18" charset="0"/>
                      </a:endParaRPr>
                    </a:p>
                    <a:p>
                      <a:r>
                        <a:rPr lang="en-IN" dirty="0">
                          <a:solidFill>
                            <a:srgbClr val="000066"/>
                          </a:solidFill>
                          <a:latin typeface="Times New Roman" panose="02020603050405020304" pitchFamily="18" charset="0"/>
                          <a:cs typeface="Times New Roman" panose="02020603050405020304" pitchFamily="18" charset="0"/>
                        </a:rPr>
                        <a:t>West Medinipur: Garbeta-II</a:t>
                      </a:r>
                    </a:p>
                  </a:txBody>
                  <a:tcPr/>
                </a:tc>
                <a:extLst>
                  <a:ext uri="{0D108BD9-81ED-4DB2-BD59-A6C34878D82A}">
                    <a16:rowId xmlns:a16="http://schemas.microsoft.com/office/drawing/2014/main" val="1691101335"/>
                  </a:ext>
                </a:extLst>
              </a:tr>
              <a:tr h="836644">
                <a:tc>
                  <a:txBody>
                    <a:bodyPr/>
                    <a:lstStyle/>
                    <a:p>
                      <a:r>
                        <a:rPr lang="en-IN" dirty="0">
                          <a:solidFill>
                            <a:srgbClr val="000066"/>
                          </a:solidFill>
                          <a:latin typeface="Times New Roman" panose="02020603050405020304" pitchFamily="18" charset="0"/>
                          <a:cs typeface="Times New Roman" panose="02020603050405020304" pitchFamily="18" charset="0"/>
                        </a:rPr>
                        <a:t>Source of Silabati river</a:t>
                      </a:r>
                    </a:p>
                  </a:txBody>
                  <a:tcPr/>
                </a:tc>
                <a:tc>
                  <a:txBody>
                    <a:bodyPr/>
                    <a:lstStyle/>
                    <a:p>
                      <a:r>
                        <a:rPr lang="en-IN" dirty="0">
                          <a:solidFill>
                            <a:srgbClr val="000066"/>
                          </a:solidFill>
                          <a:latin typeface="Times New Roman" panose="02020603050405020304" pitchFamily="18" charset="0"/>
                          <a:cs typeface="Times New Roman" panose="02020603050405020304" pitchFamily="18" charset="0"/>
                        </a:rPr>
                        <a:t>A spring at Barogram in </a:t>
                      </a:r>
                      <a:r>
                        <a:rPr lang="en-IN" dirty="0" err="1">
                          <a:solidFill>
                            <a:srgbClr val="000066"/>
                          </a:solidFill>
                          <a:latin typeface="Times New Roman" panose="02020603050405020304" pitchFamily="18" charset="0"/>
                          <a:cs typeface="Times New Roman" panose="02020603050405020304" pitchFamily="18" charset="0"/>
                        </a:rPr>
                        <a:t>Puncha</a:t>
                      </a:r>
                      <a:r>
                        <a:rPr lang="en-IN" dirty="0">
                          <a:solidFill>
                            <a:srgbClr val="000066"/>
                          </a:solidFill>
                          <a:latin typeface="Times New Roman" panose="02020603050405020304" pitchFamily="18" charset="0"/>
                          <a:cs typeface="Times New Roman" panose="02020603050405020304" pitchFamily="18" charset="0"/>
                        </a:rPr>
                        <a:t> block, Purulia</a:t>
                      </a:r>
                    </a:p>
                    <a:p>
                      <a:endParaRPr lang="en-IN" dirty="0">
                        <a:solidFill>
                          <a:srgbClr val="000066"/>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29128409"/>
                  </a:ext>
                </a:extLst>
              </a:tr>
              <a:tr h="585651">
                <a:tc>
                  <a:txBody>
                    <a:bodyPr/>
                    <a:lstStyle/>
                    <a:p>
                      <a:r>
                        <a:rPr lang="en-IN" dirty="0">
                          <a:solidFill>
                            <a:srgbClr val="000066"/>
                          </a:solidFill>
                          <a:latin typeface="Times New Roman" panose="02020603050405020304" pitchFamily="18" charset="0"/>
                          <a:cs typeface="Times New Roman" panose="02020603050405020304" pitchFamily="18" charset="0"/>
                        </a:rPr>
                        <a:t>Length of the river within the study area</a:t>
                      </a:r>
                    </a:p>
                  </a:txBody>
                  <a:tcPr/>
                </a:tc>
                <a:tc>
                  <a:txBody>
                    <a:bodyPr/>
                    <a:lstStyle/>
                    <a:p>
                      <a:r>
                        <a:rPr lang="en-IN" dirty="0">
                          <a:solidFill>
                            <a:srgbClr val="000066"/>
                          </a:solidFill>
                          <a:latin typeface="Times New Roman" panose="02020603050405020304" pitchFamily="18" charset="0"/>
                          <a:cs typeface="Times New Roman" panose="02020603050405020304" pitchFamily="18" charset="0"/>
                        </a:rPr>
                        <a:t>74 km (approx.)</a:t>
                      </a:r>
                    </a:p>
                  </a:txBody>
                  <a:tcPr/>
                </a:tc>
                <a:extLst>
                  <a:ext uri="{0D108BD9-81ED-4DB2-BD59-A6C34878D82A}">
                    <a16:rowId xmlns:a16="http://schemas.microsoft.com/office/drawing/2014/main" val="1833348856"/>
                  </a:ext>
                </a:extLst>
              </a:tr>
            </a:tbl>
          </a:graphicData>
        </a:graphic>
      </p:graphicFrame>
    </p:spTree>
    <p:extLst>
      <p:ext uri="{BB962C8B-B14F-4D97-AF65-F5344CB8AC3E}">
        <p14:creationId xmlns:p14="http://schemas.microsoft.com/office/powerpoint/2010/main" val="2753900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88019F-4439-805F-C426-DB2E4EFE985A}"/>
              </a:ext>
            </a:extLst>
          </p:cNvPr>
          <p:cNvSpPr txBox="1"/>
          <p:nvPr/>
        </p:nvSpPr>
        <p:spPr>
          <a:xfrm>
            <a:off x="609601" y="491067"/>
            <a:ext cx="4640825" cy="4278094"/>
          </a:xfrm>
          <a:prstGeom prst="rect">
            <a:avLst/>
          </a:prstGeom>
          <a:noFill/>
        </p:spPr>
        <p:txBody>
          <a:bodyPr wrap="square" rtlCol="0">
            <a:spAutoFit/>
          </a:bodyPr>
          <a:lstStyle/>
          <a:p>
            <a:pPr marL="457200" indent="-457200">
              <a:buFont typeface="Wingdings" panose="05000000000000000000" pitchFamily="2" charset="2"/>
              <a:buChar char="q"/>
            </a:pPr>
            <a:r>
              <a:rPr lang="en-IN" sz="2800" b="1" dirty="0">
                <a:solidFill>
                  <a:srgbClr val="C00000"/>
                </a:solidFill>
                <a:latin typeface="Times New Roman" panose="02020603050405020304" pitchFamily="18" charset="0"/>
                <a:cs typeface="Times New Roman" panose="02020603050405020304" pitchFamily="18" charset="0"/>
              </a:rPr>
              <a:t>WHY SILABATI-JOYPANDA RIVER BASIN?</a:t>
            </a:r>
          </a:p>
          <a:p>
            <a:endParaRPr lang="en-IN" sz="2800" b="1" dirty="0">
              <a:solidFill>
                <a:srgbClr val="C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000" dirty="0">
                <a:solidFill>
                  <a:srgbClr val="000066"/>
                </a:solidFill>
                <a:latin typeface="Times New Roman" panose="02020603050405020304" pitchFamily="18" charset="0"/>
                <a:cs typeface="Times New Roman" panose="02020603050405020304" pitchFamily="18" charset="0"/>
              </a:rPr>
              <a:t>The basin area belongs to a semi-arid to a humid climate and is very much </a:t>
            </a:r>
            <a:r>
              <a:rPr lang="en-IN" sz="2000" b="1" dirty="0">
                <a:solidFill>
                  <a:srgbClr val="000066"/>
                </a:solidFill>
                <a:latin typeface="Times New Roman" panose="02020603050405020304" pitchFamily="18" charset="0"/>
                <a:cs typeface="Times New Roman" panose="02020603050405020304" pitchFamily="18" charset="0"/>
              </a:rPr>
              <a:t>drought-prone.</a:t>
            </a:r>
            <a:r>
              <a:rPr lang="en-IN" sz="2000" dirty="0">
                <a:solidFill>
                  <a:srgbClr val="000066"/>
                </a:solidFill>
                <a:latin typeface="Times New Roman" panose="02020603050405020304" pitchFamily="18" charset="0"/>
                <a:cs typeface="Times New Roman" panose="02020603050405020304" pitchFamily="18" charset="0"/>
              </a:rPr>
              <a:t> So, effective management of groundwater is much needed here to maintain a sustainable ecosystem. </a:t>
            </a:r>
          </a:p>
          <a:p>
            <a:endParaRPr lang="en-IN" sz="2000" dirty="0">
              <a:solidFill>
                <a:srgbClr val="000066"/>
              </a:solidFill>
              <a:latin typeface="Times New Roman" panose="02020603050405020304" pitchFamily="18" charset="0"/>
              <a:cs typeface="Times New Roman" panose="02020603050405020304" pitchFamily="18" charset="0"/>
            </a:endParaRPr>
          </a:p>
          <a:p>
            <a:endParaRPr lang="en-IN" sz="2000" dirty="0">
              <a:solidFill>
                <a:srgbClr val="000066"/>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4350153-3EBF-B633-E104-5FE727E216F2}"/>
              </a:ext>
            </a:extLst>
          </p:cNvPr>
          <p:cNvPicPr>
            <a:picLocks noChangeAspect="1"/>
          </p:cNvPicPr>
          <p:nvPr/>
        </p:nvPicPr>
        <p:blipFill>
          <a:blip r:embed="rId2"/>
          <a:stretch>
            <a:fillRect/>
          </a:stretch>
        </p:blipFill>
        <p:spPr>
          <a:xfrm>
            <a:off x="6341806" y="1366684"/>
            <a:ext cx="4719794" cy="5224923"/>
          </a:xfrm>
          <a:prstGeom prst="rect">
            <a:avLst/>
          </a:prstGeom>
        </p:spPr>
      </p:pic>
      <p:sp>
        <p:nvSpPr>
          <p:cNvPr id="6" name="TextBox 5">
            <a:extLst>
              <a:ext uri="{FF2B5EF4-FFF2-40B4-BE49-F238E27FC236}">
                <a16:creationId xmlns:a16="http://schemas.microsoft.com/office/drawing/2014/main" id="{29FD42F8-1BF4-1416-EB4C-14F9E3324D1D}"/>
              </a:ext>
            </a:extLst>
          </p:cNvPr>
          <p:cNvSpPr txBox="1"/>
          <p:nvPr/>
        </p:nvSpPr>
        <p:spPr>
          <a:xfrm>
            <a:off x="1209368" y="4758783"/>
            <a:ext cx="5211406" cy="1200329"/>
          </a:xfrm>
          <a:prstGeom prst="rect">
            <a:avLst/>
          </a:prstGeom>
          <a:noFill/>
        </p:spPr>
        <p:txBody>
          <a:bodyPr wrap="square" rtlCol="0">
            <a:spAutoFit/>
          </a:bodyPr>
          <a:lstStyle/>
          <a:p>
            <a:pPr algn="just"/>
            <a:r>
              <a:rPr lang="en-IN" b="1" dirty="0">
                <a:solidFill>
                  <a:srgbClr val="000066"/>
                </a:solidFill>
                <a:latin typeface="Times New Roman" panose="02020603050405020304" pitchFamily="18" charset="0"/>
                <a:cs typeface="Times New Roman" panose="02020603050405020304" pitchFamily="18" charset="0"/>
              </a:rPr>
              <a:t>Maps of drought-prone districts of India have been indicated here in red colour. From the map, it is obvious that the Silabati-Joypanda basin is in a drought-prone zone. </a:t>
            </a:r>
            <a:r>
              <a:rPr lang="en-IN" dirty="0">
                <a:solidFill>
                  <a:srgbClr val="000066"/>
                </a:solidFill>
                <a:latin typeface="Times New Roman" panose="02020603050405020304" pitchFamily="18" charset="0"/>
                <a:cs typeface="Times New Roman" panose="02020603050405020304" pitchFamily="18" charset="0"/>
              </a:rPr>
              <a:t>(Source: researchgate.net)</a:t>
            </a:r>
            <a:endParaRPr lang="en-IN" b="1" dirty="0">
              <a:solidFill>
                <a:srgbClr val="0000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1788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DA196-81DC-6358-56F3-6839B6B20458}"/>
              </a:ext>
            </a:extLst>
          </p:cNvPr>
          <p:cNvSpPr txBox="1"/>
          <p:nvPr/>
        </p:nvSpPr>
        <p:spPr>
          <a:xfrm>
            <a:off x="698089" y="609600"/>
            <a:ext cx="2881117" cy="5632311"/>
          </a:xfrm>
          <a:prstGeom prst="rect">
            <a:avLst/>
          </a:prstGeom>
          <a:noFill/>
        </p:spPr>
        <p:txBody>
          <a:bodyPr wrap="square" rtlCol="0">
            <a:spAutoFit/>
          </a:bodyPr>
          <a:lstStyle/>
          <a:p>
            <a:pPr marL="342900" indent="-342900" algn="just">
              <a:buFont typeface="Wingdings" panose="05000000000000000000" pitchFamily="2" charset="2"/>
              <a:buChar char="v"/>
            </a:pPr>
            <a:r>
              <a:rPr lang="en-IN" sz="1800" dirty="0">
                <a:solidFill>
                  <a:srgbClr val="000066"/>
                </a:solidFill>
                <a:latin typeface="Times New Roman" panose="02020603050405020304" pitchFamily="18" charset="0"/>
                <a:cs typeface="Times New Roman" panose="02020603050405020304" pitchFamily="18" charset="0"/>
              </a:rPr>
              <a:t>Silabati is a </a:t>
            </a:r>
            <a:r>
              <a:rPr lang="en-IN" sz="1800" b="1" dirty="0">
                <a:solidFill>
                  <a:srgbClr val="000066"/>
                </a:solidFill>
                <a:latin typeface="Times New Roman" panose="02020603050405020304" pitchFamily="18" charset="0"/>
                <a:cs typeface="Times New Roman" panose="02020603050405020304" pitchFamily="18" charset="0"/>
              </a:rPr>
              <a:t>non-perennial river</a:t>
            </a:r>
            <a:r>
              <a:rPr lang="en-IN" sz="1800" dirty="0">
                <a:solidFill>
                  <a:srgbClr val="000066"/>
                </a:solidFill>
                <a:latin typeface="Times New Roman" panose="02020603050405020304" pitchFamily="18" charset="0"/>
                <a:cs typeface="Times New Roman" panose="02020603050405020304" pitchFamily="18" charset="0"/>
              </a:rPr>
              <a:t>. Most of the time in a year, it carries a very low discharge. </a:t>
            </a:r>
          </a:p>
          <a:p>
            <a:pPr marL="342900" indent="-342900" algn="just">
              <a:buFont typeface="Wingdings" panose="05000000000000000000" pitchFamily="2" charset="2"/>
              <a:buChar char="v"/>
            </a:pPr>
            <a:endParaRPr lang="en-IN" sz="1800" dirty="0">
              <a:solidFill>
                <a:srgbClr val="000066"/>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IN" sz="1800" dirty="0">
                <a:solidFill>
                  <a:srgbClr val="000066"/>
                </a:solidFill>
                <a:latin typeface="Times New Roman" panose="02020603050405020304" pitchFamily="18" charset="0"/>
                <a:cs typeface="Times New Roman" panose="02020603050405020304" pitchFamily="18" charset="0"/>
              </a:rPr>
              <a:t>Furthermore, the </a:t>
            </a:r>
            <a:r>
              <a:rPr lang="en-IN" sz="1800" b="1" dirty="0">
                <a:solidFill>
                  <a:srgbClr val="000066"/>
                </a:solidFill>
                <a:latin typeface="Times New Roman" panose="02020603050405020304" pitchFamily="18" charset="0"/>
                <a:cs typeface="Times New Roman" panose="02020603050405020304" pitchFamily="18" charset="0"/>
              </a:rPr>
              <a:t>width of the river is being contracted</a:t>
            </a:r>
            <a:r>
              <a:rPr lang="en-IN" sz="1800" dirty="0">
                <a:solidFill>
                  <a:srgbClr val="000066"/>
                </a:solidFill>
                <a:latin typeface="Times New Roman" panose="02020603050405020304" pitchFamily="18" charset="0"/>
                <a:cs typeface="Times New Roman" panose="02020603050405020304" pitchFamily="18" charset="0"/>
              </a:rPr>
              <a:t> because of different anthropogenic activities.</a:t>
            </a:r>
          </a:p>
          <a:p>
            <a:pPr algn="just"/>
            <a:r>
              <a:rPr lang="en-IN" sz="1800" dirty="0">
                <a:solidFill>
                  <a:srgbClr val="000066"/>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v"/>
            </a:pPr>
            <a:r>
              <a:rPr lang="en-IN" sz="1800" dirty="0">
                <a:solidFill>
                  <a:srgbClr val="000066"/>
                </a:solidFill>
                <a:latin typeface="Times New Roman" panose="02020603050405020304" pitchFamily="18" charset="0"/>
                <a:cs typeface="Times New Roman" panose="02020603050405020304" pitchFamily="18" charset="0"/>
              </a:rPr>
              <a:t>So, it is difficult to irrigate the crops using surface water throughout the year. Groundwater is necessary for irrigation and agricultural purpose.</a:t>
            </a:r>
          </a:p>
          <a:p>
            <a:pPr marL="342900" indent="-342900" algn="just">
              <a:buFont typeface="Wingdings" panose="05000000000000000000" pitchFamily="2" charset="2"/>
              <a:buChar char="v"/>
            </a:pPr>
            <a:endParaRPr lang="en-IN" dirty="0">
              <a:solidFill>
                <a:srgbClr val="000066"/>
              </a:solidFill>
              <a:latin typeface="Times New Roman" panose="02020603050405020304" pitchFamily="18" charset="0"/>
              <a:cs typeface="Times New Roman" panose="02020603050405020304" pitchFamily="18" charset="0"/>
            </a:endParaRPr>
          </a:p>
          <a:p>
            <a:pPr algn="just"/>
            <a:r>
              <a:rPr lang="en-IN" sz="1800" dirty="0">
                <a:solidFill>
                  <a:srgbClr val="000066"/>
                </a:solidFill>
                <a:latin typeface="Times New Roman" panose="02020603050405020304" pitchFamily="18" charset="0"/>
                <a:cs typeface="Times New Roman" panose="02020603050405020304" pitchFamily="18" charset="0"/>
              </a:rPr>
              <a:t> Image Source: Google Earth</a:t>
            </a:r>
          </a:p>
        </p:txBody>
      </p:sp>
      <p:grpSp>
        <p:nvGrpSpPr>
          <p:cNvPr id="24" name="Group 23">
            <a:extLst>
              <a:ext uri="{FF2B5EF4-FFF2-40B4-BE49-F238E27FC236}">
                <a16:creationId xmlns:a16="http://schemas.microsoft.com/office/drawing/2014/main" id="{D0A8F892-78A7-14C0-632C-917AB3682FF4}"/>
              </a:ext>
            </a:extLst>
          </p:cNvPr>
          <p:cNvGrpSpPr/>
          <p:nvPr/>
        </p:nvGrpSpPr>
        <p:grpSpPr>
          <a:xfrm>
            <a:off x="4503173" y="244831"/>
            <a:ext cx="6390840" cy="6366991"/>
            <a:chOff x="4503173" y="244831"/>
            <a:chExt cx="6390840" cy="6366991"/>
          </a:xfrm>
        </p:grpSpPr>
        <p:pic>
          <p:nvPicPr>
            <p:cNvPr id="3" name="Picture 2">
              <a:extLst>
                <a:ext uri="{FF2B5EF4-FFF2-40B4-BE49-F238E27FC236}">
                  <a16:creationId xmlns:a16="http://schemas.microsoft.com/office/drawing/2014/main" id="{0B24CBE0-65F6-6882-6714-BE5F4031B19D}"/>
                </a:ext>
              </a:extLst>
            </p:cNvPr>
            <p:cNvPicPr>
              <a:picLocks noChangeAspect="1"/>
            </p:cNvPicPr>
            <p:nvPr/>
          </p:nvPicPr>
          <p:blipFill>
            <a:blip r:embed="rId2"/>
            <a:srcRect/>
            <a:stretch/>
          </p:blipFill>
          <p:spPr>
            <a:xfrm>
              <a:off x="4503174" y="3821995"/>
              <a:ext cx="6380871" cy="2420495"/>
            </a:xfrm>
            <a:prstGeom prst="rect">
              <a:avLst/>
            </a:prstGeom>
            <a:ln>
              <a:solidFill>
                <a:schemeClr val="tx1">
                  <a:lumMod val="95000"/>
                  <a:lumOff val="5000"/>
                </a:schemeClr>
              </a:solidFill>
            </a:ln>
          </p:spPr>
        </p:pic>
        <p:sp>
          <p:nvSpPr>
            <p:cNvPr id="15" name="Rectangle: Rounded Corners 14">
              <a:extLst>
                <a:ext uri="{FF2B5EF4-FFF2-40B4-BE49-F238E27FC236}">
                  <a16:creationId xmlns:a16="http://schemas.microsoft.com/office/drawing/2014/main" id="{B6A22F0F-B2E4-5C38-13B7-5DED405FAB68}"/>
                </a:ext>
              </a:extLst>
            </p:cNvPr>
            <p:cNvSpPr/>
            <p:nvPr/>
          </p:nvSpPr>
          <p:spPr>
            <a:xfrm>
              <a:off x="4503173" y="244831"/>
              <a:ext cx="6380871" cy="60538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Drying river regime at Garbeta block, West Medinipur </a:t>
              </a:r>
            </a:p>
          </p:txBody>
        </p:sp>
        <p:pic>
          <p:nvPicPr>
            <p:cNvPr id="20" name="Picture 19">
              <a:extLst>
                <a:ext uri="{FF2B5EF4-FFF2-40B4-BE49-F238E27FC236}">
                  <a16:creationId xmlns:a16="http://schemas.microsoft.com/office/drawing/2014/main" id="{05059985-C693-6172-0C42-029A46642247}"/>
                </a:ext>
              </a:extLst>
            </p:cNvPr>
            <p:cNvPicPr>
              <a:picLocks noChangeAspect="1"/>
            </p:cNvPicPr>
            <p:nvPr/>
          </p:nvPicPr>
          <p:blipFill>
            <a:blip r:embed="rId3"/>
            <a:stretch>
              <a:fillRect/>
            </a:stretch>
          </p:blipFill>
          <p:spPr>
            <a:xfrm>
              <a:off x="4503174" y="902329"/>
              <a:ext cx="6390839" cy="2564860"/>
            </a:xfrm>
            <a:prstGeom prst="rect">
              <a:avLst/>
            </a:prstGeom>
          </p:spPr>
        </p:pic>
        <p:sp>
          <p:nvSpPr>
            <p:cNvPr id="22" name="TextBox 21">
              <a:extLst>
                <a:ext uri="{FF2B5EF4-FFF2-40B4-BE49-F238E27FC236}">
                  <a16:creationId xmlns:a16="http://schemas.microsoft.com/office/drawing/2014/main" id="{2848F441-BFFF-501B-7A23-24C8CDCF3D79}"/>
                </a:ext>
              </a:extLst>
            </p:cNvPr>
            <p:cNvSpPr txBox="1"/>
            <p:nvPr/>
          </p:nvSpPr>
          <p:spPr>
            <a:xfrm>
              <a:off x="6902175" y="3467189"/>
              <a:ext cx="1356853" cy="369332"/>
            </a:xfrm>
            <a:prstGeom prst="rect">
              <a:avLst/>
            </a:prstGeom>
            <a:noFill/>
          </p:spPr>
          <p:txBody>
            <a:bodyPr wrap="square" rtlCol="0">
              <a:spAutoFit/>
            </a:bodyPr>
            <a:lstStyle/>
            <a:p>
              <a:r>
                <a:rPr lang="en-IN" b="1" dirty="0">
                  <a:solidFill>
                    <a:srgbClr val="000066"/>
                  </a:solidFill>
                  <a:latin typeface="Times New Roman" panose="02020603050405020304" pitchFamily="18" charset="0"/>
                  <a:cs typeface="Times New Roman" panose="02020603050405020304" pitchFamily="18" charset="0"/>
                </a:rPr>
                <a:t>March 2003</a:t>
              </a:r>
            </a:p>
          </p:txBody>
        </p:sp>
        <p:sp>
          <p:nvSpPr>
            <p:cNvPr id="23" name="TextBox 22">
              <a:extLst>
                <a:ext uri="{FF2B5EF4-FFF2-40B4-BE49-F238E27FC236}">
                  <a16:creationId xmlns:a16="http://schemas.microsoft.com/office/drawing/2014/main" id="{EB440F16-8D70-B93C-CB5F-B0B62DC4DD17}"/>
                </a:ext>
              </a:extLst>
            </p:cNvPr>
            <p:cNvSpPr txBox="1"/>
            <p:nvPr/>
          </p:nvSpPr>
          <p:spPr>
            <a:xfrm>
              <a:off x="7054578" y="6242490"/>
              <a:ext cx="1278061" cy="369332"/>
            </a:xfrm>
            <a:prstGeom prst="rect">
              <a:avLst/>
            </a:prstGeom>
            <a:noFill/>
          </p:spPr>
          <p:txBody>
            <a:bodyPr wrap="square" rtlCol="0">
              <a:spAutoFit/>
            </a:bodyPr>
            <a:lstStyle/>
            <a:p>
              <a:r>
                <a:rPr lang="en-IN" b="1" dirty="0">
                  <a:solidFill>
                    <a:srgbClr val="000066"/>
                  </a:solidFill>
                  <a:latin typeface="Times New Roman" panose="02020603050405020304" pitchFamily="18" charset="0"/>
                  <a:cs typeface="Times New Roman" panose="02020603050405020304" pitchFamily="18" charset="0"/>
                </a:rPr>
                <a:t>July 2022</a:t>
              </a:r>
            </a:p>
          </p:txBody>
        </p:sp>
      </p:grpSp>
      <p:sp>
        <p:nvSpPr>
          <p:cNvPr id="4" name="Oval 3">
            <a:extLst>
              <a:ext uri="{FF2B5EF4-FFF2-40B4-BE49-F238E27FC236}">
                <a16:creationId xmlns:a16="http://schemas.microsoft.com/office/drawing/2014/main" id="{3CD93155-6495-1E60-633E-050D36C19E8B}"/>
              </a:ext>
            </a:extLst>
          </p:cNvPr>
          <p:cNvSpPr/>
          <p:nvPr/>
        </p:nvSpPr>
        <p:spPr>
          <a:xfrm>
            <a:off x="4572000" y="2635045"/>
            <a:ext cx="884903" cy="7939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0172FA1F-296B-FA9E-3346-DAA54303FE52}"/>
              </a:ext>
            </a:extLst>
          </p:cNvPr>
          <p:cNvSpPr/>
          <p:nvPr/>
        </p:nvSpPr>
        <p:spPr>
          <a:xfrm>
            <a:off x="4572000" y="5409028"/>
            <a:ext cx="884903" cy="7939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A3D05C1-C5F4-9443-B205-9C143298D9CA}"/>
              </a:ext>
            </a:extLst>
          </p:cNvPr>
          <p:cNvSpPr/>
          <p:nvPr/>
        </p:nvSpPr>
        <p:spPr>
          <a:xfrm>
            <a:off x="9266903" y="988142"/>
            <a:ext cx="884903" cy="7939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365F425-41D3-444E-D2B9-C014DAD6A13D}"/>
              </a:ext>
            </a:extLst>
          </p:cNvPr>
          <p:cNvSpPr/>
          <p:nvPr/>
        </p:nvSpPr>
        <p:spPr>
          <a:xfrm>
            <a:off x="9168580" y="3926718"/>
            <a:ext cx="884903" cy="7939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1258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521BBB-CF51-5ADD-4C04-71C20E41ACB8}"/>
              </a:ext>
            </a:extLst>
          </p:cNvPr>
          <p:cNvSpPr txBox="1"/>
          <p:nvPr/>
        </p:nvSpPr>
        <p:spPr>
          <a:xfrm>
            <a:off x="786579" y="1202042"/>
            <a:ext cx="3608439" cy="4524315"/>
          </a:xfrm>
          <a:prstGeom prst="rect">
            <a:avLst/>
          </a:prstGeom>
          <a:noFill/>
        </p:spPr>
        <p:txBody>
          <a:bodyPr wrap="square" rtlCol="0">
            <a:spAutoFit/>
          </a:bodyPr>
          <a:lstStyle/>
          <a:p>
            <a:pPr marL="342900" indent="-342900">
              <a:buFont typeface="Wingdings" panose="05000000000000000000" pitchFamily="2" charset="2"/>
              <a:buChar char="v"/>
            </a:pPr>
            <a:r>
              <a:rPr lang="en-IN" sz="1800" dirty="0">
                <a:solidFill>
                  <a:srgbClr val="000066"/>
                </a:solidFill>
                <a:latin typeface="Times New Roman" panose="02020603050405020304" pitchFamily="18" charset="0"/>
                <a:cs typeface="Times New Roman" panose="02020603050405020304" pitchFamily="18" charset="0"/>
              </a:rPr>
              <a:t>Human encroachment and increase in the built-up area </a:t>
            </a:r>
            <a:r>
              <a:rPr lang="en-IN" sz="1800" b="1" dirty="0">
                <a:solidFill>
                  <a:srgbClr val="000066"/>
                </a:solidFill>
                <a:latin typeface="Times New Roman" panose="02020603050405020304" pitchFamily="18" charset="0"/>
                <a:cs typeface="Times New Roman" panose="02020603050405020304" pitchFamily="18" charset="0"/>
              </a:rPr>
              <a:t>decreases the groundwater</a:t>
            </a:r>
            <a:r>
              <a:rPr lang="en-IN" b="1" dirty="0">
                <a:solidFill>
                  <a:srgbClr val="000066"/>
                </a:solidFill>
                <a:latin typeface="Times New Roman" panose="02020603050405020304" pitchFamily="18" charset="0"/>
                <a:cs typeface="Times New Roman" panose="02020603050405020304" pitchFamily="18" charset="0"/>
              </a:rPr>
              <a:t> recharge </a:t>
            </a:r>
            <a:r>
              <a:rPr lang="en-IN" dirty="0">
                <a:solidFill>
                  <a:srgbClr val="000066"/>
                </a:solidFill>
                <a:latin typeface="Times New Roman" panose="02020603050405020304" pitchFamily="18" charset="0"/>
                <a:cs typeface="Times New Roman" panose="02020603050405020304" pitchFamily="18" charset="0"/>
              </a:rPr>
              <a:t>and hampers the ecological flow in an open channel. </a:t>
            </a:r>
          </a:p>
          <a:p>
            <a:endParaRPr lang="en-IN" sz="1800" dirty="0">
              <a:solidFill>
                <a:srgbClr val="000066"/>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1800" dirty="0">
                <a:solidFill>
                  <a:srgbClr val="000066"/>
                </a:solidFill>
                <a:latin typeface="Times New Roman" panose="02020603050405020304" pitchFamily="18" charset="0"/>
                <a:cs typeface="Times New Roman" panose="02020603050405020304" pitchFamily="18" charset="0"/>
              </a:rPr>
              <a:t>Due to excessive </a:t>
            </a:r>
            <a:r>
              <a:rPr lang="en-IN" sz="1800" b="1" dirty="0">
                <a:solidFill>
                  <a:srgbClr val="000066"/>
                </a:solidFill>
                <a:latin typeface="Times New Roman" panose="02020603050405020304" pitchFamily="18" charset="0"/>
                <a:cs typeface="Times New Roman" panose="02020603050405020304" pitchFamily="18" charset="0"/>
              </a:rPr>
              <a:t>population pressure</a:t>
            </a:r>
            <a:r>
              <a:rPr lang="en-IN" sz="1800" dirty="0">
                <a:solidFill>
                  <a:srgbClr val="000066"/>
                </a:solidFill>
                <a:latin typeface="Times New Roman" panose="02020603050405020304" pitchFamily="18" charset="0"/>
                <a:cs typeface="Times New Roman" panose="02020603050405020304" pitchFamily="18" charset="0"/>
              </a:rPr>
              <a:t>, groundwater extraction is increasing and continuous </a:t>
            </a:r>
            <a:r>
              <a:rPr lang="en-IN" sz="1800" b="1" dirty="0">
                <a:solidFill>
                  <a:srgbClr val="000066"/>
                </a:solidFill>
                <a:latin typeface="Times New Roman" panose="02020603050405020304" pitchFamily="18" charset="0"/>
                <a:cs typeface="Times New Roman" panose="02020603050405020304" pitchFamily="18" charset="0"/>
              </a:rPr>
              <a:t>declination of GWL </a:t>
            </a:r>
            <a:r>
              <a:rPr lang="en-IN" sz="1800" dirty="0">
                <a:solidFill>
                  <a:srgbClr val="000066"/>
                </a:solidFill>
                <a:latin typeface="Times New Roman" panose="02020603050405020304" pitchFamily="18" charset="0"/>
                <a:cs typeface="Times New Roman" panose="02020603050405020304" pitchFamily="18" charset="0"/>
              </a:rPr>
              <a:t>has been observed.</a:t>
            </a:r>
          </a:p>
          <a:p>
            <a:endParaRPr lang="en-IN" dirty="0">
              <a:solidFill>
                <a:srgbClr val="000066"/>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sz="1800" dirty="0">
              <a:solidFill>
                <a:srgbClr val="000066"/>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dirty="0">
              <a:solidFill>
                <a:srgbClr val="000066"/>
              </a:solidFill>
              <a:latin typeface="Times New Roman" panose="02020603050405020304" pitchFamily="18" charset="0"/>
              <a:cs typeface="Times New Roman" panose="02020603050405020304" pitchFamily="18" charset="0"/>
            </a:endParaRPr>
          </a:p>
          <a:p>
            <a:r>
              <a:rPr lang="en-IN" sz="1800" dirty="0">
                <a:solidFill>
                  <a:srgbClr val="000066"/>
                </a:solidFill>
                <a:latin typeface="Times New Roman" panose="02020603050405020304" pitchFamily="18" charset="0"/>
                <a:cs typeface="Times New Roman" panose="02020603050405020304" pitchFamily="18" charset="0"/>
              </a:rPr>
              <a:t>      Image Source: Google Earth</a:t>
            </a:r>
          </a:p>
        </p:txBody>
      </p:sp>
      <p:grpSp>
        <p:nvGrpSpPr>
          <p:cNvPr id="14" name="Group 13">
            <a:extLst>
              <a:ext uri="{FF2B5EF4-FFF2-40B4-BE49-F238E27FC236}">
                <a16:creationId xmlns:a16="http://schemas.microsoft.com/office/drawing/2014/main" id="{9566C57D-BD04-9D5E-E7BD-13AB51E18716}"/>
              </a:ext>
            </a:extLst>
          </p:cNvPr>
          <p:cNvGrpSpPr/>
          <p:nvPr/>
        </p:nvGrpSpPr>
        <p:grpSpPr>
          <a:xfrm>
            <a:off x="5220928" y="307118"/>
            <a:ext cx="5854561" cy="6033740"/>
            <a:chOff x="5220928" y="307118"/>
            <a:chExt cx="5854561" cy="6033740"/>
          </a:xfrm>
        </p:grpSpPr>
        <p:grpSp>
          <p:nvGrpSpPr>
            <p:cNvPr id="9" name="Group 8">
              <a:extLst>
                <a:ext uri="{FF2B5EF4-FFF2-40B4-BE49-F238E27FC236}">
                  <a16:creationId xmlns:a16="http://schemas.microsoft.com/office/drawing/2014/main" id="{148590CE-61D1-2FD1-9150-725D2C734BA8}"/>
                </a:ext>
              </a:extLst>
            </p:cNvPr>
            <p:cNvGrpSpPr/>
            <p:nvPr/>
          </p:nvGrpSpPr>
          <p:grpSpPr>
            <a:xfrm>
              <a:off x="5220928" y="1072707"/>
              <a:ext cx="5854560" cy="2226957"/>
              <a:chOff x="6243482" y="1075602"/>
              <a:chExt cx="4696177" cy="2519528"/>
            </a:xfrm>
          </p:grpSpPr>
          <p:pic>
            <p:nvPicPr>
              <p:cNvPr id="4" name="Picture 3">
                <a:extLst>
                  <a:ext uri="{FF2B5EF4-FFF2-40B4-BE49-F238E27FC236}">
                    <a16:creationId xmlns:a16="http://schemas.microsoft.com/office/drawing/2014/main" id="{CC5F4F71-2F9B-62E4-8378-2421F5262FD1}"/>
                  </a:ext>
                </a:extLst>
              </p:cNvPr>
              <p:cNvPicPr>
                <a:picLocks noChangeAspect="1"/>
              </p:cNvPicPr>
              <p:nvPr/>
            </p:nvPicPr>
            <p:blipFill>
              <a:blip r:embed="rId2"/>
              <a:stretch>
                <a:fillRect/>
              </a:stretch>
            </p:blipFill>
            <p:spPr>
              <a:xfrm>
                <a:off x="6243482" y="1075602"/>
                <a:ext cx="4696177" cy="2519528"/>
              </a:xfrm>
              <a:prstGeom prst="rect">
                <a:avLst/>
              </a:prstGeom>
            </p:spPr>
          </p:pic>
          <p:sp>
            <p:nvSpPr>
              <p:cNvPr id="7" name="Oval 6">
                <a:extLst>
                  <a:ext uri="{FF2B5EF4-FFF2-40B4-BE49-F238E27FC236}">
                    <a16:creationId xmlns:a16="http://schemas.microsoft.com/office/drawing/2014/main" id="{8C551905-F60F-73D1-902D-33E1BDD0E776}"/>
                  </a:ext>
                </a:extLst>
              </p:cNvPr>
              <p:cNvSpPr/>
              <p:nvPr/>
            </p:nvSpPr>
            <p:spPr>
              <a:xfrm>
                <a:off x="8739055" y="1980182"/>
                <a:ext cx="1602658" cy="1524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EA3FA5DD-34E3-9053-8574-74FA3CA0DE7C}"/>
                </a:ext>
              </a:extLst>
            </p:cNvPr>
            <p:cNvGrpSpPr/>
            <p:nvPr/>
          </p:nvGrpSpPr>
          <p:grpSpPr>
            <a:xfrm>
              <a:off x="5220928" y="3706783"/>
              <a:ext cx="5854561" cy="2226956"/>
              <a:chOff x="6390967" y="3857125"/>
              <a:chExt cx="4696177" cy="2430603"/>
            </a:xfrm>
          </p:grpSpPr>
          <p:pic>
            <p:nvPicPr>
              <p:cNvPr id="6" name="Picture 5">
                <a:extLst>
                  <a:ext uri="{FF2B5EF4-FFF2-40B4-BE49-F238E27FC236}">
                    <a16:creationId xmlns:a16="http://schemas.microsoft.com/office/drawing/2014/main" id="{5E994A86-4036-46AD-C4B6-5FB2CB02E429}"/>
                  </a:ext>
                </a:extLst>
              </p:cNvPr>
              <p:cNvPicPr>
                <a:picLocks noChangeAspect="1"/>
              </p:cNvPicPr>
              <p:nvPr/>
            </p:nvPicPr>
            <p:blipFill>
              <a:blip r:embed="rId3"/>
              <a:stretch>
                <a:fillRect/>
              </a:stretch>
            </p:blipFill>
            <p:spPr>
              <a:xfrm>
                <a:off x="6390967" y="3857125"/>
                <a:ext cx="4696177" cy="2430603"/>
              </a:xfrm>
              <a:prstGeom prst="rect">
                <a:avLst/>
              </a:prstGeom>
            </p:spPr>
          </p:pic>
          <p:sp>
            <p:nvSpPr>
              <p:cNvPr id="8" name="Oval 7">
                <a:extLst>
                  <a:ext uri="{FF2B5EF4-FFF2-40B4-BE49-F238E27FC236}">
                    <a16:creationId xmlns:a16="http://schemas.microsoft.com/office/drawing/2014/main" id="{8D30B3E2-257D-842A-B4D1-CED52C5D9BC2}"/>
                  </a:ext>
                </a:extLst>
              </p:cNvPr>
              <p:cNvSpPr/>
              <p:nvPr/>
            </p:nvSpPr>
            <p:spPr>
              <a:xfrm>
                <a:off x="8824451" y="4675238"/>
                <a:ext cx="1602658" cy="1524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Rounded Corners 10">
              <a:extLst>
                <a:ext uri="{FF2B5EF4-FFF2-40B4-BE49-F238E27FC236}">
                  <a16:creationId xmlns:a16="http://schemas.microsoft.com/office/drawing/2014/main" id="{BF4F6E35-8ED4-C377-A671-22D9202A2B5A}"/>
                </a:ext>
              </a:extLst>
            </p:cNvPr>
            <p:cNvSpPr/>
            <p:nvPr/>
          </p:nvSpPr>
          <p:spPr>
            <a:xfrm>
              <a:off x="5444336" y="307118"/>
              <a:ext cx="5407742" cy="72304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Increase of settlement at Simlapal block, Bankura  </a:t>
              </a:r>
            </a:p>
          </p:txBody>
        </p:sp>
        <p:sp>
          <p:nvSpPr>
            <p:cNvPr id="12" name="TextBox 11">
              <a:extLst>
                <a:ext uri="{FF2B5EF4-FFF2-40B4-BE49-F238E27FC236}">
                  <a16:creationId xmlns:a16="http://schemas.microsoft.com/office/drawing/2014/main" id="{F96FCB9D-BC4F-C9F0-585B-4601DFB68020}"/>
                </a:ext>
              </a:extLst>
            </p:cNvPr>
            <p:cNvSpPr txBox="1"/>
            <p:nvPr/>
          </p:nvSpPr>
          <p:spPr>
            <a:xfrm>
              <a:off x="7285809" y="3337451"/>
              <a:ext cx="1724795" cy="369332"/>
            </a:xfrm>
            <a:prstGeom prst="rect">
              <a:avLst/>
            </a:prstGeom>
            <a:noFill/>
          </p:spPr>
          <p:txBody>
            <a:bodyPr wrap="square" rtlCol="0">
              <a:spAutoFit/>
            </a:bodyPr>
            <a:lstStyle/>
            <a:p>
              <a:r>
                <a:rPr lang="en-IN" b="1" dirty="0">
                  <a:solidFill>
                    <a:srgbClr val="000066"/>
                  </a:solidFill>
                  <a:latin typeface="Times New Roman" panose="02020603050405020304" pitchFamily="18" charset="0"/>
                  <a:cs typeface="Times New Roman" panose="02020603050405020304" pitchFamily="18" charset="0"/>
                </a:rPr>
                <a:t>December 2007</a:t>
              </a:r>
            </a:p>
          </p:txBody>
        </p:sp>
        <p:sp>
          <p:nvSpPr>
            <p:cNvPr id="13" name="TextBox 12">
              <a:extLst>
                <a:ext uri="{FF2B5EF4-FFF2-40B4-BE49-F238E27FC236}">
                  <a16:creationId xmlns:a16="http://schemas.microsoft.com/office/drawing/2014/main" id="{8873DF8F-E441-D2A6-99AA-B7BB746BBD10}"/>
                </a:ext>
              </a:extLst>
            </p:cNvPr>
            <p:cNvSpPr txBox="1"/>
            <p:nvPr/>
          </p:nvSpPr>
          <p:spPr>
            <a:xfrm>
              <a:off x="7440336" y="5971526"/>
              <a:ext cx="1415739" cy="369332"/>
            </a:xfrm>
            <a:prstGeom prst="rect">
              <a:avLst/>
            </a:prstGeom>
            <a:noFill/>
          </p:spPr>
          <p:txBody>
            <a:bodyPr wrap="square" rtlCol="0">
              <a:spAutoFit/>
            </a:bodyPr>
            <a:lstStyle/>
            <a:p>
              <a:r>
                <a:rPr lang="en-IN" b="1" dirty="0">
                  <a:solidFill>
                    <a:srgbClr val="000066"/>
                  </a:solidFill>
                  <a:latin typeface="Times New Roman" panose="02020603050405020304" pitchFamily="18" charset="0"/>
                  <a:cs typeface="Times New Roman" panose="02020603050405020304" pitchFamily="18" charset="0"/>
                </a:rPr>
                <a:t>July, 2022</a:t>
              </a:r>
            </a:p>
          </p:txBody>
        </p:sp>
      </p:grpSp>
    </p:spTree>
    <p:extLst>
      <p:ext uri="{BB962C8B-B14F-4D97-AF65-F5344CB8AC3E}">
        <p14:creationId xmlns:p14="http://schemas.microsoft.com/office/powerpoint/2010/main" val="3272720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9D793-C381-25B6-6D47-B570333E08FA}"/>
              </a:ext>
            </a:extLst>
          </p:cNvPr>
          <p:cNvSpPr txBox="1"/>
          <p:nvPr/>
        </p:nvSpPr>
        <p:spPr>
          <a:xfrm>
            <a:off x="592667" y="355600"/>
            <a:ext cx="9698998" cy="461665"/>
          </a:xfrm>
          <a:prstGeom prst="rect">
            <a:avLst/>
          </a:prstGeom>
          <a:noFill/>
        </p:spPr>
        <p:txBody>
          <a:bodyPr wrap="square" rtlCol="0">
            <a:spAutoFit/>
          </a:bodyPr>
          <a:lstStyle/>
          <a:p>
            <a:pPr marL="457200" indent="-457200">
              <a:buFont typeface="Wingdings" panose="05000000000000000000" pitchFamily="2" charset="2"/>
              <a:buChar char="q"/>
            </a:pPr>
            <a:r>
              <a:rPr lang="en-IN" sz="2400" b="1" dirty="0">
                <a:solidFill>
                  <a:srgbClr val="C00000"/>
                </a:solidFill>
                <a:latin typeface="Times New Roman" panose="02020603050405020304" pitchFamily="18" charset="0"/>
                <a:cs typeface="Times New Roman" panose="02020603050405020304" pitchFamily="18" charset="0"/>
              </a:rPr>
              <a:t>SOURCE OF DATA TO GENERATE THEMATIC MAPS</a:t>
            </a:r>
          </a:p>
        </p:txBody>
      </p:sp>
      <p:grpSp>
        <p:nvGrpSpPr>
          <p:cNvPr id="15" name="Group 14">
            <a:extLst>
              <a:ext uri="{FF2B5EF4-FFF2-40B4-BE49-F238E27FC236}">
                <a16:creationId xmlns:a16="http://schemas.microsoft.com/office/drawing/2014/main" id="{F802F1F0-3954-9F4D-FD94-F06AE92B6370}"/>
              </a:ext>
            </a:extLst>
          </p:cNvPr>
          <p:cNvGrpSpPr/>
          <p:nvPr/>
        </p:nvGrpSpPr>
        <p:grpSpPr>
          <a:xfrm>
            <a:off x="1497408" y="1136440"/>
            <a:ext cx="8246533" cy="5380571"/>
            <a:chOff x="1278467" y="1303865"/>
            <a:chExt cx="8246533" cy="5380571"/>
          </a:xfrm>
        </p:grpSpPr>
        <p:sp>
          <p:nvSpPr>
            <p:cNvPr id="3" name="Rectangle: Rounded Corners 2">
              <a:extLst>
                <a:ext uri="{FF2B5EF4-FFF2-40B4-BE49-F238E27FC236}">
                  <a16:creationId xmlns:a16="http://schemas.microsoft.com/office/drawing/2014/main" id="{F9AC7444-4FBF-75AA-4D69-728E21DF68D0}"/>
                </a:ext>
              </a:extLst>
            </p:cNvPr>
            <p:cNvSpPr/>
            <p:nvPr/>
          </p:nvSpPr>
          <p:spPr>
            <a:xfrm>
              <a:off x="1278467" y="1303867"/>
              <a:ext cx="4648200" cy="1058333"/>
            </a:xfrm>
            <a:prstGeom prst="roundRect">
              <a:avLst/>
            </a:prstGeom>
            <a:ln>
              <a:solidFill>
                <a:srgbClr val="000066"/>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800" dirty="0">
                  <a:effectLst/>
                  <a:latin typeface="Times New Roman" panose="02020603050405020304" pitchFamily="18" charset="0"/>
                  <a:ea typeface="Calibri" panose="020F0502020204030204" pitchFamily="34" charset="0"/>
                </a:rPr>
                <a:t>Survey of India, topographical sheet numbers 73I/12, 73I/16, 73J/13, 73M/4, and 73N/1</a:t>
              </a:r>
              <a:endParaRPr lang="en-IN" dirty="0"/>
            </a:p>
          </p:txBody>
        </p:sp>
        <p:sp>
          <p:nvSpPr>
            <p:cNvPr id="4" name="Arrow: Right 3">
              <a:extLst>
                <a:ext uri="{FF2B5EF4-FFF2-40B4-BE49-F238E27FC236}">
                  <a16:creationId xmlns:a16="http://schemas.microsoft.com/office/drawing/2014/main" id="{9519BC83-3436-E4F8-DE49-ECB41DF3EBA2}"/>
                </a:ext>
              </a:extLst>
            </p:cNvPr>
            <p:cNvSpPr/>
            <p:nvPr/>
          </p:nvSpPr>
          <p:spPr>
            <a:xfrm>
              <a:off x="5943601" y="1532466"/>
              <a:ext cx="1202265" cy="601133"/>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8B02033A-27DC-F3C8-A649-AACC377C0CBA}"/>
                </a:ext>
              </a:extLst>
            </p:cNvPr>
            <p:cNvSpPr/>
            <p:nvPr/>
          </p:nvSpPr>
          <p:spPr>
            <a:xfrm>
              <a:off x="7145866" y="1303865"/>
              <a:ext cx="2302934" cy="1058333"/>
            </a:xfrm>
            <a:prstGeom prst="roundRect">
              <a:avLst/>
            </a:prstGeom>
            <a:solidFill>
              <a:schemeClr val="accent2">
                <a:lumMod val="60000"/>
                <a:lumOff val="40000"/>
              </a:schemeClr>
            </a:solidFill>
            <a:ln>
              <a:solidFill>
                <a:srgbClr val="00006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Drainage Density Map</a:t>
              </a:r>
            </a:p>
          </p:txBody>
        </p:sp>
        <p:sp>
          <p:nvSpPr>
            <p:cNvPr id="6" name="Rectangle: Rounded Corners 5">
              <a:extLst>
                <a:ext uri="{FF2B5EF4-FFF2-40B4-BE49-F238E27FC236}">
                  <a16:creationId xmlns:a16="http://schemas.microsoft.com/office/drawing/2014/main" id="{68B48DB8-DAE9-702C-4580-B6942DAA5049}"/>
                </a:ext>
              </a:extLst>
            </p:cNvPr>
            <p:cNvSpPr/>
            <p:nvPr/>
          </p:nvSpPr>
          <p:spPr>
            <a:xfrm>
              <a:off x="1363133" y="2768600"/>
              <a:ext cx="4580468" cy="863600"/>
            </a:xfrm>
            <a:prstGeom prst="roundRect">
              <a:avLst/>
            </a:prstGeom>
            <a:solidFill>
              <a:schemeClr val="accent5">
                <a:lumMod val="40000"/>
                <a:lumOff val="60000"/>
              </a:schemeClr>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Geological Survey of India website </a:t>
              </a:r>
              <a:r>
                <a:rPr lang="en-IN" sz="180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800" strike="noStrike"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https://www.gsi.gov.in)</a:t>
              </a:r>
              <a:endParaRPr lang="en-IN"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7" name="Arrow: Right 6">
              <a:extLst>
                <a:ext uri="{FF2B5EF4-FFF2-40B4-BE49-F238E27FC236}">
                  <a16:creationId xmlns:a16="http://schemas.microsoft.com/office/drawing/2014/main" id="{A63E5038-75A5-CCD2-2500-9332DB05291A}"/>
                </a:ext>
              </a:extLst>
            </p:cNvPr>
            <p:cNvSpPr/>
            <p:nvPr/>
          </p:nvSpPr>
          <p:spPr>
            <a:xfrm>
              <a:off x="5943601" y="2929467"/>
              <a:ext cx="1202265" cy="601133"/>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F4491A95-89CA-40D3-72D7-4D74E915274C}"/>
                </a:ext>
              </a:extLst>
            </p:cNvPr>
            <p:cNvSpPr/>
            <p:nvPr/>
          </p:nvSpPr>
          <p:spPr>
            <a:xfrm>
              <a:off x="7145866" y="2853267"/>
              <a:ext cx="2302934" cy="778933"/>
            </a:xfrm>
            <a:prstGeom prst="roundRect">
              <a:avLst/>
            </a:prstGeom>
            <a:solidFill>
              <a:schemeClr val="accent2">
                <a:lumMod val="60000"/>
                <a:lumOff val="40000"/>
              </a:schemeClr>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Geology Map</a:t>
              </a:r>
            </a:p>
          </p:txBody>
        </p:sp>
        <p:sp>
          <p:nvSpPr>
            <p:cNvPr id="9" name="Rectangle: Rounded Corners 8">
              <a:extLst>
                <a:ext uri="{FF2B5EF4-FFF2-40B4-BE49-F238E27FC236}">
                  <a16:creationId xmlns:a16="http://schemas.microsoft.com/office/drawing/2014/main" id="{E675E928-5044-69A3-EE8B-7D26279D966B}"/>
                </a:ext>
              </a:extLst>
            </p:cNvPr>
            <p:cNvSpPr/>
            <p:nvPr/>
          </p:nvSpPr>
          <p:spPr>
            <a:xfrm>
              <a:off x="1363133" y="4660901"/>
              <a:ext cx="4580468" cy="1329266"/>
            </a:xfrm>
            <a:prstGeom prst="roundRect">
              <a:avLst/>
            </a:prstGeom>
            <a:solidFill>
              <a:schemeClr val="accent5">
                <a:lumMod val="40000"/>
                <a:lumOff val="60000"/>
              </a:schemeClr>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solidFill>
                    <a:srgbClr val="000066"/>
                  </a:solidFill>
                  <a:effectLst/>
                  <a:latin typeface="Times New Roman" panose="02020603050405020304" pitchFamily="18" charset="0"/>
                  <a:ea typeface="Calibri" panose="020F0502020204030204" pitchFamily="34" charset="0"/>
                </a:rPr>
                <a:t>SRTM DEM having a resolution of 30 m downloaded from the USGS Earth Explorer website (</a:t>
              </a:r>
              <a:r>
                <a:rPr lang="en-IN" sz="1800" strike="noStrike"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https://earthexplorer.usgs.gov</a:t>
              </a:r>
              <a:r>
                <a:rPr lang="en-IN" dirty="0">
                  <a:solidFill>
                    <a:srgbClr val="000066"/>
                  </a:solidFill>
                  <a:latin typeface="Times New Roman" panose="02020603050405020304" pitchFamily="18" charset="0"/>
                  <a:ea typeface="Calibri" panose="020F0502020204030204" pitchFamily="34" charset="0"/>
                </a:rPr>
                <a:t>)</a:t>
              </a:r>
              <a:endParaRPr lang="en-IN" dirty="0">
                <a:solidFill>
                  <a:srgbClr val="000066"/>
                </a:solidFill>
              </a:endParaRPr>
            </a:p>
          </p:txBody>
        </p:sp>
        <p:sp>
          <p:nvSpPr>
            <p:cNvPr id="10" name="Arrow: Right 9">
              <a:extLst>
                <a:ext uri="{FF2B5EF4-FFF2-40B4-BE49-F238E27FC236}">
                  <a16:creationId xmlns:a16="http://schemas.microsoft.com/office/drawing/2014/main" id="{7A04B500-80CB-FBC6-7D02-97CD395FEBBA}"/>
                </a:ext>
              </a:extLst>
            </p:cNvPr>
            <p:cNvSpPr/>
            <p:nvPr/>
          </p:nvSpPr>
          <p:spPr>
            <a:xfrm>
              <a:off x="5926668" y="4961467"/>
              <a:ext cx="770466" cy="728133"/>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Left Brace 10">
              <a:extLst>
                <a:ext uri="{FF2B5EF4-FFF2-40B4-BE49-F238E27FC236}">
                  <a16:creationId xmlns:a16="http://schemas.microsoft.com/office/drawing/2014/main" id="{89CEFE1B-DBCF-9843-7D58-569D4402FACC}"/>
                </a:ext>
              </a:extLst>
            </p:cNvPr>
            <p:cNvSpPr/>
            <p:nvPr/>
          </p:nvSpPr>
          <p:spPr>
            <a:xfrm>
              <a:off x="6663267" y="4114803"/>
              <a:ext cx="482599" cy="2404531"/>
            </a:xfrm>
            <a:prstGeom prst="leftBrace">
              <a:avLst/>
            </a:prstGeom>
            <a:noFill/>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A5E2182B-2F7E-6109-CD06-DA9F28007B14}"/>
                </a:ext>
              </a:extLst>
            </p:cNvPr>
            <p:cNvSpPr/>
            <p:nvPr/>
          </p:nvSpPr>
          <p:spPr>
            <a:xfrm>
              <a:off x="7145866" y="3958167"/>
              <a:ext cx="2379134" cy="778933"/>
            </a:xfrm>
            <a:prstGeom prst="roundRect">
              <a:avLst/>
            </a:prstGeom>
            <a:solidFill>
              <a:schemeClr val="accent2">
                <a:lumMod val="60000"/>
                <a:lumOff val="40000"/>
              </a:schemeClr>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Geomorphological Map</a:t>
              </a:r>
            </a:p>
          </p:txBody>
        </p:sp>
        <p:sp>
          <p:nvSpPr>
            <p:cNvPr id="13" name="Rectangle: Rounded Corners 12">
              <a:extLst>
                <a:ext uri="{FF2B5EF4-FFF2-40B4-BE49-F238E27FC236}">
                  <a16:creationId xmlns:a16="http://schemas.microsoft.com/office/drawing/2014/main" id="{74229D58-82C4-18A3-908D-9EE95FA4608E}"/>
                </a:ext>
              </a:extLst>
            </p:cNvPr>
            <p:cNvSpPr/>
            <p:nvPr/>
          </p:nvSpPr>
          <p:spPr>
            <a:xfrm>
              <a:off x="7145866" y="4991100"/>
              <a:ext cx="2379134" cy="728133"/>
            </a:xfrm>
            <a:prstGeom prst="roundRect">
              <a:avLst/>
            </a:prstGeom>
            <a:solidFill>
              <a:schemeClr val="accent2">
                <a:lumMod val="60000"/>
                <a:lumOff val="40000"/>
              </a:schemeClr>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Slope Map</a:t>
              </a:r>
            </a:p>
          </p:txBody>
        </p:sp>
        <p:sp>
          <p:nvSpPr>
            <p:cNvPr id="14" name="Rectangle: Rounded Corners 13">
              <a:extLst>
                <a:ext uri="{FF2B5EF4-FFF2-40B4-BE49-F238E27FC236}">
                  <a16:creationId xmlns:a16="http://schemas.microsoft.com/office/drawing/2014/main" id="{0E288304-E5BD-F439-1937-6252DC9E89A4}"/>
                </a:ext>
              </a:extLst>
            </p:cNvPr>
            <p:cNvSpPr/>
            <p:nvPr/>
          </p:nvSpPr>
          <p:spPr>
            <a:xfrm>
              <a:off x="7145866" y="5981702"/>
              <a:ext cx="2379134" cy="702734"/>
            </a:xfrm>
            <a:prstGeom prst="roundRect">
              <a:avLst/>
            </a:prstGeom>
            <a:solidFill>
              <a:schemeClr val="accent2">
                <a:lumMod val="60000"/>
                <a:lumOff val="40000"/>
              </a:schemeClr>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Relative Relief Map</a:t>
              </a:r>
            </a:p>
          </p:txBody>
        </p:sp>
      </p:grpSp>
    </p:spTree>
    <p:extLst>
      <p:ext uri="{BB962C8B-B14F-4D97-AF65-F5344CB8AC3E}">
        <p14:creationId xmlns:p14="http://schemas.microsoft.com/office/powerpoint/2010/main" val="2537406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167BB1B-6D0A-A853-A993-0F2649D4B268}"/>
              </a:ext>
            </a:extLst>
          </p:cNvPr>
          <p:cNvGrpSpPr/>
          <p:nvPr/>
        </p:nvGrpSpPr>
        <p:grpSpPr>
          <a:xfrm>
            <a:off x="2156255" y="276895"/>
            <a:ext cx="7628468" cy="6197603"/>
            <a:chOff x="1744132" y="457199"/>
            <a:chExt cx="7628468" cy="6197603"/>
          </a:xfrm>
        </p:grpSpPr>
        <p:sp>
          <p:nvSpPr>
            <p:cNvPr id="4" name="Rectangle: Rounded Corners 3">
              <a:extLst>
                <a:ext uri="{FF2B5EF4-FFF2-40B4-BE49-F238E27FC236}">
                  <a16:creationId xmlns:a16="http://schemas.microsoft.com/office/drawing/2014/main" id="{D61C4D43-83BF-35DC-864E-FC9874682563}"/>
                </a:ext>
              </a:extLst>
            </p:cNvPr>
            <p:cNvSpPr/>
            <p:nvPr/>
          </p:nvSpPr>
          <p:spPr>
            <a:xfrm>
              <a:off x="1744133" y="457199"/>
              <a:ext cx="3462867" cy="1109133"/>
            </a:xfrm>
            <a:prstGeom prst="round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0066"/>
                  </a:solidFill>
                  <a:effectLst/>
                  <a:latin typeface="Times New Roman" panose="02020603050405020304" pitchFamily="18" charset="0"/>
                  <a:ea typeface="Calibri" panose="020F0502020204030204" pitchFamily="34" charset="0"/>
                </a:rPr>
                <a:t>Landsat 8 OLI of path 139 and row 40, USGS Earth Explorer website</a:t>
              </a:r>
              <a:endParaRPr lang="en-IN" sz="2000" dirty="0">
                <a:solidFill>
                  <a:srgbClr val="000066"/>
                </a:solidFill>
              </a:endParaRPr>
            </a:p>
          </p:txBody>
        </p:sp>
        <p:sp>
          <p:nvSpPr>
            <p:cNvPr id="5" name="Arrow: Right 4">
              <a:extLst>
                <a:ext uri="{FF2B5EF4-FFF2-40B4-BE49-F238E27FC236}">
                  <a16:creationId xmlns:a16="http://schemas.microsoft.com/office/drawing/2014/main" id="{4154EDBA-A4D0-09F6-04F3-DA7052261D2B}"/>
                </a:ext>
              </a:extLst>
            </p:cNvPr>
            <p:cNvSpPr/>
            <p:nvPr/>
          </p:nvSpPr>
          <p:spPr>
            <a:xfrm>
              <a:off x="5207000" y="592667"/>
              <a:ext cx="1557867" cy="609600"/>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3BC32703-BA90-733B-FA4B-DA9CAC42C5EA}"/>
                </a:ext>
              </a:extLst>
            </p:cNvPr>
            <p:cNvSpPr/>
            <p:nvPr/>
          </p:nvSpPr>
          <p:spPr>
            <a:xfrm>
              <a:off x="6764867" y="457199"/>
              <a:ext cx="2599267" cy="897467"/>
            </a:xfrm>
            <a:prstGeom prst="roundRect">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0066"/>
                  </a:solidFill>
                  <a:latin typeface="Times New Roman" panose="02020603050405020304" pitchFamily="18" charset="0"/>
                  <a:cs typeface="Times New Roman" panose="02020603050405020304" pitchFamily="18" charset="0"/>
                </a:rPr>
                <a:t>Land use and land cover map</a:t>
              </a:r>
            </a:p>
          </p:txBody>
        </p:sp>
        <p:sp>
          <p:nvSpPr>
            <p:cNvPr id="7" name="Rectangle: Rounded Corners 6">
              <a:extLst>
                <a:ext uri="{FF2B5EF4-FFF2-40B4-BE49-F238E27FC236}">
                  <a16:creationId xmlns:a16="http://schemas.microsoft.com/office/drawing/2014/main" id="{98F3A86B-1DAE-F2AB-3467-B58C6B7BF53E}"/>
                </a:ext>
              </a:extLst>
            </p:cNvPr>
            <p:cNvSpPr/>
            <p:nvPr/>
          </p:nvSpPr>
          <p:spPr>
            <a:xfrm>
              <a:off x="1744132" y="2231226"/>
              <a:ext cx="3462867" cy="1109133"/>
            </a:xfrm>
            <a:prstGeom prst="round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0066"/>
                  </a:solidFill>
                  <a:latin typeface="Times New Roman" panose="02020603050405020304" pitchFamily="18" charset="0"/>
                  <a:ea typeface="Calibri" panose="020F0502020204030204" pitchFamily="34" charset="0"/>
                </a:rPr>
                <a:t>H</a:t>
              </a:r>
              <a:r>
                <a:rPr lang="en-IN" sz="2000" dirty="0">
                  <a:solidFill>
                    <a:srgbClr val="000066"/>
                  </a:solidFill>
                  <a:effectLst/>
                  <a:latin typeface="Times New Roman" panose="02020603050405020304" pitchFamily="18" charset="0"/>
                  <a:ea typeface="Calibri" panose="020F0502020204030204" pitchFamily="34" charset="0"/>
                </a:rPr>
                <a:t>ydrogeological maps from PHED, Govt. of W.B. (</a:t>
              </a:r>
              <a:r>
                <a:rPr lang="en-IN" sz="2000" u="none" strike="noStrike"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http://maps.wbphed.gov.in)</a:t>
              </a:r>
              <a:endParaRPr lang="en-IN" sz="2000" dirty="0">
                <a:solidFill>
                  <a:srgbClr val="000066"/>
                </a:solidFill>
              </a:endParaRPr>
            </a:p>
          </p:txBody>
        </p:sp>
        <p:sp>
          <p:nvSpPr>
            <p:cNvPr id="8" name="Arrow: Right 7">
              <a:extLst>
                <a:ext uri="{FF2B5EF4-FFF2-40B4-BE49-F238E27FC236}">
                  <a16:creationId xmlns:a16="http://schemas.microsoft.com/office/drawing/2014/main" id="{6879F631-2F4C-FAB0-C192-08CE18D416BC}"/>
                </a:ext>
              </a:extLst>
            </p:cNvPr>
            <p:cNvSpPr/>
            <p:nvPr/>
          </p:nvSpPr>
          <p:spPr>
            <a:xfrm>
              <a:off x="5206999" y="2438400"/>
              <a:ext cx="956734" cy="609600"/>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Left Brace 8">
              <a:extLst>
                <a:ext uri="{FF2B5EF4-FFF2-40B4-BE49-F238E27FC236}">
                  <a16:creationId xmlns:a16="http://schemas.microsoft.com/office/drawing/2014/main" id="{C63E6C1E-E609-DFCD-A5A3-5DF4CCA52EE1}"/>
                </a:ext>
              </a:extLst>
            </p:cNvPr>
            <p:cNvSpPr/>
            <p:nvPr/>
          </p:nvSpPr>
          <p:spPr>
            <a:xfrm>
              <a:off x="6172199" y="1731433"/>
              <a:ext cx="592668" cy="2023533"/>
            </a:xfrm>
            <a:prstGeom prst="leftBrac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9D463254-8A9D-D009-26CA-70CEB27A5C45}"/>
                </a:ext>
              </a:extLst>
            </p:cNvPr>
            <p:cNvSpPr/>
            <p:nvPr/>
          </p:nvSpPr>
          <p:spPr>
            <a:xfrm>
              <a:off x="6773333" y="1663700"/>
              <a:ext cx="2599267" cy="897467"/>
            </a:xfrm>
            <a:prstGeom prst="roundRect">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0066"/>
                  </a:solidFill>
                  <a:latin typeface="Times New Roman" panose="02020603050405020304" pitchFamily="18" charset="0"/>
                  <a:cs typeface="Times New Roman" panose="02020603050405020304" pitchFamily="18" charset="0"/>
                </a:rPr>
                <a:t>Lineaments</a:t>
              </a:r>
            </a:p>
          </p:txBody>
        </p:sp>
        <p:sp>
          <p:nvSpPr>
            <p:cNvPr id="12" name="Rectangle: Rounded Corners 11">
              <a:extLst>
                <a:ext uri="{FF2B5EF4-FFF2-40B4-BE49-F238E27FC236}">
                  <a16:creationId xmlns:a16="http://schemas.microsoft.com/office/drawing/2014/main" id="{2706C2D2-D2E3-DA08-4005-D2538A38A884}"/>
                </a:ext>
              </a:extLst>
            </p:cNvPr>
            <p:cNvSpPr/>
            <p:nvPr/>
          </p:nvSpPr>
          <p:spPr>
            <a:xfrm>
              <a:off x="6773333" y="2954866"/>
              <a:ext cx="2599267" cy="897467"/>
            </a:xfrm>
            <a:prstGeom prst="roundRect">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0066"/>
                  </a:solidFill>
                  <a:latin typeface="Times New Roman" panose="02020603050405020304" pitchFamily="18" charset="0"/>
                  <a:cs typeface="Times New Roman" panose="02020603050405020304" pitchFamily="18" charset="0"/>
                </a:rPr>
                <a:t>Locations of dug wells having yield 50-100 LPM</a:t>
              </a:r>
            </a:p>
          </p:txBody>
        </p:sp>
        <p:sp>
          <p:nvSpPr>
            <p:cNvPr id="13" name="Rectangle: Rounded Corners 12">
              <a:extLst>
                <a:ext uri="{FF2B5EF4-FFF2-40B4-BE49-F238E27FC236}">
                  <a16:creationId xmlns:a16="http://schemas.microsoft.com/office/drawing/2014/main" id="{E13D710A-67B6-9A08-3C48-6391FEB752C5}"/>
                </a:ext>
              </a:extLst>
            </p:cNvPr>
            <p:cNvSpPr/>
            <p:nvPr/>
          </p:nvSpPr>
          <p:spPr>
            <a:xfrm>
              <a:off x="1744132" y="4131734"/>
              <a:ext cx="3462867" cy="1109133"/>
            </a:xfrm>
            <a:prstGeom prst="round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0066"/>
                  </a:solidFill>
                  <a:effectLst/>
                  <a:latin typeface="Times New Roman" panose="02020603050405020304" pitchFamily="18" charset="0"/>
                  <a:ea typeface="Calibri" panose="020F0502020204030204" pitchFamily="34" charset="0"/>
                </a:rPr>
                <a:t>CHIRPS dataset (</a:t>
              </a:r>
              <a:r>
                <a:rPr lang="en-IN" sz="2000" u="none" strike="noStrike"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https:/www.chc.ucsb.edu/data/chirps</a:t>
              </a:r>
              <a:r>
                <a:rPr lang="en-IN" sz="2000"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rgbClr val="000066"/>
                </a:solidFill>
              </a:endParaRPr>
            </a:p>
          </p:txBody>
        </p:sp>
        <p:sp>
          <p:nvSpPr>
            <p:cNvPr id="15" name="Arrow: Right 14">
              <a:extLst>
                <a:ext uri="{FF2B5EF4-FFF2-40B4-BE49-F238E27FC236}">
                  <a16:creationId xmlns:a16="http://schemas.microsoft.com/office/drawing/2014/main" id="{034C5CFC-BD32-902C-D16F-DCC04450DFF8}"/>
                </a:ext>
              </a:extLst>
            </p:cNvPr>
            <p:cNvSpPr/>
            <p:nvPr/>
          </p:nvSpPr>
          <p:spPr>
            <a:xfrm>
              <a:off x="5206999" y="4546601"/>
              <a:ext cx="1557867" cy="609600"/>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129CD8DF-CC90-B2DE-4B6B-0B9E4710D06C}"/>
                </a:ext>
              </a:extLst>
            </p:cNvPr>
            <p:cNvSpPr/>
            <p:nvPr/>
          </p:nvSpPr>
          <p:spPr>
            <a:xfrm>
              <a:off x="6773333" y="4343400"/>
              <a:ext cx="2599267" cy="897467"/>
            </a:xfrm>
            <a:prstGeom prst="roundRect">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0066"/>
                  </a:solidFill>
                  <a:latin typeface="Times New Roman" panose="02020603050405020304" pitchFamily="18" charset="0"/>
                  <a:cs typeface="Times New Roman" panose="02020603050405020304" pitchFamily="18" charset="0"/>
                </a:rPr>
                <a:t>Rainfall Map</a:t>
              </a:r>
            </a:p>
          </p:txBody>
        </p:sp>
        <p:sp>
          <p:nvSpPr>
            <p:cNvPr id="17" name="Rectangle: Rounded Corners 16">
              <a:extLst>
                <a:ext uri="{FF2B5EF4-FFF2-40B4-BE49-F238E27FC236}">
                  <a16:creationId xmlns:a16="http://schemas.microsoft.com/office/drawing/2014/main" id="{64CD1DDB-CE78-48F2-AD08-4BC31FDCFBC0}"/>
                </a:ext>
              </a:extLst>
            </p:cNvPr>
            <p:cNvSpPr/>
            <p:nvPr/>
          </p:nvSpPr>
          <p:spPr>
            <a:xfrm>
              <a:off x="1744132" y="5613400"/>
              <a:ext cx="3462867" cy="1041402"/>
            </a:xfrm>
            <a:prstGeom prst="round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0066"/>
                  </a:solidFill>
                  <a:effectLst/>
                  <a:latin typeface="Times New Roman" panose="02020603050405020304" pitchFamily="18" charset="0"/>
                  <a:ea typeface="Calibri" panose="020F0502020204030204" pitchFamily="34" charset="0"/>
                </a:rPr>
                <a:t>National Bureau of Soil Survey and Land Use Planning (NBSSLUP)</a:t>
              </a:r>
              <a:endParaRPr lang="en-IN" sz="2000" dirty="0">
                <a:solidFill>
                  <a:srgbClr val="000066"/>
                </a:solidFill>
              </a:endParaRPr>
            </a:p>
          </p:txBody>
        </p:sp>
        <p:sp>
          <p:nvSpPr>
            <p:cNvPr id="18" name="Arrow: Right 17">
              <a:extLst>
                <a:ext uri="{FF2B5EF4-FFF2-40B4-BE49-F238E27FC236}">
                  <a16:creationId xmlns:a16="http://schemas.microsoft.com/office/drawing/2014/main" id="{37B04C98-AD32-41D7-5157-240094B9E3AA}"/>
                </a:ext>
              </a:extLst>
            </p:cNvPr>
            <p:cNvSpPr/>
            <p:nvPr/>
          </p:nvSpPr>
          <p:spPr>
            <a:xfrm>
              <a:off x="5215466" y="5761569"/>
              <a:ext cx="1557867" cy="609600"/>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3C7595F9-0594-C5AE-FFDD-ECA358191BB9}"/>
                </a:ext>
              </a:extLst>
            </p:cNvPr>
            <p:cNvSpPr/>
            <p:nvPr/>
          </p:nvSpPr>
          <p:spPr>
            <a:xfrm>
              <a:off x="6773333" y="5613400"/>
              <a:ext cx="2599267" cy="897467"/>
            </a:xfrm>
            <a:prstGeom prst="roundRect">
              <a:avLst/>
            </a:prstGeom>
            <a:solidFill>
              <a:schemeClr val="accent2">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0066"/>
                  </a:solidFill>
                  <a:latin typeface="Times New Roman" panose="02020603050405020304" pitchFamily="18" charset="0"/>
                  <a:cs typeface="Times New Roman" panose="02020603050405020304" pitchFamily="18" charset="0"/>
                </a:rPr>
                <a:t>Soil Map</a:t>
              </a:r>
            </a:p>
          </p:txBody>
        </p:sp>
      </p:grpSp>
    </p:spTree>
    <p:extLst>
      <p:ext uri="{BB962C8B-B14F-4D97-AF65-F5344CB8AC3E}">
        <p14:creationId xmlns:p14="http://schemas.microsoft.com/office/powerpoint/2010/main" val="283547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61031-084C-1E49-4A0A-9EBA2170B19B}"/>
              </a:ext>
            </a:extLst>
          </p:cNvPr>
          <p:cNvSpPr txBox="1"/>
          <p:nvPr/>
        </p:nvSpPr>
        <p:spPr>
          <a:xfrm>
            <a:off x="115321" y="41168"/>
            <a:ext cx="3517642" cy="523220"/>
          </a:xfrm>
          <a:prstGeom prst="rect">
            <a:avLst/>
          </a:prstGeom>
          <a:noFill/>
        </p:spPr>
        <p:txBody>
          <a:bodyPr wrap="square" rtlCol="0">
            <a:spAutoFit/>
          </a:bodyPr>
          <a:lstStyle/>
          <a:p>
            <a:r>
              <a:rPr lang="en-IN" sz="2800" b="1" dirty="0">
                <a:solidFill>
                  <a:srgbClr val="C00000"/>
                </a:solidFill>
                <a:latin typeface="Times New Roman" panose="02020603050405020304" pitchFamily="18" charset="0"/>
                <a:cs typeface="Times New Roman" panose="02020603050405020304" pitchFamily="18" charset="0"/>
              </a:rPr>
              <a:t>METHODOLOGY</a:t>
            </a:r>
          </a:p>
        </p:txBody>
      </p:sp>
      <p:grpSp>
        <p:nvGrpSpPr>
          <p:cNvPr id="16" name="Group 15">
            <a:extLst>
              <a:ext uri="{FF2B5EF4-FFF2-40B4-BE49-F238E27FC236}">
                <a16:creationId xmlns:a16="http://schemas.microsoft.com/office/drawing/2014/main" id="{F9CA7D15-1969-5DA4-5469-8E3D7A1ADC23}"/>
              </a:ext>
            </a:extLst>
          </p:cNvPr>
          <p:cNvGrpSpPr/>
          <p:nvPr/>
        </p:nvGrpSpPr>
        <p:grpSpPr>
          <a:xfrm>
            <a:off x="1086626" y="629702"/>
            <a:ext cx="10018747" cy="5985586"/>
            <a:chOff x="1237131" y="704347"/>
            <a:chExt cx="10018747" cy="5985586"/>
          </a:xfrm>
        </p:grpSpPr>
        <p:sp>
          <p:nvSpPr>
            <p:cNvPr id="22" name="Arrow: Down 21">
              <a:extLst>
                <a:ext uri="{FF2B5EF4-FFF2-40B4-BE49-F238E27FC236}">
                  <a16:creationId xmlns:a16="http://schemas.microsoft.com/office/drawing/2014/main" id="{CDAF9AB1-AB6C-FB31-7A40-8CDFE9C1B69A}"/>
                </a:ext>
              </a:extLst>
            </p:cNvPr>
            <p:cNvSpPr/>
            <p:nvPr/>
          </p:nvSpPr>
          <p:spPr>
            <a:xfrm>
              <a:off x="3303037" y="2500438"/>
              <a:ext cx="438539" cy="2510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Down 20">
              <a:extLst>
                <a:ext uri="{FF2B5EF4-FFF2-40B4-BE49-F238E27FC236}">
                  <a16:creationId xmlns:a16="http://schemas.microsoft.com/office/drawing/2014/main" id="{7F7B3EF5-406B-C863-6426-7D15F73DBB0C}"/>
                </a:ext>
              </a:extLst>
            </p:cNvPr>
            <p:cNvSpPr/>
            <p:nvPr/>
          </p:nvSpPr>
          <p:spPr>
            <a:xfrm>
              <a:off x="3359021" y="1879665"/>
              <a:ext cx="438539" cy="2587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BD08C025-8848-DE6F-D208-0081B5B78449}"/>
                </a:ext>
              </a:extLst>
            </p:cNvPr>
            <p:cNvSpPr/>
            <p:nvPr/>
          </p:nvSpPr>
          <p:spPr>
            <a:xfrm>
              <a:off x="3359021" y="3104636"/>
              <a:ext cx="438539" cy="2109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Down 26">
              <a:extLst>
                <a:ext uri="{FF2B5EF4-FFF2-40B4-BE49-F238E27FC236}">
                  <a16:creationId xmlns:a16="http://schemas.microsoft.com/office/drawing/2014/main" id="{D4D55355-2F7B-B883-4361-DE001A956BB8}"/>
                </a:ext>
              </a:extLst>
            </p:cNvPr>
            <p:cNvSpPr/>
            <p:nvPr/>
          </p:nvSpPr>
          <p:spPr>
            <a:xfrm>
              <a:off x="3354356" y="5599855"/>
              <a:ext cx="410549" cy="209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40589216-7C29-5649-405B-D80F2AB4BE0F}"/>
                </a:ext>
              </a:extLst>
            </p:cNvPr>
            <p:cNvSpPr/>
            <p:nvPr/>
          </p:nvSpPr>
          <p:spPr>
            <a:xfrm>
              <a:off x="1309445" y="750553"/>
              <a:ext cx="4901682" cy="35456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rPr>
                <a:t>Conventional maps and collection of database</a:t>
              </a:r>
            </a:p>
          </p:txBody>
        </p:sp>
        <p:sp>
          <p:nvSpPr>
            <p:cNvPr id="5" name="Rectangle: Rounded Corners 4">
              <a:extLst>
                <a:ext uri="{FF2B5EF4-FFF2-40B4-BE49-F238E27FC236}">
                  <a16:creationId xmlns:a16="http://schemas.microsoft.com/office/drawing/2014/main" id="{ADC725AE-511C-F0C0-98BE-084E920D09E1}"/>
                </a:ext>
              </a:extLst>
            </p:cNvPr>
            <p:cNvSpPr/>
            <p:nvPr/>
          </p:nvSpPr>
          <p:spPr>
            <a:xfrm>
              <a:off x="6777183" y="704347"/>
              <a:ext cx="4040155" cy="35456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Field survey generated data</a:t>
              </a:r>
            </a:p>
          </p:txBody>
        </p:sp>
        <p:sp>
          <p:nvSpPr>
            <p:cNvPr id="6" name="Rectangle: Rounded Corners 5">
              <a:extLst>
                <a:ext uri="{FF2B5EF4-FFF2-40B4-BE49-F238E27FC236}">
                  <a16:creationId xmlns:a16="http://schemas.microsoft.com/office/drawing/2014/main" id="{2CFA6351-B498-910F-4EF4-8A9A9719BCF8}"/>
                </a:ext>
              </a:extLst>
            </p:cNvPr>
            <p:cNvSpPr/>
            <p:nvPr/>
          </p:nvSpPr>
          <p:spPr>
            <a:xfrm>
              <a:off x="1309441" y="1520159"/>
              <a:ext cx="4901681" cy="35456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Generation of thematic layer maps in ArcGIS</a:t>
              </a:r>
            </a:p>
          </p:txBody>
        </p:sp>
        <p:sp>
          <p:nvSpPr>
            <p:cNvPr id="7" name="Rectangle: Rounded Corners 6">
              <a:extLst>
                <a:ext uri="{FF2B5EF4-FFF2-40B4-BE49-F238E27FC236}">
                  <a16:creationId xmlns:a16="http://schemas.microsoft.com/office/drawing/2014/main" id="{EB19ECD3-0CC7-7BB8-7B20-14EAF7B78436}"/>
                </a:ext>
              </a:extLst>
            </p:cNvPr>
            <p:cNvSpPr/>
            <p:nvPr/>
          </p:nvSpPr>
          <p:spPr>
            <a:xfrm>
              <a:off x="6777183" y="1436801"/>
              <a:ext cx="2379306" cy="125496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Porosity, Permeability and Water Holding Capacity measurement</a:t>
              </a:r>
            </a:p>
          </p:txBody>
        </p:sp>
        <p:sp>
          <p:nvSpPr>
            <p:cNvPr id="8" name="Rectangle: Rounded Corners 7">
              <a:extLst>
                <a:ext uri="{FF2B5EF4-FFF2-40B4-BE49-F238E27FC236}">
                  <a16:creationId xmlns:a16="http://schemas.microsoft.com/office/drawing/2014/main" id="{524F33D1-A9AD-A0E1-8B26-92F716242E5F}"/>
                </a:ext>
              </a:extLst>
            </p:cNvPr>
            <p:cNvSpPr/>
            <p:nvPr/>
          </p:nvSpPr>
          <p:spPr>
            <a:xfrm>
              <a:off x="9053852" y="2883628"/>
              <a:ext cx="2202025" cy="125496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Measurements of water quality parameters</a:t>
              </a:r>
            </a:p>
          </p:txBody>
        </p:sp>
        <p:sp>
          <p:nvSpPr>
            <p:cNvPr id="9" name="Rectangle: Rounded Corners 8">
              <a:extLst>
                <a:ext uri="{FF2B5EF4-FFF2-40B4-BE49-F238E27FC236}">
                  <a16:creationId xmlns:a16="http://schemas.microsoft.com/office/drawing/2014/main" id="{E0F89267-7685-DA10-900B-2A36DC8CEAF3}"/>
                </a:ext>
              </a:extLst>
            </p:cNvPr>
            <p:cNvSpPr/>
            <p:nvPr/>
          </p:nvSpPr>
          <p:spPr>
            <a:xfrm>
              <a:off x="1309441" y="2154643"/>
              <a:ext cx="4901681" cy="34056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Categorization &amp; weight assignment by AHP</a:t>
              </a:r>
            </a:p>
          </p:txBody>
        </p:sp>
        <p:sp>
          <p:nvSpPr>
            <p:cNvPr id="10" name="Rectangle: Rounded Corners 9">
              <a:extLst>
                <a:ext uri="{FF2B5EF4-FFF2-40B4-BE49-F238E27FC236}">
                  <a16:creationId xmlns:a16="http://schemas.microsoft.com/office/drawing/2014/main" id="{E7BBBF76-F299-2ED8-45D6-0B164E85CF26}"/>
                </a:ext>
              </a:extLst>
            </p:cNvPr>
            <p:cNvSpPr/>
            <p:nvPr/>
          </p:nvSpPr>
          <p:spPr>
            <a:xfrm>
              <a:off x="1309440" y="2766546"/>
              <a:ext cx="4901681" cy="34056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Integration of all the thematic layers in ArcGIS</a:t>
              </a:r>
            </a:p>
          </p:txBody>
        </p:sp>
        <p:sp>
          <p:nvSpPr>
            <p:cNvPr id="11" name="Rectangle: Rounded Corners 10">
              <a:extLst>
                <a:ext uri="{FF2B5EF4-FFF2-40B4-BE49-F238E27FC236}">
                  <a16:creationId xmlns:a16="http://schemas.microsoft.com/office/drawing/2014/main" id="{4413F5E6-1FAB-B7F4-6319-CD5B4EE719D3}"/>
                </a:ext>
              </a:extLst>
            </p:cNvPr>
            <p:cNvSpPr/>
            <p:nvPr/>
          </p:nvSpPr>
          <p:spPr>
            <a:xfrm>
              <a:off x="1309440" y="3338337"/>
              <a:ext cx="4901681" cy="35456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Generation of final groundwater potential map</a:t>
              </a:r>
            </a:p>
          </p:txBody>
        </p:sp>
        <p:sp>
          <p:nvSpPr>
            <p:cNvPr id="12" name="Rectangle: Rounded Corners 11">
              <a:extLst>
                <a:ext uri="{FF2B5EF4-FFF2-40B4-BE49-F238E27FC236}">
                  <a16:creationId xmlns:a16="http://schemas.microsoft.com/office/drawing/2014/main" id="{837DB6F4-249C-17DA-0DA1-048E08A66C52}"/>
                </a:ext>
              </a:extLst>
            </p:cNvPr>
            <p:cNvSpPr/>
            <p:nvPr/>
          </p:nvSpPr>
          <p:spPr>
            <a:xfrm>
              <a:off x="1309441" y="3979358"/>
              <a:ext cx="4901680" cy="354563"/>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Validation using Pearson correlation coefficient</a:t>
              </a:r>
            </a:p>
          </p:txBody>
        </p:sp>
        <p:sp>
          <p:nvSpPr>
            <p:cNvPr id="13" name="Rectangle: Rounded Corners 12">
              <a:extLst>
                <a:ext uri="{FF2B5EF4-FFF2-40B4-BE49-F238E27FC236}">
                  <a16:creationId xmlns:a16="http://schemas.microsoft.com/office/drawing/2014/main" id="{39EDF9EF-795B-1F68-849E-EC611DDDB8AD}"/>
                </a:ext>
              </a:extLst>
            </p:cNvPr>
            <p:cNvSpPr/>
            <p:nvPr/>
          </p:nvSpPr>
          <p:spPr>
            <a:xfrm>
              <a:off x="1309440" y="4618260"/>
              <a:ext cx="4901680" cy="354563"/>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Execution of VES survey</a:t>
              </a:r>
            </a:p>
          </p:txBody>
        </p:sp>
        <p:sp>
          <p:nvSpPr>
            <p:cNvPr id="14" name="Rectangle: Rounded Corners 13">
              <a:extLst>
                <a:ext uri="{FF2B5EF4-FFF2-40B4-BE49-F238E27FC236}">
                  <a16:creationId xmlns:a16="http://schemas.microsoft.com/office/drawing/2014/main" id="{6780047F-8380-C4D1-2669-C8FC28E30F33}"/>
                </a:ext>
              </a:extLst>
            </p:cNvPr>
            <p:cNvSpPr/>
            <p:nvPr/>
          </p:nvSpPr>
          <p:spPr>
            <a:xfrm>
              <a:off x="1309440" y="5225037"/>
              <a:ext cx="4901680" cy="354563"/>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Curve matching &amp; geoelectric layer identification</a:t>
              </a:r>
            </a:p>
          </p:txBody>
        </p:sp>
        <p:sp>
          <p:nvSpPr>
            <p:cNvPr id="15" name="Rectangle: Rounded Corners 14">
              <a:extLst>
                <a:ext uri="{FF2B5EF4-FFF2-40B4-BE49-F238E27FC236}">
                  <a16:creationId xmlns:a16="http://schemas.microsoft.com/office/drawing/2014/main" id="{38EF624B-D6AA-71AC-A385-6E7856004E57}"/>
                </a:ext>
              </a:extLst>
            </p:cNvPr>
            <p:cNvSpPr/>
            <p:nvPr/>
          </p:nvSpPr>
          <p:spPr>
            <a:xfrm>
              <a:off x="1237131" y="5804975"/>
              <a:ext cx="4901681" cy="354563"/>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Validation of the model using VES data</a:t>
              </a:r>
            </a:p>
          </p:txBody>
        </p:sp>
        <p:sp>
          <p:nvSpPr>
            <p:cNvPr id="17" name="Rectangle: Rounded Corners 16">
              <a:extLst>
                <a:ext uri="{FF2B5EF4-FFF2-40B4-BE49-F238E27FC236}">
                  <a16:creationId xmlns:a16="http://schemas.microsoft.com/office/drawing/2014/main" id="{8BEAB9C8-54F1-987C-C7B1-345BD8E7E542}"/>
                </a:ext>
              </a:extLst>
            </p:cNvPr>
            <p:cNvSpPr/>
            <p:nvPr/>
          </p:nvSpPr>
          <p:spPr>
            <a:xfrm>
              <a:off x="4388545" y="6349366"/>
              <a:ext cx="6802017" cy="3405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Qualitative &amp; quantitative assessment of GW of the study area</a:t>
              </a:r>
            </a:p>
          </p:txBody>
        </p:sp>
        <p:sp>
          <p:nvSpPr>
            <p:cNvPr id="18" name="Rectangle: Rounded Corners 17">
              <a:extLst>
                <a:ext uri="{FF2B5EF4-FFF2-40B4-BE49-F238E27FC236}">
                  <a16:creationId xmlns:a16="http://schemas.microsoft.com/office/drawing/2014/main" id="{46283784-B51C-E0BB-1221-72AE2D279116}"/>
                </a:ext>
              </a:extLst>
            </p:cNvPr>
            <p:cNvSpPr/>
            <p:nvPr/>
          </p:nvSpPr>
          <p:spPr>
            <a:xfrm>
              <a:off x="6777184" y="4697848"/>
              <a:ext cx="4478694" cy="100770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Determination of water quality index by “Weighted arithmetic index method”</a:t>
              </a:r>
            </a:p>
          </p:txBody>
        </p:sp>
        <p:sp>
          <p:nvSpPr>
            <p:cNvPr id="19" name="Arrow: Down 18">
              <a:extLst>
                <a:ext uri="{FF2B5EF4-FFF2-40B4-BE49-F238E27FC236}">
                  <a16:creationId xmlns:a16="http://schemas.microsoft.com/office/drawing/2014/main" id="{151898DC-D1E2-F237-5DDB-13D9FC1569A1}"/>
                </a:ext>
              </a:extLst>
            </p:cNvPr>
            <p:cNvSpPr/>
            <p:nvPr/>
          </p:nvSpPr>
          <p:spPr>
            <a:xfrm>
              <a:off x="3334186" y="1105116"/>
              <a:ext cx="606490" cy="4024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FCC42276-05A8-5D10-DEF6-065DEB8724AD}"/>
                </a:ext>
              </a:extLst>
            </p:cNvPr>
            <p:cNvSpPr/>
            <p:nvPr/>
          </p:nvSpPr>
          <p:spPr>
            <a:xfrm>
              <a:off x="3376174" y="3707251"/>
              <a:ext cx="522514" cy="238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Down 24">
              <a:extLst>
                <a:ext uri="{FF2B5EF4-FFF2-40B4-BE49-F238E27FC236}">
                  <a16:creationId xmlns:a16="http://schemas.microsoft.com/office/drawing/2014/main" id="{74FBE437-AC83-F5FE-93C1-B0FD3833FFC5}"/>
                </a:ext>
              </a:extLst>
            </p:cNvPr>
            <p:cNvSpPr/>
            <p:nvPr/>
          </p:nvSpPr>
          <p:spPr>
            <a:xfrm>
              <a:off x="3348180" y="4355237"/>
              <a:ext cx="550508" cy="2869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B06B46C7-2258-E74A-D2ED-2466BE4A41B0}"/>
                </a:ext>
              </a:extLst>
            </p:cNvPr>
            <p:cNvSpPr/>
            <p:nvPr/>
          </p:nvSpPr>
          <p:spPr>
            <a:xfrm>
              <a:off x="3460147" y="4988758"/>
              <a:ext cx="326574" cy="247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Down 27">
              <a:extLst>
                <a:ext uri="{FF2B5EF4-FFF2-40B4-BE49-F238E27FC236}">
                  <a16:creationId xmlns:a16="http://schemas.microsoft.com/office/drawing/2014/main" id="{CA0AFDA0-DB6A-B018-A636-B4EB8E11C3EA}"/>
                </a:ext>
              </a:extLst>
            </p:cNvPr>
            <p:cNvSpPr/>
            <p:nvPr/>
          </p:nvSpPr>
          <p:spPr>
            <a:xfrm>
              <a:off x="5181647" y="6140171"/>
              <a:ext cx="475862" cy="209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Down 28">
              <a:extLst>
                <a:ext uri="{FF2B5EF4-FFF2-40B4-BE49-F238E27FC236}">
                  <a16:creationId xmlns:a16="http://schemas.microsoft.com/office/drawing/2014/main" id="{229F193D-3CAB-8980-79F0-A85AFFBFB5D5}"/>
                </a:ext>
              </a:extLst>
            </p:cNvPr>
            <p:cNvSpPr/>
            <p:nvPr/>
          </p:nvSpPr>
          <p:spPr>
            <a:xfrm>
              <a:off x="7747566" y="1079197"/>
              <a:ext cx="485192" cy="382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Down 29">
              <a:extLst>
                <a:ext uri="{FF2B5EF4-FFF2-40B4-BE49-F238E27FC236}">
                  <a16:creationId xmlns:a16="http://schemas.microsoft.com/office/drawing/2014/main" id="{142E6CD2-CF4A-9FF9-3B11-2574A7CEDFE9}"/>
                </a:ext>
              </a:extLst>
            </p:cNvPr>
            <p:cNvSpPr/>
            <p:nvPr/>
          </p:nvSpPr>
          <p:spPr>
            <a:xfrm>
              <a:off x="10013345" y="1079197"/>
              <a:ext cx="438539" cy="18044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Down 30">
              <a:extLst>
                <a:ext uri="{FF2B5EF4-FFF2-40B4-BE49-F238E27FC236}">
                  <a16:creationId xmlns:a16="http://schemas.microsoft.com/office/drawing/2014/main" id="{0E920D0C-39A7-562F-C6F0-0E9773F7429E}"/>
                </a:ext>
              </a:extLst>
            </p:cNvPr>
            <p:cNvSpPr/>
            <p:nvPr/>
          </p:nvSpPr>
          <p:spPr>
            <a:xfrm>
              <a:off x="10033566" y="4138595"/>
              <a:ext cx="438539" cy="5494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Down 31">
              <a:extLst>
                <a:ext uri="{FF2B5EF4-FFF2-40B4-BE49-F238E27FC236}">
                  <a16:creationId xmlns:a16="http://schemas.microsoft.com/office/drawing/2014/main" id="{78571E04-1CD0-9292-CAB7-8DE56F18F0D2}"/>
                </a:ext>
              </a:extLst>
            </p:cNvPr>
            <p:cNvSpPr/>
            <p:nvPr/>
          </p:nvSpPr>
          <p:spPr>
            <a:xfrm>
              <a:off x="8453582" y="5715343"/>
              <a:ext cx="702907" cy="6340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Left 32">
              <a:extLst>
                <a:ext uri="{FF2B5EF4-FFF2-40B4-BE49-F238E27FC236}">
                  <a16:creationId xmlns:a16="http://schemas.microsoft.com/office/drawing/2014/main" id="{35ACD985-A708-9538-400E-0FDAD8E5D98A}"/>
                </a:ext>
              </a:extLst>
            </p:cNvPr>
            <p:cNvSpPr/>
            <p:nvPr/>
          </p:nvSpPr>
          <p:spPr>
            <a:xfrm>
              <a:off x="6211117" y="1520268"/>
              <a:ext cx="553623" cy="2810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793290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10C14B-8FA3-666F-3E21-3C8F2A7A4A31}"/>
              </a:ext>
            </a:extLst>
          </p:cNvPr>
          <p:cNvSpPr txBox="1"/>
          <p:nvPr/>
        </p:nvSpPr>
        <p:spPr>
          <a:xfrm>
            <a:off x="350423" y="330776"/>
            <a:ext cx="2750925" cy="6186309"/>
          </a:xfrm>
          <a:prstGeom prst="rect">
            <a:avLst/>
          </a:prstGeom>
          <a:noFill/>
        </p:spPr>
        <p:txBody>
          <a:bodyPr wrap="square" rtlCol="0">
            <a:spAutoFit/>
          </a:bodyPr>
          <a:lstStyle/>
          <a:p>
            <a:pPr marL="342900" indent="-342900">
              <a:buFont typeface="Wingdings" panose="05000000000000000000" pitchFamily="2" charset="2"/>
              <a:buChar char="q"/>
            </a:pPr>
            <a:r>
              <a:rPr lang="en-IN" b="1" dirty="0">
                <a:solidFill>
                  <a:srgbClr val="C00000"/>
                </a:solidFill>
                <a:latin typeface="Times New Roman" panose="02020603050405020304" pitchFamily="18" charset="0"/>
                <a:cs typeface="Times New Roman" panose="02020603050405020304" pitchFamily="18" charset="0"/>
              </a:rPr>
              <a:t>Thematic Layers Used to Get the Final Groundwater Potential Map</a:t>
            </a:r>
          </a:p>
          <a:p>
            <a:endParaRPr lang="en-IN" b="1" dirty="0">
              <a:solidFill>
                <a:srgbClr val="C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Drainage Density,</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Geology,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Geomorphology,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Land Use and Land Cover,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Distance from Lineament,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Porosity of soil,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Runoff,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Rainfall,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Soil type,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Distance from Wells with High Yield,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Relative Relief,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Permeability of soil,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Slope, </a:t>
            </a:r>
          </a:p>
          <a:p>
            <a:pPr marL="342900" indent="-342900">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Water Holding Capacity</a:t>
            </a:r>
          </a:p>
        </p:txBody>
      </p:sp>
      <p:sp>
        <p:nvSpPr>
          <p:cNvPr id="57" name="Rectangle 56">
            <a:extLst>
              <a:ext uri="{FF2B5EF4-FFF2-40B4-BE49-F238E27FC236}">
                <a16:creationId xmlns:a16="http://schemas.microsoft.com/office/drawing/2014/main" id="{0B2C4723-0CB5-45D4-5D87-E7662814A69E}"/>
              </a:ext>
            </a:extLst>
          </p:cNvPr>
          <p:cNvSpPr/>
          <p:nvPr/>
        </p:nvSpPr>
        <p:spPr>
          <a:xfrm>
            <a:off x="3535680" y="338666"/>
            <a:ext cx="8260080" cy="63770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56EFD287-CA34-3FDC-62E9-2FC03DD5B7CA}"/>
              </a:ext>
            </a:extLst>
          </p:cNvPr>
          <p:cNvGrpSpPr/>
          <p:nvPr/>
        </p:nvGrpSpPr>
        <p:grpSpPr>
          <a:xfrm>
            <a:off x="3920030" y="614768"/>
            <a:ext cx="7640309" cy="5824889"/>
            <a:chOff x="3705426" y="611542"/>
            <a:chExt cx="7640309" cy="5824889"/>
          </a:xfrm>
        </p:grpSpPr>
        <p:pic>
          <p:nvPicPr>
            <p:cNvPr id="56" name="Picture 89">
              <a:extLst>
                <a:ext uri="{FF2B5EF4-FFF2-40B4-BE49-F238E27FC236}">
                  <a16:creationId xmlns:a16="http://schemas.microsoft.com/office/drawing/2014/main" id="{E51882C5-51D6-40F2-43A8-58613732E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370" y="5115960"/>
              <a:ext cx="1737327" cy="12531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5" name="Picture 85">
              <a:extLst>
                <a:ext uri="{FF2B5EF4-FFF2-40B4-BE49-F238E27FC236}">
                  <a16:creationId xmlns:a16="http://schemas.microsoft.com/office/drawing/2014/main" id="{E3BE5681-F443-2516-0BF2-311DA01FE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12" t="2634" r="7690" b="8711"/>
            <a:stretch>
              <a:fillRect/>
            </a:stretch>
          </p:blipFill>
          <p:spPr bwMode="auto">
            <a:xfrm>
              <a:off x="9604172" y="634365"/>
              <a:ext cx="1638760" cy="121288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4" name="Picture 92">
              <a:extLst>
                <a:ext uri="{FF2B5EF4-FFF2-40B4-BE49-F238E27FC236}">
                  <a16:creationId xmlns:a16="http://schemas.microsoft.com/office/drawing/2014/main" id="{3A141AE4-184C-7D79-EC78-1BA05DB12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139" t="3920" r="8176" b="9003"/>
            <a:stretch>
              <a:fillRect/>
            </a:stretch>
          </p:blipFill>
          <p:spPr bwMode="auto">
            <a:xfrm>
              <a:off x="5751023" y="611542"/>
              <a:ext cx="1637806" cy="121288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3" name="Picture 93">
              <a:extLst>
                <a:ext uri="{FF2B5EF4-FFF2-40B4-BE49-F238E27FC236}">
                  <a16:creationId xmlns:a16="http://schemas.microsoft.com/office/drawing/2014/main" id="{04F8838B-2671-51A3-FF4E-5DD2D36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098" t="2072" r="8307" b="9306"/>
            <a:stretch>
              <a:fillRect/>
            </a:stretch>
          </p:blipFill>
          <p:spPr bwMode="auto">
            <a:xfrm>
              <a:off x="3705426" y="2023028"/>
              <a:ext cx="1692198" cy="12531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2" name="Picture 97">
              <a:extLst>
                <a:ext uri="{FF2B5EF4-FFF2-40B4-BE49-F238E27FC236}">
                  <a16:creationId xmlns:a16="http://schemas.microsoft.com/office/drawing/2014/main" id="{B28DDC8C-BD56-5DE8-09E6-2EFBDA6B52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237" t="3226" r="7591" b="9311"/>
            <a:stretch>
              <a:fillRect/>
            </a:stretch>
          </p:blipFill>
          <p:spPr bwMode="auto">
            <a:xfrm>
              <a:off x="3773119" y="3514415"/>
              <a:ext cx="1692198" cy="12549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0" name="Picture 95">
              <a:extLst>
                <a:ext uri="{FF2B5EF4-FFF2-40B4-BE49-F238E27FC236}">
                  <a16:creationId xmlns:a16="http://schemas.microsoft.com/office/drawing/2014/main" id="{5AAFDDD1-271D-AA60-D798-B26E8880FA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51" t="2448" r="7780" b="8665"/>
            <a:stretch>
              <a:fillRect/>
            </a:stretch>
          </p:blipFill>
          <p:spPr bwMode="auto">
            <a:xfrm>
              <a:off x="5751023" y="5126952"/>
              <a:ext cx="1737327" cy="13019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9" name="Picture 94">
              <a:extLst>
                <a:ext uri="{FF2B5EF4-FFF2-40B4-BE49-F238E27FC236}">
                  <a16:creationId xmlns:a16="http://schemas.microsoft.com/office/drawing/2014/main" id="{BFE255D7-8770-B284-1F5B-A2BBFCFC39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608" t="2994" r="7640" b="9743"/>
            <a:stretch>
              <a:fillRect/>
            </a:stretch>
          </p:blipFill>
          <p:spPr bwMode="auto">
            <a:xfrm>
              <a:off x="7665720" y="611542"/>
              <a:ext cx="1586563" cy="121288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1" name="Picture 96">
              <a:extLst>
                <a:ext uri="{FF2B5EF4-FFF2-40B4-BE49-F238E27FC236}">
                  <a16:creationId xmlns:a16="http://schemas.microsoft.com/office/drawing/2014/main" id="{B2889AB0-8CE3-E267-DD86-1B9FE9FA11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182" t="3217" r="6621" b="8481"/>
            <a:stretch>
              <a:fillRect/>
            </a:stretch>
          </p:blipFill>
          <p:spPr bwMode="auto">
            <a:xfrm>
              <a:off x="3708638" y="635580"/>
              <a:ext cx="1692198" cy="121288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84">
              <a:extLst>
                <a:ext uri="{FF2B5EF4-FFF2-40B4-BE49-F238E27FC236}">
                  <a16:creationId xmlns:a16="http://schemas.microsoft.com/office/drawing/2014/main" id="{48F068B5-A950-3533-DB35-53A3FEF521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650" t="3127" r="11325" b="10873"/>
            <a:stretch>
              <a:fillRect/>
            </a:stretch>
          </p:blipFill>
          <p:spPr bwMode="auto">
            <a:xfrm>
              <a:off x="7703225" y="5134494"/>
              <a:ext cx="1637808" cy="13019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3" name="Picture 83">
              <a:extLst>
                <a:ext uri="{FF2B5EF4-FFF2-40B4-BE49-F238E27FC236}">
                  <a16:creationId xmlns:a16="http://schemas.microsoft.com/office/drawing/2014/main" id="{8B46F60A-834A-40CF-F3CA-1D0C197665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1884" t="3632" r="6895" b="9271"/>
            <a:stretch>
              <a:fillRect/>
            </a:stretch>
          </p:blipFill>
          <p:spPr bwMode="auto">
            <a:xfrm>
              <a:off x="9618641" y="3487709"/>
              <a:ext cx="1714406" cy="125316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88">
              <a:extLst>
                <a:ext uri="{FF2B5EF4-FFF2-40B4-BE49-F238E27FC236}">
                  <a16:creationId xmlns:a16="http://schemas.microsoft.com/office/drawing/2014/main" id="{03A05986-7123-F24A-5985-23E24FBECAC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55909" y="5081638"/>
              <a:ext cx="1789826" cy="135479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2" name="Picture 80">
              <a:extLst>
                <a:ext uri="{FF2B5EF4-FFF2-40B4-BE49-F238E27FC236}">
                  <a16:creationId xmlns:a16="http://schemas.microsoft.com/office/drawing/2014/main" id="{F519F53C-DCCA-11CB-706D-7A4F0745BE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2452" t="2396" r="7051" b="10262"/>
            <a:stretch>
              <a:fillRect/>
            </a:stretch>
          </p:blipFill>
          <p:spPr bwMode="auto">
            <a:xfrm>
              <a:off x="9618641" y="2063309"/>
              <a:ext cx="1714404" cy="1212885"/>
            </a:xfrm>
            <a:prstGeom prst="rect">
              <a:avLst/>
            </a:prstGeom>
            <a:noFill/>
            <a:ln w="12700">
              <a:solidFill>
                <a:srgbClr val="000000"/>
              </a:solidFill>
              <a:miter lim="800000"/>
              <a:headEnd/>
              <a:tailEnd/>
            </a:ln>
            <a:effectLst>
              <a:outerShdw dist="45791" dir="3378596"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3074" name="Picture 106">
              <a:extLst>
                <a:ext uri="{FF2B5EF4-FFF2-40B4-BE49-F238E27FC236}">
                  <a16:creationId xmlns:a16="http://schemas.microsoft.com/office/drawing/2014/main" id="{A22784FF-EF43-BC41-633B-7B2CDBE4DE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2177" t="2284" r="6848" b="9326"/>
            <a:stretch>
              <a:fillRect/>
            </a:stretch>
          </p:blipFill>
          <p:spPr bwMode="auto">
            <a:xfrm>
              <a:off x="5860025" y="2271343"/>
              <a:ext cx="3431077" cy="24327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162B7284-EF2B-E817-D777-CABB82F7CFAA}"/>
                </a:ext>
              </a:extLst>
            </p:cNvPr>
            <p:cNvCxnSpPr/>
            <p:nvPr/>
          </p:nvCxnSpPr>
          <p:spPr>
            <a:xfrm>
              <a:off x="5397624" y="1847251"/>
              <a:ext cx="462401" cy="4240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54A75E81-C53A-3D17-4292-004F53ACE0D3}"/>
                </a:ext>
              </a:extLst>
            </p:cNvPr>
            <p:cNvCxnSpPr/>
            <p:nvPr/>
          </p:nvCxnSpPr>
          <p:spPr>
            <a:xfrm flipH="1">
              <a:off x="9291102" y="1847251"/>
              <a:ext cx="313070" cy="4240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647C429-4748-9683-CFFE-61463E73D8FC}"/>
                </a:ext>
              </a:extLst>
            </p:cNvPr>
            <p:cNvCxnSpPr>
              <a:cxnSpLocks/>
              <a:stCxn id="53" idx="3"/>
            </p:cNvCxnSpPr>
            <p:nvPr/>
          </p:nvCxnSpPr>
          <p:spPr>
            <a:xfrm>
              <a:off x="5397624" y="2649611"/>
              <a:ext cx="46240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7F00F9B-943C-5C8B-FBB9-B3B49E3C46A7}"/>
                </a:ext>
              </a:extLst>
            </p:cNvPr>
            <p:cNvCxnSpPr>
              <a:stCxn id="52" idx="3"/>
            </p:cNvCxnSpPr>
            <p:nvPr/>
          </p:nvCxnSpPr>
          <p:spPr>
            <a:xfrm>
              <a:off x="5465317" y="4141871"/>
              <a:ext cx="3947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F153BAB-CDEF-8B6A-93E7-5F6F284D3394}"/>
                </a:ext>
              </a:extLst>
            </p:cNvPr>
            <p:cNvCxnSpPr/>
            <p:nvPr/>
          </p:nvCxnSpPr>
          <p:spPr>
            <a:xfrm flipV="1">
              <a:off x="5493697" y="4704075"/>
              <a:ext cx="366328" cy="4118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06BF5D3-2E18-C717-C9F9-94495D113041}"/>
                </a:ext>
              </a:extLst>
            </p:cNvPr>
            <p:cNvCxnSpPr>
              <a:stCxn id="54" idx="2"/>
            </p:cNvCxnSpPr>
            <p:nvPr/>
          </p:nvCxnSpPr>
          <p:spPr>
            <a:xfrm>
              <a:off x="6569926" y="1824428"/>
              <a:ext cx="0" cy="4469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A5655DF-626A-DF4E-B5C5-FE8715564852}"/>
                </a:ext>
              </a:extLst>
            </p:cNvPr>
            <p:cNvCxnSpPr>
              <a:stCxn id="49" idx="2"/>
            </p:cNvCxnSpPr>
            <p:nvPr/>
          </p:nvCxnSpPr>
          <p:spPr>
            <a:xfrm flipH="1">
              <a:off x="8459001" y="1824428"/>
              <a:ext cx="1" cy="4469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354B9E4-91AA-83E4-E6B8-704E1EBC15D7}"/>
                </a:ext>
              </a:extLst>
            </p:cNvPr>
            <p:cNvCxnSpPr>
              <a:stCxn id="42" idx="1"/>
            </p:cNvCxnSpPr>
            <p:nvPr/>
          </p:nvCxnSpPr>
          <p:spPr>
            <a:xfrm flipH="1" flipV="1">
              <a:off x="9276633" y="2669751"/>
              <a:ext cx="34200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6275816-37DE-9373-36DD-4527F65285FD}"/>
                </a:ext>
              </a:extLst>
            </p:cNvPr>
            <p:cNvCxnSpPr>
              <a:stCxn id="43" idx="1"/>
            </p:cNvCxnSpPr>
            <p:nvPr/>
          </p:nvCxnSpPr>
          <p:spPr>
            <a:xfrm flipH="1" flipV="1">
              <a:off x="9276633" y="4114292"/>
              <a:ext cx="34200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C1A45AA-10BA-539B-DC28-81D831CACD03}"/>
                </a:ext>
              </a:extLst>
            </p:cNvPr>
            <p:cNvCxnSpPr/>
            <p:nvPr/>
          </p:nvCxnSpPr>
          <p:spPr>
            <a:xfrm flipH="1" flipV="1">
              <a:off x="9291102" y="4704075"/>
              <a:ext cx="264807" cy="3984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AA769D9-5857-CA47-1919-80CAE9C12E20}"/>
                </a:ext>
              </a:extLst>
            </p:cNvPr>
            <p:cNvCxnSpPr>
              <a:stCxn id="44" idx="0"/>
            </p:cNvCxnSpPr>
            <p:nvPr/>
          </p:nvCxnSpPr>
          <p:spPr>
            <a:xfrm flipV="1">
              <a:off x="8522129" y="4704075"/>
              <a:ext cx="0" cy="4304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D7E6C9D-6324-BA71-96E9-205EFA54BD06}"/>
                </a:ext>
              </a:extLst>
            </p:cNvPr>
            <p:cNvCxnSpPr>
              <a:stCxn id="50" idx="0"/>
            </p:cNvCxnSpPr>
            <p:nvPr/>
          </p:nvCxnSpPr>
          <p:spPr>
            <a:xfrm flipH="1" flipV="1">
              <a:off x="6619686" y="4704075"/>
              <a:ext cx="1" cy="422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9401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00574-A289-9E35-5909-10F7F13252DA}"/>
              </a:ext>
            </a:extLst>
          </p:cNvPr>
          <p:cNvSpPr txBox="1"/>
          <p:nvPr/>
        </p:nvSpPr>
        <p:spPr>
          <a:xfrm>
            <a:off x="1038588" y="138644"/>
            <a:ext cx="9871788" cy="400110"/>
          </a:xfrm>
          <a:prstGeom prst="rect">
            <a:avLst/>
          </a:prstGeom>
          <a:noFill/>
        </p:spPr>
        <p:txBody>
          <a:bodyPr wrap="square" rtlCol="0">
            <a:spAutoFit/>
          </a:bodyPr>
          <a:lstStyle/>
          <a:p>
            <a:pPr marL="457200" indent="-457200" algn="ctr">
              <a:buFont typeface="Wingdings" panose="05000000000000000000" pitchFamily="2" charset="2"/>
              <a:buChar char="q"/>
            </a:pPr>
            <a:r>
              <a:rPr lang="en-IN" sz="2000" b="1" dirty="0">
                <a:solidFill>
                  <a:srgbClr val="C00000"/>
                </a:solidFill>
                <a:latin typeface="Times New Roman" panose="02020603050405020304" pitchFamily="18" charset="0"/>
                <a:cs typeface="Times New Roman" panose="02020603050405020304" pitchFamily="18" charset="0"/>
              </a:rPr>
              <a:t>SITES FOR SOIL AND WATER SAMPLE COLLECTION</a:t>
            </a:r>
          </a:p>
        </p:txBody>
      </p:sp>
      <p:graphicFrame>
        <p:nvGraphicFramePr>
          <p:cNvPr id="3" name="Table 2">
            <a:extLst>
              <a:ext uri="{FF2B5EF4-FFF2-40B4-BE49-F238E27FC236}">
                <a16:creationId xmlns:a16="http://schemas.microsoft.com/office/drawing/2014/main" id="{730C8089-DCF2-E8BB-CD3D-7D269B8D500C}"/>
              </a:ext>
            </a:extLst>
          </p:cNvPr>
          <p:cNvGraphicFramePr>
            <a:graphicFrameLocks noGrp="1"/>
          </p:cNvGraphicFramePr>
          <p:nvPr>
            <p:extLst>
              <p:ext uri="{D42A27DB-BD31-4B8C-83A1-F6EECF244321}">
                <p14:modId xmlns:p14="http://schemas.microsoft.com/office/powerpoint/2010/main" val="3753650299"/>
              </p:ext>
            </p:extLst>
          </p:nvPr>
        </p:nvGraphicFramePr>
        <p:xfrm>
          <a:off x="1990313" y="715041"/>
          <a:ext cx="8192276" cy="5869940"/>
        </p:xfrm>
        <a:graphic>
          <a:graphicData uri="http://schemas.openxmlformats.org/drawingml/2006/table">
            <a:tbl>
              <a:tblPr firstRow="1" firstCol="1" bandRow="1">
                <a:tableStyleId>{69CF1AB2-1976-4502-BF36-3FF5EA218861}</a:tableStyleId>
              </a:tblPr>
              <a:tblGrid>
                <a:gridCol w="2867114">
                  <a:extLst>
                    <a:ext uri="{9D8B030D-6E8A-4147-A177-3AD203B41FA5}">
                      <a16:colId xmlns:a16="http://schemas.microsoft.com/office/drawing/2014/main" val="543032817"/>
                    </a:ext>
                  </a:extLst>
                </a:gridCol>
                <a:gridCol w="1651816">
                  <a:extLst>
                    <a:ext uri="{9D8B030D-6E8A-4147-A177-3AD203B41FA5}">
                      <a16:colId xmlns:a16="http://schemas.microsoft.com/office/drawing/2014/main" val="3148319014"/>
                    </a:ext>
                  </a:extLst>
                </a:gridCol>
                <a:gridCol w="1887921">
                  <a:extLst>
                    <a:ext uri="{9D8B030D-6E8A-4147-A177-3AD203B41FA5}">
                      <a16:colId xmlns:a16="http://schemas.microsoft.com/office/drawing/2014/main" val="3343069816"/>
                    </a:ext>
                  </a:extLst>
                </a:gridCol>
                <a:gridCol w="1785425">
                  <a:extLst>
                    <a:ext uri="{9D8B030D-6E8A-4147-A177-3AD203B41FA5}">
                      <a16:colId xmlns:a16="http://schemas.microsoft.com/office/drawing/2014/main" val="12694369"/>
                    </a:ext>
                  </a:extLst>
                </a:gridCol>
              </a:tblGrid>
              <a:tr h="237704">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Site name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Latitude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Longitude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Elevation (m)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1254435316"/>
                  </a:ext>
                </a:extLst>
              </a:tr>
              <a:tr h="237704">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Aralbara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23.115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86.784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161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3296838"/>
                  </a:ext>
                </a:extLst>
              </a:tr>
              <a:tr h="237704">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Bansidi</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23.127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86.885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141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9906630"/>
                  </a:ext>
                </a:extLst>
              </a:tr>
              <a:tr h="237704">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Barogram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23.249</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86.579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196</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5319033"/>
                  </a:ext>
                </a:extLst>
              </a:tr>
              <a:tr h="237704">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Baromesya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23.025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87.082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74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34454"/>
                  </a:ext>
                </a:extLst>
              </a:tr>
              <a:tr h="237704">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Bara Metala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22.935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86.841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112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1662470"/>
                  </a:ext>
                </a:extLst>
              </a:tr>
              <a:tr h="237704">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Dumuria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22.764</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87.169</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9222254"/>
                  </a:ext>
                </a:extLst>
              </a:tr>
              <a:tr h="237704">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Gharpathar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23.110</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86.985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113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0662670"/>
                  </a:ext>
                </a:extLst>
              </a:tr>
              <a:tr h="237704">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Guniada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23.144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86.730</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182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7523560"/>
                  </a:ext>
                </a:extLst>
              </a:tr>
              <a:tr h="284019">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Kantapal</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22.847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87.281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40</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6429537"/>
                  </a:ext>
                </a:extLst>
              </a:tr>
              <a:tr h="237704">
                <a:tc>
                  <a:txBody>
                    <a:bodyPr/>
                    <a:lstStyle/>
                    <a:p>
                      <a:pPr algn="ctr">
                        <a:lnSpc>
                          <a:spcPct val="107000"/>
                        </a:lnSpc>
                        <a:spcAft>
                          <a:spcPts val="800"/>
                        </a:spcAft>
                      </a:pPr>
                      <a:r>
                        <a:rPr lang="en-IN" sz="1800" b="1" dirty="0">
                          <a:solidFill>
                            <a:srgbClr val="000000"/>
                          </a:solidFill>
                          <a:effectLst/>
                          <a:latin typeface="Times New Roman" panose="02020603050405020304" pitchFamily="18" charset="0"/>
                          <a:cs typeface="Times New Roman" panose="02020603050405020304" pitchFamily="18" charset="0"/>
                        </a:rPr>
                        <a:t>Kawabasa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23.111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87.114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95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5751823"/>
                  </a:ext>
                </a:extLst>
              </a:tr>
              <a:tr h="237704">
                <a:tc>
                  <a:txBody>
                    <a:bodyPr/>
                    <a:lstStyle/>
                    <a:p>
                      <a:pPr algn="ctr">
                        <a:lnSpc>
                          <a:spcPct val="107000"/>
                        </a:lnSpc>
                        <a:spcAft>
                          <a:spcPts val="800"/>
                        </a:spcAft>
                      </a:pPr>
                      <a:r>
                        <a:rPr lang="en-IN" sz="1800" b="1">
                          <a:solidFill>
                            <a:srgbClr val="000000"/>
                          </a:solidFill>
                          <a:effectLst/>
                          <a:latin typeface="Times New Roman" panose="02020603050405020304" pitchFamily="18" charset="0"/>
                          <a:cs typeface="Times New Roman" panose="02020603050405020304" pitchFamily="18" charset="0"/>
                        </a:rPr>
                        <a:t>Kolaboti (Susunia)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22.865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87.080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6796396"/>
                  </a:ext>
                </a:extLst>
              </a:tr>
              <a:tr h="237704">
                <a:tc>
                  <a:txBody>
                    <a:bodyPr/>
                    <a:lstStyle/>
                    <a:p>
                      <a:pPr algn="ctr">
                        <a:lnSpc>
                          <a:spcPct val="107000"/>
                        </a:lnSpc>
                        <a:spcAft>
                          <a:spcPts val="800"/>
                        </a:spcAft>
                      </a:pPr>
                      <a:r>
                        <a:rPr lang="en-IN" sz="1800" b="1">
                          <a:solidFill>
                            <a:srgbClr val="000000"/>
                          </a:solidFill>
                          <a:effectLst/>
                          <a:latin typeface="Times New Roman" panose="02020603050405020304" pitchFamily="18" charset="0"/>
                          <a:cs typeface="Times New Roman" panose="02020603050405020304" pitchFamily="18" charset="0"/>
                        </a:rPr>
                        <a:t>Kusumdunri</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22.934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87.083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93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4659052"/>
                  </a:ext>
                </a:extLst>
              </a:tr>
              <a:tr h="237704">
                <a:tc>
                  <a:txBody>
                    <a:bodyPr/>
                    <a:lstStyle/>
                    <a:p>
                      <a:pPr algn="ctr">
                        <a:lnSpc>
                          <a:spcPct val="107000"/>
                        </a:lnSpc>
                        <a:spcAft>
                          <a:spcPts val="800"/>
                        </a:spcAft>
                      </a:pPr>
                      <a:r>
                        <a:rPr lang="en-IN" sz="1800" b="1">
                          <a:solidFill>
                            <a:srgbClr val="000000"/>
                          </a:solidFill>
                          <a:effectLst/>
                          <a:latin typeface="Times New Roman" panose="02020603050405020304" pitchFamily="18" charset="0"/>
                          <a:cs typeface="Times New Roman" panose="02020603050405020304" pitchFamily="18" charset="0"/>
                        </a:rPr>
                        <a:t>Kharjuria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22.936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86.983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98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1938187"/>
                  </a:ext>
                </a:extLst>
              </a:tr>
              <a:tr h="237704">
                <a:tc>
                  <a:txBody>
                    <a:bodyPr/>
                    <a:lstStyle/>
                    <a:p>
                      <a:pPr algn="ctr">
                        <a:lnSpc>
                          <a:spcPct val="107000"/>
                        </a:lnSpc>
                        <a:spcAft>
                          <a:spcPts val="800"/>
                        </a:spcAft>
                      </a:pPr>
                      <a:r>
                        <a:rPr lang="en-IN" sz="1800" b="1">
                          <a:solidFill>
                            <a:srgbClr val="000000"/>
                          </a:solidFill>
                          <a:effectLst/>
                          <a:latin typeface="Times New Roman" panose="02020603050405020304" pitchFamily="18" charset="0"/>
                          <a:cs typeface="Times New Roman" panose="02020603050405020304" pitchFamily="18" charset="0"/>
                        </a:rPr>
                        <a:t>Metyal</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22.757</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87.115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94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3988923"/>
                  </a:ext>
                </a:extLst>
              </a:tr>
              <a:tr h="237704">
                <a:tc>
                  <a:txBody>
                    <a:bodyPr/>
                    <a:lstStyle/>
                    <a:p>
                      <a:pPr algn="ctr">
                        <a:lnSpc>
                          <a:spcPct val="107000"/>
                        </a:lnSpc>
                        <a:spcAft>
                          <a:spcPts val="800"/>
                        </a:spcAft>
                      </a:pPr>
                      <a:r>
                        <a:rPr lang="en-IN" sz="1800" b="1">
                          <a:solidFill>
                            <a:srgbClr val="000000"/>
                          </a:solidFill>
                          <a:effectLst/>
                          <a:latin typeface="Times New Roman" panose="02020603050405020304" pitchFamily="18" charset="0"/>
                          <a:cs typeface="Times New Roman" panose="02020603050405020304" pitchFamily="18" charset="0"/>
                        </a:rPr>
                        <a:t>Niasa</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23.203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86.693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186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7271791"/>
                  </a:ext>
                </a:extLst>
              </a:tr>
              <a:tr h="237704">
                <a:tc>
                  <a:txBody>
                    <a:bodyPr/>
                    <a:lstStyle/>
                    <a:p>
                      <a:pPr algn="ctr">
                        <a:lnSpc>
                          <a:spcPct val="107000"/>
                        </a:lnSpc>
                        <a:spcAft>
                          <a:spcPts val="800"/>
                        </a:spcAft>
                      </a:pPr>
                      <a:r>
                        <a:rPr lang="en-IN" sz="1800" b="1">
                          <a:solidFill>
                            <a:srgbClr val="000000"/>
                          </a:solidFill>
                          <a:effectLst/>
                          <a:latin typeface="Times New Roman" panose="02020603050405020304" pitchFamily="18" charset="0"/>
                          <a:cs typeface="Times New Roman" panose="02020603050405020304" pitchFamily="18" charset="0"/>
                        </a:rPr>
                        <a:t>Pachaparar</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22.938</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87.183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74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193520"/>
                  </a:ext>
                </a:extLst>
              </a:tr>
              <a:tr h="237704">
                <a:tc>
                  <a:txBody>
                    <a:bodyPr/>
                    <a:lstStyle/>
                    <a:p>
                      <a:pPr algn="ctr">
                        <a:lnSpc>
                          <a:spcPct val="107000"/>
                        </a:lnSpc>
                        <a:spcAft>
                          <a:spcPts val="800"/>
                        </a:spcAft>
                      </a:pPr>
                      <a:r>
                        <a:rPr lang="en-IN" sz="1800" b="1">
                          <a:solidFill>
                            <a:srgbClr val="000000"/>
                          </a:solidFill>
                          <a:effectLst/>
                          <a:latin typeface="Times New Roman" panose="02020603050405020304" pitchFamily="18" charset="0"/>
                          <a:cs typeface="Times New Roman" panose="02020603050405020304" pitchFamily="18" charset="0"/>
                        </a:rPr>
                        <a:t>Poradi</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23.119</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86.665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167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4859277"/>
                  </a:ext>
                </a:extLst>
              </a:tr>
              <a:tr h="237704">
                <a:tc>
                  <a:txBody>
                    <a:bodyPr/>
                    <a:lstStyle/>
                    <a:p>
                      <a:pPr algn="ctr">
                        <a:lnSpc>
                          <a:spcPct val="107000"/>
                        </a:lnSpc>
                        <a:spcAft>
                          <a:spcPts val="800"/>
                        </a:spcAft>
                      </a:pPr>
                      <a:r>
                        <a:rPr lang="en-IN" sz="1800" b="1">
                          <a:solidFill>
                            <a:srgbClr val="000000"/>
                          </a:solidFill>
                          <a:effectLst/>
                          <a:latin typeface="Times New Roman" panose="02020603050405020304" pitchFamily="18" charset="0"/>
                          <a:cs typeface="Times New Roman" panose="02020603050405020304" pitchFamily="18" charset="0"/>
                        </a:rPr>
                        <a:t>Rampur</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23.028</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86.988</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100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6394530"/>
                  </a:ext>
                </a:extLst>
              </a:tr>
              <a:tr h="229925">
                <a:tc>
                  <a:txBody>
                    <a:bodyPr/>
                    <a:lstStyle/>
                    <a:p>
                      <a:pPr algn="ctr">
                        <a:lnSpc>
                          <a:spcPct val="107000"/>
                        </a:lnSpc>
                        <a:spcAft>
                          <a:spcPts val="800"/>
                        </a:spcAft>
                      </a:pPr>
                      <a:r>
                        <a:rPr lang="en-IN" sz="1800" b="1">
                          <a:solidFill>
                            <a:srgbClr val="000000"/>
                          </a:solidFill>
                          <a:effectLst/>
                          <a:latin typeface="Times New Roman" panose="02020603050405020304" pitchFamily="18" charset="0"/>
                          <a:cs typeface="Times New Roman" panose="02020603050405020304" pitchFamily="18" charset="0"/>
                        </a:rPr>
                        <a:t>Upar Maity Bandh</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23.036</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00"/>
                          </a:solidFill>
                          <a:effectLst/>
                          <a:latin typeface="Times New Roman" panose="02020603050405020304" pitchFamily="18" charset="0"/>
                          <a:cs typeface="Times New Roman" panose="02020603050405020304" pitchFamily="18" charset="0"/>
                        </a:rPr>
                        <a:t>86.882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134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0042199"/>
                  </a:ext>
                </a:extLst>
              </a:tr>
            </a:tbl>
          </a:graphicData>
        </a:graphic>
      </p:graphicFrame>
    </p:spTree>
    <p:extLst>
      <p:ext uri="{BB962C8B-B14F-4D97-AF65-F5344CB8AC3E}">
        <p14:creationId xmlns:p14="http://schemas.microsoft.com/office/powerpoint/2010/main" val="31420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B82CEE-7A4D-ED92-1548-DA02E7AAA594}"/>
              </a:ext>
            </a:extLst>
          </p:cNvPr>
          <p:cNvSpPr txBox="1"/>
          <p:nvPr/>
        </p:nvSpPr>
        <p:spPr>
          <a:xfrm>
            <a:off x="626535" y="296333"/>
            <a:ext cx="6772642" cy="5386090"/>
          </a:xfrm>
          <a:prstGeom prst="rect">
            <a:avLst/>
          </a:prstGeom>
          <a:noFill/>
        </p:spPr>
        <p:txBody>
          <a:bodyPr wrap="square" rtlCol="0">
            <a:spAutoFit/>
          </a:bodyPr>
          <a:lstStyle/>
          <a:p>
            <a:pPr marL="457200" indent="-457200">
              <a:buFont typeface="Wingdings" panose="05000000000000000000" pitchFamily="2" charset="2"/>
              <a:buChar char="q"/>
            </a:pPr>
            <a:r>
              <a:rPr lang="en-IN" sz="2800" b="1" dirty="0">
                <a:solidFill>
                  <a:srgbClr val="C00000"/>
                </a:solidFill>
                <a:latin typeface="Times New Roman" panose="02020603050405020304" pitchFamily="18" charset="0"/>
                <a:cs typeface="Times New Roman" panose="02020603050405020304" pitchFamily="18" charset="0"/>
              </a:rPr>
              <a:t>ANALYTICAL HIERARCHY PROCESS (AHP)</a:t>
            </a:r>
          </a:p>
          <a:p>
            <a:endParaRPr lang="en-IN" sz="2800" b="1" dirty="0">
              <a:solidFill>
                <a:srgbClr val="C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000" b="1" dirty="0">
                <a:solidFill>
                  <a:srgbClr val="000066"/>
                </a:solidFill>
                <a:latin typeface="Times New Roman" panose="02020603050405020304" pitchFamily="18" charset="0"/>
                <a:cs typeface="Times New Roman" panose="02020603050405020304" pitchFamily="18" charset="0"/>
              </a:rPr>
              <a:t>AHP </a:t>
            </a:r>
            <a:r>
              <a:rPr lang="en-IN" sz="2000" dirty="0">
                <a:solidFill>
                  <a:srgbClr val="000066"/>
                </a:solidFill>
                <a:effectLst/>
                <a:latin typeface="Times New Roman" panose="02020603050405020304" pitchFamily="18" charset="0"/>
                <a:ea typeface="Calibri" panose="020F0502020204030204" pitchFamily="34" charset="0"/>
              </a:rPr>
              <a:t>is an efficient, group decision-making mathematical matrix-based technique that helps a user </a:t>
            </a:r>
            <a:r>
              <a:rPr lang="en-US" sz="2000" dirty="0">
                <a:solidFill>
                  <a:srgbClr val="000066"/>
                </a:solidFill>
                <a:effectLst/>
                <a:latin typeface="Times New Roman" panose="02020603050405020304" pitchFamily="18" charset="0"/>
                <a:ea typeface="Calibri" panose="020F0502020204030204" pitchFamily="34" charset="0"/>
              </a:rPr>
              <a:t>to compute the relative weight of multiple criteria.</a:t>
            </a:r>
          </a:p>
          <a:p>
            <a:pPr marL="342900" indent="-342900">
              <a:buFont typeface="Wingdings" panose="05000000000000000000" pitchFamily="2" charset="2"/>
              <a:buChar char="v"/>
            </a:pPr>
            <a:endParaRPr lang="en-US" sz="2000" b="1" dirty="0">
              <a:solidFill>
                <a:srgbClr val="000066"/>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dirty="0">
                <a:solidFill>
                  <a:srgbClr val="000066"/>
                </a:solidFill>
                <a:latin typeface="Times New Roman" panose="02020603050405020304" pitchFamily="18" charset="0"/>
                <a:cs typeface="Times New Roman" panose="02020603050405020304" pitchFamily="18" charset="0"/>
              </a:rPr>
              <a:t>AHP technique was developed by </a:t>
            </a:r>
            <a:r>
              <a:rPr lang="en-US" sz="2000" b="1" dirty="0">
                <a:solidFill>
                  <a:srgbClr val="000066"/>
                </a:solidFill>
                <a:latin typeface="Times New Roman" panose="02020603050405020304" pitchFamily="18" charset="0"/>
                <a:cs typeface="Times New Roman" panose="02020603050405020304" pitchFamily="18" charset="0"/>
              </a:rPr>
              <a:t>Saaty</a:t>
            </a:r>
            <a:r>
              <a:rPr lang="en-US" sz="2000" dirty="0">
                <a:solidFill>
                  <a:srgbClr val="000066"/>
                </a:solidFill>
                <a:latin typeface="Times New Roman" panose="02020603050405020304" pitchFamily="18" charset="0"/>
                <a:cs typeface="Times New Roman" panose="02020603050405020304" pitchFamily="18" charset="0"/>
              </a:rPr>
              <a:t> in the </a:t>
            </a:r>
            <a:r>
              <a:rPr lang="en-US" sz="2000">
                <a:solidFill>
                  <a:srgbClr val="000066"/>
                </a:solidFill>
                <a:latin typeface="Times New Roman" panose="02020603050405020304" pitchFamily="18" charset="0"/>
                <a:cs typeface="Times New Roman" panose="02020603050405020304" pitchFamily="18" charset="0"/>
              </a:rPr>
              <a:t>year 1970 </a:t>
            </a:r>
            <a:r>
              <a:rPr lang="en-US" sz="2000" dirty="0">
                <a:solidFill>
                  <a:srgbClr val="000066"/>
                </a:solidFill>
                <a:latin typeface="Times New Roman" panose="02020603050405020304" pitchFamily="18" charset="0"/>
                <a:cs typeface="Times New Roman" panose="02020603050405020304" pitchFamily="18" charset="0"/>
              </a:rPr>
              <a:t>(Agarwal et al. 2013).</a:t>
            </a:r>
          </a:p>
          <a:p>
            <a:endParaRPr lang="en-US" sz="2000" dirty="0">
              <a:solidFill>
                <a:srgbClr val="000066"/>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dirty="0">
                <a:solidFill>
                  <a:srgbClr val="000066"/>
                </a:solidFill>
                <a:latin typeface="Times New Roman" panose="02020603050405020304" pitchFamily="18" charset="0"/>
                <a:cs typeface="Times New Roman" panose="02020603050405020304" pitchFamily="18" charset="0"/>
              </a:rPr>
              <a:t>To develop an AHP model, first, we have to set a </a:t>
            </a:r>
            <a:r>
              <a:rPr lang="en-US" sz="2000" b="1" dirty="0">
                <a:solidFill>
                  <a:srgbClr val="000066"/>
                </a:solidFill>
                <a:latin typeface="Times New Roman" panose="02020603050405020304" pitchFamily="18" charset="0"/>
                <a:cs typeface="Times New Roman" panose="02020603050405020304" pitchFamily="18" charset="0"/>
              </a:rPr>
              <a:t>goal </a:t>
            </a:r>
            <a:r>
              <a:rPr lang="en-US" sz="2000" dirty="0">
                <a:solidFill>
                  <a:srgbClr val="000066"/>
                </a:solidFill>
                <a:latin typeface="Times New Roman" panose="02020603050405020304" pitchFamily="18" charset="0"/>
                <a:cs typeface="Times New Roman" panose="02020603050405020304" pitchFamily="18" charset="0"/>
              </a:rPr>
              <a:t>at the top level, the </a:t>
            </a:r>
            <a:r>
              <a:rPr lang="en-US" sz="2000" b="1" dirty="0">
                <a:solidFill>
                  <a:srgbClr val="000066"/>
                </a:solidFill>
                <a:latin typeface="Times New Roman" panose="02020603050405020304" pitchFamily="18" charset="0"/>
                <a:cs typeface="Times New Roman" panose="02020603050405020304" pitchFamily="18" charset="0"/>
              </a:rPr>
              <a:t>attributes/criteria </a:t>
            </a:r>
            <a:r>
              <a:rPr lang="en-US" sz="2000" dirty="0">
                <a:solidFill>
                  <a:srgbClr val="000066"/>
                </a:solidFill>
                <a:latin typeface="Times New Roman" panose="02020603050405020304" pitchFamily="18" charset="0"/>
                <a:cs typeface="Times New Roman" panose="02020603050405020304" pitchFamily="18" charset="0"/>
              </a:rPr>
              <a:t>at the second level, and </a:t>
            </a:r>
            <a:r>
              <a:rPr lang="en-US" sz="2000" b="1" dirty="0">
                <a:solidFill>
                  <a:srgbClr val="000066"/>
                </a:solidFill>
                <a:latin typeface="Times New Roman" panose="02020603050405020304" pitchFamily="18" charset="0"/>
                <a:cs typeface="Times New Roman" panose="02020603050405020304" pitchFamily="18" charset="0"/>
              </a:rPr>
              <a:t>alternatives </a:t>
            </a:r>
            <a:r>
              <a:rPr lang="en-US" sz="2000" dirty="0">
                <a:solidFill>
                  <a:srgbClr val="000066"/>
                </a:solidFill>
                <a:latin typeface="Times New Roman" panose="02020603050405020304" pitchFamily="18" charset="0"/>
                <a:cs typeface="Times New Roman" panose="02020603050405020304" pitchFamily="18" charset="0"/>
              </a:rPr>
              <a:t>at the 3rd level.</a:t>
            </a:r>
          </a:p>
          <a:p>
            <a:r>
              <a:rPr lang="en-US" sz="2000" dirty="0">
                <a:solidFill>
                  <a:srgbClr val="000066"/>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v"/>
            </a:pPr>
            <a:r>
              <a:rPr lang="en-US" sz="2000" dirty="0">
                <a:solidFill>
                  <a:srgbClr val="000066"/>
                </a:solidFill>
                <a:latin typeface="Times New Roman" panose="02020603050405020304" pitchFamily="18" charset="0"/>
                <a:cs typeface="Times New Roman" panose="02020603050405020304" pitchFamily="18" charset="0"/>
              </a:rPr>
              <a:t>Pairwise comparison matrix is created with the help of a </a:t>
            </a:r>
            <a:r>
              <a:rPr lang="en-US" sz="2000" b="1" dirty="0">
                <a:solidFill>
                  <a:srgbClr val="000066"/>
                </a:solidFill>
                <a:latin typeface="Times New Roman" panose="02020603050405020304" pitchFamily="18" charset="0"/>
                <a:cs typeface="Times New Roman" panose="02020603050405020304" pitchFamily="18" charset="0"/>
              </a:rPr>
              <a:t>scale of relative importance </a:t>
            </a:r>
            <a:r>
              <a:rPr lang="en-US" sz="2000" dirty="0">
                <a:solidFill>
                  <a:srgbClr val="000066"/>
                </a:solidFill>
                <a:latin typeface="Times New Roman" panose="02020603050405020304" pitchFamily="18" charset="0"/>
                <a:cs typeface="Times New Roman" panose="02020603050405020304" pitchFamily="18" charset="0"/>
              </a:rPr>
              <a:t>that has been shown here.</a:t>
            </a:r>
          </a:p>
        </p:txBody>
      </p:sp>
      <p:graphicFrame>
        <p:nvGraphicFramePr>
          <p:cNvPr id="4" name="Table 3">
            <a:extLst>
              <a:ext uri="{FF2B5EF4-FFF2-40B4-BE49-F238E27FC236}">
                <a16:creationId xmlns:a16="http://schemas.microsoft.com/office/drawing/2014/main" id="{2E471F52-79D4-CB00-EBF7-9A52A2D8D6CB}"/>
              </a:ext>
            </a:extLst>
          </p:cNvPr>
          <p:cNvGraphicFramePr>
            <a:graphicFrameLocks noGrp="1"/>
          </p:cNvGraphicFramePr>
          <p:nvPr>
            <p:extLst>
              <p:ext uri="{D42A27DB-BD31-4B8C-83A1-F6EECF244321}">
                <p14:modId xmlns:p14="http://schemas.microsoft.com/office/powerpoint/2010/main" val="2207312704"/>
              </p:ext>
            </p:extLst>
          </p:nvPr>
        </p:nvGraphicFramePr>
        <p:xfrm>
          <a:off x="7594600" y="787400"/>
          <a:ext cx="3970866" cy="4318006"/>
        </p:xfrm>
        <a:graphic>
          <a:graphicData uri="http://schemas.openxmlformats.org/drawingml/2006/table">
            <a:tbl>
              <a:tblPr firstRow="1" firstCol="1" bandRow="1"/>
              <a:tblGrid>
                <a:gridCol w="1164926">
                  <a:extLst>
                    <a:ext uri="{9D8B030D-6E8A-4147-A177-3AD203B41FA5}">
                      <a16:colId xmlns:a16="http://schemas.microsoft.com/office/drawing/2014/main" val="4115094964"/>
                    </a:ext>
                  </a:extLst>
                </a:gridCol>
                <a:gridCol w="2805940">
                  <a:extLst>
                    <a:ext uri="{9D8B030D-6E8A-4147-A177-3AD203B41FA5}">
                      <a16:colId xmlns:a16="http://schemas.microsoft.com/office/drawing/2014/main" val="290944670"/>
                    </a:ext>
                  </a:extLst>
                </a:gridCol>
              </a:tblGrid>
              <a:tr h="616858">
                <a:tc>
                  <a:txBody>
                    <a:bodyPr/>
                    <a:lstStyle/>
                    <a:p>
                      <a:pPr algn="ctr">
                        <a:lnSpc>
                          <a:spcPct val="107000"/>
                        </a:lnSpc>
                        <a:spcAft>
                          <a:spcPts val="800"/>
                        </a:spcAft>
                      </a:pPr>
                      <a:r>
                        <a:rPr lang="en-I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Scale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4C6E7"/>
                    </a:solidFill>
                  </a:tcPr>
                </a:tc>
                <a:tc>
                  <a:txBody>
                    <a:bodyPr/>
                    <a:lstStyle/>
                    <a:p>
                      <a:pPr algn="ctr">
                        <a:lnSpc>
                          <a:spcPct val="107000"/>
                        </a:lnSpc>
                        <a:spcAft>
                          <a:spcPts val="800"/>
                        </a:spcAft>
                      </a:pPr>
                      <a:r>
                        <a:rPr lang="en-I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Importance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4C6E7"/>
                    </a:solidFill>
                  </a:tcPr>
                </a:tc>
                <a:extLst>
                  <a:ext uri="{0D108BD9-81ED-4DB2-BD59-A6C34878D82A}">
                    <a16:rowId xmlns:a16="http://schemas.microsoft.com/office/drawing/2014/main" val="3899843302"/>
                  </a:ext>
                </a:extLst>
              </a:tr>
              <a:tr h="616858">
                <a:tc>
                  <a:txBody>
                    <a:bodyPr/>
                    <a:lstStyle/>
                    <a:p>
                      <a:pPr algn="ctr">
                        <a:lnSpc>
                          <a:spcPct val="107000"/>
                        </a:lnSpc>
                        <a:spcAft>
                          <a:spcPts val="800"/>
                        </a:spcAft>
                      </a:pPr>
                      <a:r>
                        <a:rPr lang="en-I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lnSpc>
                          <a:spcPct val="107000"/>
                        </a:lnSpc>
                        <a:spcAft>
                          <a:spcPts val="800"/>
                        </a:spcAft>
                      </a:pPr>
                      <a:r>
                        <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Equal importance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04045140"/>
                  </a:ext>
                </a:extLst>
              </a:tr>
              <a:tr h="616858">
                <a:tc>
                  <a:txBody>
                    <a:bodyPr/>
                    <a:lstStyle/>
                    <a:p>
                      <a:pPr algn="ctr">
                        <a:lnSpc>
                          <a:spcPct val="107000"/>
                        </a:lnSpc>
                        <a:spcAft>
                          <a:spcPts val="800"/>
                        </a:spcAft>
                      </a:pPr>
                      <a:r>
                        <a:rPr lang="en-I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lnSpc>
                          <a:spcPct val="107000"/>
                        </a:lnSpc>
                        <a:spcAft>
                          <a:spcPts val="800"/>
                        </a:spcAf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Moderate importance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22654466"/>
                  </a:ext>
                </a:extLst>
              </a:tr>
              <a:tr h="616858">
                <a:tc>
                  <a:txBody>
                    <a:bodyPr/>
                    <a:lstStyle/>
                    <a:p>
                      <a:pPr algn="ctr">
                        <a:lnSpc>
                          <a:spcPct val="107000"/>
                        </a:lnSpc>
                        <a:spcAft>
                          <a:spcPts val="800"/>
                        </a:spcAft>
                      </a:pPr>
                      <a:r>
                        <a:rPr lang="en-IN"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lnSpc>
                          <a:spcPct val="107000"/>
                        </a:lnSpc>
                        <a:spcAft>
                          <a:spcPts val="800"/>
                        </a:spcAf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Strong importance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219472790"/>
                  </a:ext>
                </a:extLst>
              </a:tr>
              <a:tr h="616858">
                <a:tc>
                  <a:txBody>
                    <a:bodyPr/>
                    <a:lstStyle/>
                    <a:p>
                      <a:pPr algn="ctr">
                        <a:lnSpc>
                          <a:spcPct val="107000"/>
                        </a:lnSpc>
                        <a:spcAft>
                          <a:spcPts val="800"/>
                        </a:spcAft>
                      </a:pPr>
                      <a:r>
                        <a:rPr lang="en-IN"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lnSpc>
                          <a:spcPct val="107000"/>
                        </a:lnSpc>
                        <a:spcAft>
                          <a:spcPts val="800"/>
                        </a:spcAf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Very strong importance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020880897"/>
                  </a:ext>
                </a:extLst>
              </a:tr>
              <a:tr h="616858">
                <a:tc>
                  <a:txBody>
                    <a:bodyPr/>
                    <a:lstStyle/>
                    <a:p>
                      <a:pPr algn="ctr">
                        <a:lnSpc>
                          <a:spcPct val="107000"/>
                        </a:lnSpc>
                        <a:spcAft>
                          <a:spcPts val="800"/>
                        </a:spcAft>
                      </a:pPr>
                      <a:r>
                        <a:rPr lang="en-IN"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lnSpc>
                          <a:spcPct val="107000"/>
                        </a:lnSpc>
                        <a:spcAft>
                          <a:spcPts val="800"/>
                        </a:spcAf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Extreme importance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22313439"/>
                  </a:ext>
                </a:extLst>
              </a:tr>
              <a:tr h="616858">
                <a:tc>
                  <a:txBody>
                    <a:bodyPr/>
                    <a:lstStyle/>
                    <a:p>
                      <a:pPr algn="ctr">
                        <a:lnSpc>
                          <a:spcPct val="107000"/>
                        </a:lnSpc>
                        <a:spcAft>
                          <a:spcPts val="800"/>
                        </a:spcAft>
                      </a:pPr>
                      <a:r>
                        <a:rPr lang="en-IN"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2,4,6,8</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lnSpc>
                          <a:spcPct val="107000"/>
                        </a:lnSpc>
                        <a:spcAft>
                          <a:spcPts val="800"/>
                        </a:spcAf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Intermediate values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74078709"/>
                  </a:ext>
                </a:extLst>
              </a:tr>
            </a:tbl>
          </a:graphicData>
        </a:graphic>
      </p:graphicFrame>
    </p:spTree>
    <p:extLst>
      <p:ext uri="{BB962C8B-B14F-4D97-AF65-F5344CB8AC3E}">
        <p14:creationId xmlns:p14="http://schemas.microsoft.com/office/powerpoint/2010/main" val="1638322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38CE6-185C-BF46-AD8B-555733337AC4}"/>
              </a:ext>
            </a:extLst>
          </p:cNvPr>
          <p:cNvSpPr txBox="1"/>
          <p:nvPr/>
        </p:nvSpPr>
        <p:spPr>
          <a:xfrm>
            <a:off x="783868" y="447273"/>
            <a:ext cx="5586452" cy="6278642"/>
          </a:xfrm>
          <a:prstGeom prst="rect">
            <a:avLst/>
          </a:prstGeom>
          <a:noFill/>
        </p:spPr>
        <p:txBody>
          <a:bodyPr wrap="square" rtlCol="0">
            <a:spAutoFit/>
          </a:bodyPr>
          <a:lstStyle/>
          <a:p>
            <a:pPr marL="457200" indent="-457200">
              <a:lnSpc>
                <a:spcPct val="150000"/>
              </a:lnSpc>
              <a:buFont typeface="Wingdings" panose="05000000000000000000" pitchFamily="2" charset="2"/>
              <a:buChar char="q"/>
            </a:pPr>
            <a:r>
              <a:rPr lang="en-IN" sz="2800" b="1" dirty="0">
                <a:solidFill>
                  <a:srgbClr val="C00000"/>
                </a:solidFill>
                <a:latin typeface="Times New Roman" panose="02020603050405020304" pitchFamily="18" charset="0"/>
                <a:cs typeface="Times New Roman" panose="02020603050405020304" pitchFamily="18" charset="0"/>
              </a:rPr>
              <a:t>OVERVIEW</a:t>
            </a:r>
          </a:p>
          <a:p>
            <a:pPr marL="285750" indent="-285750">
              <a:lnSpc>
                <a:spcPct val="150000"/>
              </a:lnSpc>
              <a:buFont typeface="Wingdings" panose="05000000000000000000" pitchFamily="2" charset="2"/>
              <a:buChar char="v"/>
            </a:pPr>
            <a:r>
              <a:rPr lang="en-IN" sz="2400" b="1" dirty="0">
                <a:solidFill>
                  <a:srgbClr val="000066"/>
                </a:solidFill>
                <a:latin typeface="Times New Roman" panose="02020603050405020304" pitchFamily="18" charset="0"/>
                <a:cs typeface="Times New Roman" panose="02020603050405020304" pitchFamily="18" charset="0"/>
              </a:rPr>
              <a:t>Introduction </a:t>
            </a:r>
          </a:p>
          <a:p>
            <a:pPr marL="285750" indent="-285750">
              <a:lnSpc>
                <a:spcPct val="150000"/>
              </a:lnSpc>
              <a:buFont typeface="Wingdings" panose="05000000000000000000" pitchFamily="2" charset="2"/>
              <a:buChar char="v"/>
            </a:pPr>
            <a:r>
              <a:rPr lang="en-IN" sz="2400" b="1" dirty="0">
                <a:solidFill>
                  <a:srgbClr val="000066"/>
                </a:solidFill>
                <a:latin typeface="Times New Roman" panose="02020603050405020304" pitchFamily="18" charset="0"/>
                <a:cs typeface="Times New Roman" panose="02020603050405020304" pitchFamily="18" charset="0"/>
              </a:rPr>
              <a:t> Objectives </a:t>
            </a:r>
          </a:p>
          <a:p>
            <a:pPr marL="285750" indent="-285750">
              <a:lnSpc>
                <a:spcPct val="150000"/>
              </a:lnSpc>
              <a:buFont typeface="Wingdings" panose="05000000000000000000" pitchFamily="2" charset="2"/>
              <a:buChar char="v"/>
            </a:pPr>
            <a:r>
              <a:rPr lang="en-IN" sz="2400" b="1" dirty="0">
                <a:solidFill>
                  <a:srgbClr val="000066"/>
                </a:solidFill>
                <a:latin typeface="Times New Roman" panose="02020603050405020304" pitchFamily="18" charset="0"/>
                <a:cs typeface="Times New Roman" panose="02020603050405020304" pitchFamily="18" charset="0"/>
              </a:rPr>
              <a:t>Literature review</a:t>
            </a:r>
          </a:p>
          <a:p>
            <a:pPr marL="285750" indent="-285750">
              <a:lnSpc>
                <a:spcPct val="150000"/>
              </a:lnSpc>
              <a:buFont typeface="Wingdings" panose="05000000000000000000" pitchFamily="2" charset="2"/>
              <a:buChar char="v"/>
            </a:pPr>
            <a:r>
              <a:rPr lang="en-IN" sz="2400" b="1" dirty="0">
                <a:solidFill>
                  <a:srgbClr val="000066"/>
                </a:solidFill>
                <a:latin typeface="Times New Roman" panose="02020603050405020304" pitchFamily="18" charset="0"/>
                <a:cs typeface="Times New Roman" panose="02020603050405020304" pitchFamily="18" charset="0"/>
              </a:rPr>
              <a:t>Materials and Methodology</a:t>
            </a:r>
          </a:p>
          <a:p>
            <a:pPr marL="285750" indent="-285750">
              <a:lnSpc>
                <a:spcPct val="150000"/>
              </a:lnSpc>
              <a:buFont typeface="Wingdings" panose="05000000000000000000" pitchFamily="2" charset="2"/>
              <a:buChar char="v"/>
            </a:pPr>
            <a:r>
              <a:rPr lang="en-IN" sz="2400" b="1" dirty="0">
                <a:solidFill>
                  <a:srgbClr val="000066"/>
                </a:solidFill>
                <a:latin typeface="Times New Roman" panose="02020603050405020304" pitchFamily="18" charset="0"/>
                <a:cs typeface="Times New Roman" panose="02020603050405020304" pitchFamily="18" charset="0"/>
              </a:rPr>
              <a:t>Development of Thematic Maps</a:t>
            </a:r>
          </a:p>
          <a:p>
            <a:pPr marL="285750" indent="-285750">
              <a:lnSpc>
                <a:spcPct val="150000"/>
              </a:lnSpc>
              <a:buFont typeface="Wingdings" panose="05000000000000000000" pitchFamily="2" charset="2"/>
              <a:buChar char="v"/>
            </a:pPr>
            <a:r>
              <a:rPr lang="en-IN" sz="2400" b="1" dirty="0">
                <a:solidFill>
                  <a:srgbClr val="000066"/>
                </a:solidFill>
                <a:latin typeface="Times New Roman" panose="02020603050405020304" pitchFamily="18" charset="0"/>
                <a:cs typeface="Times New Roman" panose="02020603050405020304" pitchFamily="18" charset="0"/>
              </a:rPr>
              <a:t>Results and Discussions </a:t>
            </a:r>
          </a:p>
          <a:p>
            <a:pPr marL="285750" indent="-285750">
              <a:lnSpc>
                <a:spcPct val="150000"/>
              </a:lnSpc>
              <a:buFont typeface="Wingdings" panose="05000000000000000000" pitchFamily="2" charset="2"/>
              <a:buChar char="v"/>
            </a:pPr>
            <a:r>
              <a:rPr lang="en-IN" sz="2400" b="1" dirty="0">
                <a:solidFill>
                  <a:srgbClr val="000066"/>
                </a:solidFill>
                <a:latin typeface="Times New Roman" panose="02020603050405020304" pitchFamily="18" charset="0"/>
                <a:cs typeface="Times New Roman" panose="02020603050405020304" pitchFamily="18" charset="0"/>
              </a:rPr>
              <a:t>Validation of the result</a:t>
            </a:r>
          </a:p>
          <a:p>
            <a:pPr marL="285750" indent="-285750">
              <a:lnSpc>
                <a:spcPct val="150000"/>
              </a:lnSpc>
              <a:buFont typeface="Wingdings" panose="05000000000000000000" pitchFamily="2" charset="2"/>
              <a:buChar char="v"/>
            </a:pPr>
            <a:r>
              <a:rPr lang="en-IN" sz="2400" b="1" dirty="0">
                <a:solidFill>
                  <a:srgbClr val="000066"/>
                </a:solidFill>
                <a:latin typeface="Times New Roman" panose="02020603050405020304" pitchFamily="18" charset="0"/>
                <a:cs typeface="Times New Roman" panose="02020603050405020304" pitchFamily="18" charset="0"/>
              </a:rPr>
              <a:t>Water Quality Assessment</a:t>
            </a:r>
          </a:p>
          <a:p>
            <a:pPr marL="285750" indent="-285750">
              <a:lnSpc>
                <a:spcPct val="150000"/>
              </a:lnSpc>
              <a:buFont typeface="Wingdings" panose="05000000000000000000" pitchFamily="2" charset="2"/>
              <a:buChar char="v"/>
            </a:pPr>
            <a:r>
              <a:rPr lang="en-IN" sz="2400" b="1" dirty="0">
                <a:solidFill>
                  <a:srgbClr val="000066"/>
                </a:solidFill>
                <a:latin typeface="Times New Roman" panose="02020603050405020304" pitchFamily="18" charset="0"/>
                <a:cs typeface="Times New Roman" panose="02020603050405020304" pitchFamily="18" charset="0"/>
              </a:rPr>
              <a:t>Conclusions and References </a:t>
            </a:r>
          </a:p>
          <a:p>
            <a:pPr marL="285750" indent="-285750">
              <a:buFont typeface="Wingdings" panose="05000000000000000000" pitchFamily="2" charset="2"/>
              <a:buChar char="v"/>
            </a:pPr>
            <a:endParaRPr lang="en-IN" dirty="0">
              <a:solidFill>
                <a:srgbClr val="000066"/>
              </a:solidFill>
            </a:endParaRPr>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205941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19AE08-9E13-E264-7CC8-022EA5A44194}"/>
              </a:ext>
            </a:extLst>
          </p:cNvPr>
          <p:cNvSpPr txBox="1"/>
          <p:nvPr/>
        </p:nvSpPr>
        <p:spPr>
          <a:xfrm>
            <a:off x="4859867" y="166919"/>
            <a:ext cx="2546773" cy="400110"/>
          </a:xfrm>
          <a:prstGeom prst="rect">
            <a:avLst/>
          </a:prstGeom>
          <a:noFill/>
        </p:spPr>
        <p:txBody>
          <a:bodyPr wrap="square" rtlCol="0">
            <a:spAutoFit/>
          </a:bodyPr>
          <a:lstStyle/>
          <a:p>
            <a:r>
              <a:rPr lang="en-IN" sz="2000" b="1" dirty="0">
                <a:solidFill>
                  <a:srgbClr val="C00000"/>
                </a:solidFill>
                <a:latin typeface="Times New Roman" panose="02020603050405020304" pitchFamily="18" charset="0"/>
                <a:cs typeface="Times New Roman" panose="02020603050405020304" pitchFamily="18" charset="0"/>
              </a:rPr>
              <a:t>Process Flow of AHP</a:t>
            </a:r>
          </a:p>
        </p:txBody>
      </p:sp>
      <p:grpSp>
        <p:nvGrpSpPr>
          <p:cNvPr id="19" name="Group 18">
            <a:extLst>
              <a:ext uri="{FF2B5EF4-FFF2-40B4-BE49-F238E27FC236}">
                <a16:creationId xmlns:a16="http://schemas.microsoft.com/office/drawing/2014/main" id="{0FB992CB-489E-4A6C-C05B-D90EFC779FF7}"/>
              </a:ext>
            </a:extLst>
          </p:cNvPr>
          <p:cNvGrpSpPr/>
          <p:nvPr/>
        </p:nvGrpSpPr>
        <p:grpSpPr>
          <a:xfrm>
            <a:off x="3938668" y="704910"/>
            <a:ext cx="4614333" cy="5543697"/>
            <a:chOff x="3513666" y="790419"/>
            <a:chExt cx="4614333" cy="5543697"/>
          </a:xfrm>
        </p:grpSpPr>
        <p:sp>
          <p:nvSpPr>
            <p:cNvPr id="8" name="Rectangle: Rounded Corners 7">
              <a:extLst>
                <a:ext uri="{FF2B5EF4-FFF2-40B4-BE49-F238E27FC236}">
                  <a16:creationId xmlns:a16="http://schemas.microsoft.com/office/drawing/2014/main" id="{F2A89E5C-65CB-35BA-18C1-7CDDFFCD7596}"/>
                </a:ext>
              </a:extLst>
            </p:cNvPr>
            <p:cNvSpPr/>
            <p:nvPr/>
          </p:nvSpPr>
          <p:spPr>
            <a:xfrm>
              <a:off x="3513666" y="790419"/>
              <a:ext cx="4614333" cy="6096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To define the objective of the problem</a:t>
              </a:r>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6ABE4BE0-C031-7F14-0383-621DAF470091}"/>
                </a:ext>
              </a:extLst>
            </p:cNvPr>
            <p:cNvSpPr/>
            <p:nvPr/>
          </p:nvSpPr>
          <p:spPr>
            <a:xfrm>
              <a:off x="3513666" y="1675781"/>
              <a:ext cx="4614333" cy="6096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Rearrangement of all the problems into a hierarchical structure</a:t>
              </a:r>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44B0251C-36B5-3D0B-F3EC-D8B14C5AAC42}"/>
                </a:ext>
              </a:extLst>
            </p:cNvPr>
            <p:cNvSpPr/>
            <p:nvPr/>
          </p:nvSpPr>
          <p:spPr>
            <a:xfrm>
              <a:off x="3513666" y="2552580"/>
              <a:ext cx="4614333" cy="88519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From the literature review, field experience and expert opinion, making a pair-wise comparison matrix</a:t>
              </a:r>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65229E8A-F1F7-9264-4B57-F7D90FF53B89}"/>
                </a:ext>
              </a:extLst>
            </p:cNvPr>
            <p:cNvSpPr/>
            <p:nvPr/>
          </p:nvSpPr>
          <p:spPr>
            <a:xfrm>
              <a:off x="3513666" y="3713537"/>
              <a:ext cx="4614333" cy="6096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Convert the pair wise comparison matrix to normalized pair wise Comparison matrix</a:t>
              </a:r>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1A57E8F-B40B-B96E-9B95-4E9CB80EE913}"/>
                </a:ext>
              </a:extLst>
            </p:cNvPr>
            <p:cNvSpPr/>
            <p:nvPr/>
          </p:nvSpPr>
          <p:spPr>
            <a:xfrm>
              <a:off x="3513666" y="4598899"/>
              <a:ext cx="4614333" cy="84985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To find the value of the consistency index and consistency ratio and to check whether CR value is less than 0.1 or not</a:t>
              </a:r>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BB728456-D83A-6DF3-4870-F893033CDCBF}"/>
                </a:ext>
              </a:extLst>
            </p:cNvPr>
            <p:cNvSpPr/>
            <p:nvPr/>
          </p:nvSpPr>
          <p:spPr>
            <a:xfrm>
              <a:off x="3513666" y="5724516"/>
              <a:ext cx="4614333" cy="6096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If the CI value is less than 1, then the assigned weights are okay. Otherwise, repeat step 3.</a:t>
              </a:r>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Arrow: Down 13">
              <a:extLst>
                <a:ext uri="{FF2B5EF4-FFF2-40B4-BE49-F238E27FC236}">
                  <a16:creationId xmlns:a16="http://schemas.microsoft.com/office/drawing/2014/main" id="{F229F5E7-85FF-6E77-5E9B-1042D9A4D3E7}"/>
                </a:ext>
              </a:extLst>
            </p:cNvPr>
            <p:cNvSpPr/>
            <p:nvPr/>
          </p:nvSpPr>
          <p:spPr>
            <a:xfrm>
              <a:off x="5528733" y="1409246"/>
              <a:ext cx="482600" cy="257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2E204BF7-20DA-C1F5-9CC2-AF3E22648270}"/>
                </a:ext>
              </a:extLst>
            </p:cNvPr>
            <p:cNvSpPr/>
            <p:nvPr/>
          </p:nvSpPr>
          <p:spPr>
            <a:xfrm>
              <a:off x="5528733" y="2293944"/>
              <a:ext cx="482600" cy="257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F8FFA59C-D4A8-3CD2-2660-3D08CD2E6D30}"/>
                </a:ext>
              </a:extLst>
            </p:cNvPr>
            <p:cNvSpPr/>
            <p:nvPr/>
          </p:nvSpPr>
          <p:spPr>
            <a:xfrm>
              <a:off x="5520266" y="3447002"/>
              <a:ext cx="482600" cy="257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FBCF78FA-0994-C80B-D3F8-AE17327844A3}"/>
                </a:ext>
              </a:extLst>
            </p:cNvPr>
            <p:cNvSpPr/>
            <p:nvPr/>
          </p:nvSpPr>
          <p:spPr>
            <a:xfrm>
              <a:off x="5520266" y="4340927"/>
              <a:ext cx="482600" cy="257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CA089238-E5B3-0E1D-77F7-C256B44D57DD}"/>
                </a:ext>
              </a:extLst>
            </p:cNvPr>
            <p:cNvSpPr/>
            <p:nvPr/>
          </p:nvSpPr>
          <p:spPr>
            <a:xfrm>
              <a:off x="5520266" y="5466544"/>
              <a:ext cx="482600" cy="257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20343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7423ED-5E14-6E02-FAEB-A2126826AB1D}"/>
              </a:ext>
            </a:extLst>
          </p:cNvPr>
          <p:cNvSpPr txBox="1"/>
          <p:nvPr/>
        </p:nvSpPr>
        <p:spPr>
          <a:xfrm>
            <a:off x="4428067" y="276013"/>
            <a:ext cx="3476413" cy="400110"/>
          </a:xfrm>
          <a:prstGeom prst="rect">
            <a:avLst/>
          </a:prstGeom>
          <a:noFill/>
        </p:spPr>
        <p:txBody>
          <a:bodyPr wrap="square" rtlCol="0">
            <a:spAutoFit/>
          </a:bodyPr>
          <a:lstStyle/>
          <a:p>
            <a:r>
              <a:rPr lang="en-IN" sz="2000" b="1" dirty="0">
                <a:solidFill>
                  <a:srgbClr val="C00000"/>
                </a:solidFill>
                <a:latin typeface="Times New Roman" panose="02020603050405020304" pitchFamily="18" charset="0"/>
                <a:cs typeface="Times New Roman" panose="02020603050405020304" pitchFamily="18" charset="0"/>
              </a:rPr>
              <a:t>Pairwise comparison matrix</a:t>
            </a:r>
          </a:p>
        </p:txBody>
      </p:sp>
      <p:pic>
        <p:nvPicPr>
          <p:cNvPr id="4099" name="Picture 3">
            <a:extLst>
              <a:ext uri="{FF2B5EF4-FFF2-40B4-BE49-F238E27FC236}">
                <a16:creationId xmlns:a16="http://schemas.microsoft.com/office/drawing/2014/main" id="{736FFCFB-C38E-DC61-5890-83662A693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86" y="889000"/>
            <a:ext cx="11310827"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5535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1CD47B-C47C-B0FC-CE0B-F2C5EAD617BD}"/>
              </a:ext>
            </a:extLst>
          </p:cNvPr>
          <p:cNvSpPr txBox="1"/>
          <p:nvPr/>
        </p:nvSpPr>
        <p:spPr>
          <a:xfrm>
            <a:off x="3684693" y="296333"/>
            <a:ext cx="5350934" cy="646331"/>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Normalized Pairwise Comparison Matrix</a:t>
            </a:r>
          </a:p>
          <a:p>
            <a:endParaRPr lang="en-IN" dirty="0"/>
          </a:p>
        </p:txBody>
      </p:sp>
      <p:pic>
        <p:nvPicPr>
          <p:cNvPr id="5122" name="Picture 2">
            <a:extLst>
              <a:ext uri="{FF2B5EF4-FFF2-40B4-BE49-F238E27FC236}">
                <a16:creationId xmlns:a16="http://schemas.microsoft.com/office/drawing/2014/main" id="{F0E205AE-D189-FE96-E527-CF6F0FEB4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6" y="942664"/>
            <a:ext cx="11977218" cy="525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1165983" y="2588654"/>
            <a:ext cx="901521" cy="296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0286" y="2588654"/>
            <a:ext cx="991539" cy="296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8542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65280C-B183-CFA7-F621-6C5DAFC5B23F}"/>
              </a:ext>
            </a:extLst>
          </p:cNvPr>
          <p:cNvSpPr txBox="1"/>
          <p:nvPr/>
        </p:nvSpPr>
        <p:spPr>
          <a:xfrm>
            <a:off x="5032310" y="470908"/>
            <a:ext cx="2127380" cy="369332"/>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Consistency Matrix</a:t>
            </a:r>
            <a:endParaRPr lang="en-IN" dirty="0"/>
          </a:p>
        </p:txBody>
      </p:sp>
      <p:pic>
        <p:nvPicPr>
          <p:cNvPr id="1026" name="Picture 2">
            <a:extLst>
              <a:ext uri="{FF2B5EF4-FFF2-40B4-BE49-F238E27FC236}">
                <a16:creationId xmlns:a16="http://schemas.microsoft.com/office/drawing/2014/main" id="{CB004001-CBDA-F67F-D41E-C565CD22D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32" y="961054"/>
            <a:ext cx="11520999" cy="54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4515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682C92-EBF9-5DB0-686B-CE778EC71790}"/>
              </a:ext>
            </a:extLst>
          </p:cNvPr>
          <p:cNvSpPr txBox="1"/>
          <p:nvPr/>
        </p:nvSpPr>
        <p:spPr>
          <a:xfrm>
            <a:off x="634482" y="447869"/>
            <a:ext cx="11122089" cy="1631216"/>
          </a:xfrm>
          <a:prstGeom prst="rect">
            <a:avLst/>
          </a:prstGeom>
          <a:noFill/>
        </p:spPr>
        <p:txBody>
          <a:bodyPr wrap="square" rtlCol="0">
            <a:spAutoFit/>
          </a:bodyPr>
          <a:lstStyle/>
          <a:p>
            <a:r>
              <a:rPr lang="el-GR" sz="2000" dirty="0">
                <a:solidFill>
                  <a:srgbClr val="000066"/>
                </a:solidFill>
                <a:latin typeface="Times New Roman" panose="02020603050405020304" pitchFamily="18" charset="0"/>
                <a:cs typeface="Times New Roman" panose="02020603050405020304" pitchFamily="18" charset="0"/>
              </a:rPr>
              <a:t>λ</a:t>
            </a:r>
            <a:r>
              <a:rPr lang="en-IN" sz="2000" dirty="0">
                <a:solidFill>
                  <a:srgbClr val="000066"/>
                </a:solidFill>
                <a:latin typeface="Times New Roman" panose="02020603050405020304" pitchFamily="18" charset="0"/>
                <a:cs typeface="Times New Roman" panose="02020603050405020304" pitchFamily="18" charset="0"/>
              </a:rPr>
              <a:t>max =   Average of all (Weighted sum value/Criteria Weight)</a:t>
            </a:r>
          </a:p>
          <a:p>
            <a:r>
              <a:rPr lang="en-IN" sz="2000" dirty="0">
                <a:solidFill>
                  <a:srgbClr val="000066"/>
                </a:solidFill>
                <a:latin typeface="Times New Roman" panose="02020603050405020304" pitchFamily="18" charset="0"/>
                <a:cs typeface="Times New Roman" panose="02020603050405020304" pitchFamily="18" charset="0"/>
              </a:rPr>
              <a:t>	  =15.938</a:t>
            </a:r>
          </a:p>
          <a:p>
            <a:endParaRPr lang="en-IN" sz="2000" dirty="0">
              <a:solidFill>
                <a:srgbClr val="000066"/>
              </a:solidFill>
              <a:latin typeface="Times New Roman" panose="02020603050405020304" pitchFamily="18" charset="0"/>
              <a:cs typeface="Times New Roman" panose="02020603050405020304" pitchFamily="18" charset="0"/>
            </a:endParaRPr>
          </a:p>
          <a:p>
            <a:r>
              <a:rPr lang="en-IN" sz="2000" dirty="0">
                <a:solidFill>
                  <a:srgbClr val="000066"/>
                </a:solidFill>
                <a:latin typeface="Times New Roman" panose="02020603050405020304" pitchFamily="18" charset="0"/>
                <a:cs typeface="Times New Roman" panose="02020603050405020304" pitchFamily="18" charset="0"/>
              </a:rPr>
              <a:t>Consistency Index= </a:t>
            </a:r>
            <a:r>
              <a:rPr lang="en-IN" sz="2000" b="1" dirty="0">
                <a:solidFill>
                  <a:srgbClr val="000066"/>
                </a:solidFill>
                <a:latin typeface="Times New Roman" panose="02020603050405020304" pitchFamily="18" charset="0"/>
                <a:cs typeface="Times New Roman" panose="02020603050405020304" pitchFamily="18" charset="0"/>
              </a:rPr>
              <a:t>(</a:t>
            </a:r>
            <a:r>
              <a:rPr lang="el-GR" sz="2000" b="1" dirty="0">
                <a:solidFill>
                  <a:srgbClr val="000066"/>
                </a:solidFill>
                <a:latin typeface="Times New Roman" panose="02020603050405020304" pitchFamily="18" charset="0"/>
                <a:cs typeface="Times New Roman" panose="02020603050405020304" pitchFamily="18" charset="0"/>
              </a:rPr>
              <a:t>λ</a:t>
            </a:r>
            <a:r>
              <a:rPr lang="en-IN" sz="2000" b="1" dirty="0">
                <a:solidFill>
                  <a:srgbClr val="000066"/>
                </a:solidFill>
                <a:latin typeface="Times New Roman" panose="02020603050405020304" pitchFamily="18" charset="0"/>
                <a:cs typeface="Times New Roman" panose="02020603050405020304" pitchFamily="18" charset="0"/>
              </a:rPr>
              <a:t>max –n)/(n-1)</a:t>
            </a:r>
          </a:p>
          <a:p>
            <a:r>
              <a:rPr lang="en-IN" sz="2000" dirty="0">
                <a:solidFill>
                  <a:srgbClr val="000066"/>
                </a:solidFill>
                <a:latin typeface="Times New Roman" panose="02020603050405020304" pitchFamily="18" charset="0"/>
                <a:cs typeface="Times New Roman" panose="02020603050405020304" pitchFamily="18" charset="0"/>
              </a:rPr>
              <a:t>			       =0.03358</a:t>
            </a:r>
          </a:p>
        </p:txBody>
      </p:sp>
      <p:graphicFrame>
        <p:nvGraphicFramePr>
          <p:cNvPr id="6" name="Table 5">
            <a:extLst>
              <a:ext uri="{FF2B5EF4-FFF2-40B4-BE49-F238E27FC236}">
                <a16:creationId xmlns:a16="http://schemas.microsoft.com/office/drawing/2014/main" id="{FA3A01C8-79A1-7025-DDB7-0EC667009B68}"/>
              </a:ext>
            </a:extLst>
          </p:cNvPr>
          <p:cNvGraphicFramePr>
            <a:graphicFrameLocks noGrp="1"/>
          </p:cNvGraphicFramePr>
          <p:nvPr>
            <p:extLst>
              <p:ext uri="{D42A27DB-BD31-4B8C-83A1-F6EECF244321}">
                <p14:modId xmlns:p14="http://schemas.microsoft.com/office/powerpoint/2010/main" val="3516956753"/>
              </p:ext>
            </p:extLst>
          </p:nvPr>
        </p:nvGraphicFramePr>
        <p:xfrm>
          <a:off x="447869" y="2215394"/>
          <a:ext cx="10189031" cy="1828800"/>
        </p:xfrm>
        <a:graphic>
          <a:graphicData uri="http://schemas.openxmlformats.org/drawingml/2006/table">
            <a:tbl>
              <a:tblPr firstRow="1" firstCol="1" bandRow="1">
                <a:tableStyleId>{5C22544A-7EE6-4342-B048-85BDC9FD1C3A}</a:tableStyleId>
              </a:tblPr>
              <a:tblGrid>
                <a:gridCol w="1377705">
                  <a:extLst>
                    <a:ext uri="{9D8B030D-6E8A-4147-A177-3AD203B41FA5}">
                      <a16:colId xmlns:a16="http://schemas.microsoft.com/office/drawing/2014/main" val="4265598299"/>
                    </a:ext>
                  </a:extLst>
                </a:gridCol>
                <a:gridCol w="587623">
                  <a:extLst>
                    <a:ext uri="{9D8B030D-6E8A-4147-A177-3AD203B41FA5}">
                      <a16:colId xmlns:a16="http://schemas.microsoft.com/office/drawing/2014/main" val="807751217"/>
                    </a:ext>
                  </a:extLst>
                </a:gridCol>
                <a:gridCol w="587623">
                  <a:extLst>
                    <a:ext uri="{9D8B030D-6E8A-4147-A177-3AD203B41FA5}">
                      <a16:colId xmlns:a16="http://schemas.microsoft.com/office/drawing/2014/main" val="1385492527"/>
                    </a:ext>
                  </a:extLst>
                </a:gridCol>
                <a:gridCol w="587623">
                  <a:extLst>
                    <a:ext uri="{9D8B030D-6E8A-4147-A177-3AD203B41FA5}">
                      <a16:colId xmlns:a16="http://schemas.microsoft.com/office/drawing/2014/main" val="3419286726"/>
                    </a:ext>
                  </a:extLst>
                </a:gridCol>
                <a:gridCol w="584604">
                  <a:extLst>
                    <a:ext uri="{9D8B030D-6E8A-4147-A177-3AD203B41FA5}">
                      <a16:colId xmlns:a16="http://schemas.microsoft.com/office/drawing/2014/main" val="84079665"/>
                    </a:ext>
                  </a:extLst>
                </a:gridCol>
                <a:gridCol w="587623">
                  <a:extLst>
                    <a:ext uri="{9D8B030D-6E8A-4147-A177-3AD203B41FA5}">
                      <a16:colId xmlns:a16="http://schemas.microsoft.com/office/drawing/2014/main" val="1989593261"/>
                    </a:ext>
                  </a:extLst>
                </a:gridCol>
                <a:gridCol w="587623">
                  <a:extLst>
                    <a:ext uri="{9D8B030D-6E8A-4147-A177-3AD203B41FA5}">
                      <a16:colId xmlns:a16="http://schemas.microsoft.com/office/drawing/2014/main" val="546010158"/>
                    </a:ext>
                  </a:extLst>
                </a:gridCol>
                <a:gridCol w="587623">
                  <a:extLst>
                    <a:ext uri="{9D8B030D-6E8A-4147-A177-3AD203B41FA5}">
                      <a16:colId xmlns:a16="http://schemas.microsoft.com/office/drawing/2014/main" val="2935743361"/>
                    </a:ext>
                  </a:extLst>
                </a:gridCol>
                <a:gridCol w="587623">
                  <a:extLst>
                    <a:ext uri="{9D8B030D-6E8A-4147-A177-3AD203B41FA5}">
                      <a16:colId xmlns:a16="http://schemas.microsoft.com/office/drawing/2014/main" val="2130993018"/>
                    </a:ext>
                  </a:extLst>
                </a:gridCol>
                <a:gridCol w="587623">
                  <a:extLst>
                    <a:ext uri="{9D8B030D-6E8A-4147-A177-3AD203B41FA5}">
                      <a16:colId xmlns:a16="http://schemas.microsoft.com/office/drawing/2014/main" val="3028392492"/>
                    </a:ext>
                  </a:extLst>
                </a:gridCol>
                <a:gridCol w="587623">
                  <a:extLst>
                    <a:ext uri="{9D8B030D-6E8A-4147-A177-3AD203B41FA5}">
                      <a16:colId xmlns:a16="http://schemas.microsoft.com/office/drawing/2014/main" val="1024833334"/>
                    </a:ext>
                  </a:extLst>
                </a:gridCol>
                <a:gridCol w="587623">
                  <a:extLst>
                    <a:ext uri="{9D8B030D-6E8A-4147-A177-3AD203B41FA5}">
                      <a16:colId xmlns:a16="http://schemas.microsoft.com/office/drawing/2014/main" val="2636924707"/>
                    </a:ext>
                  </a:extLst>
                </a:gridCol>
                <a:gridCol w="587623">
                  <a:extLst>
                    <a:ext uri="{9D8B030D-6E8A-4147-A177-3AD203B41FA5}">
                      <a16:colId xmlns:a16="http://schemas.microsoft.com/office/drawing/2014/main" val="3173014045"/>
                    </a:ext>
                  </a:extLst>
                </a:gridCol>
                <a:gridCol w="587623">
                  <a:extLst>
                    <a:ext uri="{9D8B030D-6E8A-4147-A177-3AD203B41FA5}">
                      <a16:colId xmlns:a16="http://schemas.microsoft.com/office/drawing/2014/main" val="3834065425"/>
                    </a:ext>
                  </a:extLst>
                </a:gridCol>
                <a:gridCol w="587623">
                  <a:extLst>
                    <a:ext uri="{9D8B030D-6E8A-4147-A177-3AD203B41FA5}">
                      <a16:colId xmlns:a16="http://schemas.microsoft.com/office/drawing/2014/main" val="2779020840"/>
                    </a:ext>
                  </a:extLst>
                </a:gridCol>
                <a:gridCol w="587623">
                  <a:extLst>
                    <a:ext uri="{9D8B030D-6E8A-4147-A177-3AD203B41FA5}">
                      <a16:colId xmlns:a16="http://schemas.microsoft.com/office/drawing/2014/main" val="3045916157"/>
                    </a:ext>
                  </a:extLst>
                </a:gridCol>
              </a:tblGrid>
              <a:tr h="535874">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Number of variables </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1</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2</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3</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4</a:t>
                      </a: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5</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6</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7</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8</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9</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10</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11</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12</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13</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14</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15</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78598868"/>
                  </a:ext>
                </a:extLst>
              </a:tr>
              <a:tr h="371205">
                <a:tc>
                  <a:txBody>
                    <a:bodyPr/>
                    <a:lstStyle/>
                    <a:p>
                      <a:pPr algn="ctr">
                        <a:lnSpc>
                          <a:spcPct val="150000"/>
                        </a:lnSpc>
                        <a:spcAft>
                          <a:spcPts val="800"/>
                        </a:spcAft>
                      </a:pPr>
                      <a:r>
                        <a:rPr lang="en-IN" sz="2000" dirty="0">
                          <a:solidFill>
                            <a:srgbClr val="000066"/>
                          </a:solidFill>
                          <a:effectLst/>
                          <a:latin typeface="Times New Roman" panose="02020603050405020304" pitchFamily="18" charset="0"/>
                          <a:cs typeface="Times New Roman" panose="02020603050405020304" pitchFamily="18" charset="0"/>
                        </a:rPr>
                        <a:t>Random Index</a:t>
                      </a:r>
                      <a:endPar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0.00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0.00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0.58</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0.9</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1.12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1.24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1.32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1.41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1.45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1.49</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1.51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1.48</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1.56</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1.57</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2">
                        <a:lumMod val="60000"/>
                        <a:lumOff val="40000"/>
                      </a:schemeClr>
                    </a:solidFill>
                  </a:tcPr>
                </a:tc>
                <a:tc>
                  <a:txBody>
                    <a:bodyPr/>
                    <a:lstStyle/>
                    <a:p>
                      <a:pPr algn="ctr">
                        <a:lnSpc>
                          <a:spcPct val="150000"/>
                        </a:lnSpc>
                        <a:spcAft>
                          <a:spcPts val="800"/>
                        </a:spcAft>
                      </a:pPr>
                      <a:r>
                        <a:rPr lang="en-IN" sz="2000" dirty="0">
                          <a:effectLst/>
                          <a:latin typeface="Times New Roman" panose="02020603050405020304" pitchFamily="18" charset="0"/>
                          <a:cs typeface="Times New Roman" panose="02020603050405020304" pitchFamily="18" charset="0"/>
                        </a:rPr>
                        <a:t>1.58</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solidFill>
                      <a:schemeClr val="accent2">
                        <a:lumMod val="60000"/>
                        <a:lumOff val="40000"/>
                      </a:schemeClr>
                    </a:solidFill>
                  </a:tcPr>
                </a:tc>
                <a:extLst>
                  <a:ext uri="{0D108BD9-81ED-4DB2-BD59-A6C34878D82A}">
                    <a16:rowId xmlns:a16="http://schemas.microsoft.com/office/drawing/2014/main" val="1187938870"/>
                  </a:ext>
                </a:extLst>
              </a:tr>
            </a:tbl>
          </a:graphicData>
        </a:graphic>
      </p:graphicFrame>
      <p:sp>
        <p:nvSpPr>
          <p:cNvPr id="7" name="TextBox 6">
            <a:extLst>
              <a:ext uri="{FF2B5EF4-FFF2-40B4-BE49-F238E27FC236}">
                <a16:creationId xmlns:a16="http://schemas.microsoft.com/office/drawing/2014/main" id="{E9B91FBC-3953-1439-2A3B-1E8BE178304D}"/>
              </a:ext>
            </a:extLst>
          </p:cNvPr>
          <p:cNvSpPr txBox="1"/>
          <p:nvPr/>
        </p:nvSpPr>
        <p:spPr>
          <a:xfrm>
            <a:off x="634482" y="4173708"/>
            <a:ext cx="9461241" cy="1600438"/>
          </a:xfrm>
          <a:prstGeom prst="rect">
            <a:avLst/>
          </a:prstGeom>
          <a:noFill/>
        </p:spPr>
        <p:txBody>
          <a:bodyPr wrap="square" rtlCol="0">
            <a:spAutoFit/>
          </a:bodyPr>
          <a:lstStyle/>
          <a:p>
            <a:r>
              <a:rPr lang="en-IN" sz="2000" b="1" dirty="0">
                <a:solidFill>
                  <a:srgbClr val="000066"/>
                </a:solidFill>
                <a:latin typeface="Times New Roman" panose="02020603050405020304" pitchFamily="18" charset="0"/>
                <a:cs typeface="Times New Roman" panose="02020603050405020304" pitchFamily="18" charset="0"/>
              </a:rPr>
              <a:t>Consistency Ratio </a:t>
            </a:r>
            <a:r>
              <a:rPr lang="en-IN" sz="2000" dirty="0">
                <a:solidFill>
                  <a:srgbClr val="000066"/>
                </a:solidFill>
                <a:latin typeface="Times New Roman" panose="02020603050405020304" pitchFamily="18" charset="0"/>
                <a:cs typeface="Times New Roman" panose="02020603050405020304" pitchFamily="18" charset="0"/>
              </a:rPr>
              <a:t>= Consistency Index / Random Index</a:t>
            </a:r>
          </a:p>
          <a:p>
            <a:r>
              <a:rPr lang="en-IN" sz="2000" dirty="0">
                <a:solidFill>
                  <a:srgbClr val="000066"/>
                </a:solidFill>
                <a:latin typeface="Times New Roman" panose="02020603050405020304" pitchFamily="18" charset="0"/>
                <a:cs typeface="Times New Roman" panose="02020603050405020304" pitchFamily="18" charset="0"/>
              </a:rPr>
              <a:t>			        = 0.03358/1.57</a:t>
            </a:r>
          </a:p>
          <a:p>
            <a:r>
              <a:rPr lang="en-IN" sz="2000" dirty="0">
                <a:solidFill>
                  <a:srgbClr val="000066"/>
                </a:solidFill>
                <a:latin typeface="Times New Roman" panose="02020603050405020304" pitchFamily="18" charset="0"/>
                <a:cs typeface="Times New Roman" panose="02020603050405020304" pitchFamily="18" charset="0"/>
              </a:rPr>
              <a:t>			        =0.0949 &lt; 0.1</a:t>
            </a:r>
          </a:p>
          <a:p>
            <a:r>
              <a:rPr lang="en-IN" sz="2000" dirty="0">
                <a:solidFill>
                  <a:srgbClr val="000066"/>
                </a:solidFill>
                <a:latin typeface="Times New Roman" panose="02020603050405020304" pitchFamily="18" charset="0"/>
                <a:cs typeface="Times New Roman" panose="02020603050405020304" pitchFamily="18" charset="0"/>
              </a:rPr>
              <a:t>So, this AHP matrix is reasonably consistent.</a:t>
            </a:r>
          </a:p>
          <a:p>
            <a:endParaRPr lang="en-IN" dirty="0">
              <a:solidFill>
                <a:srgbClr val="000066"/>
              </a:solidFill>
            </a:endParaRPr>
          </a:p>
        </p:txBody>
      </p:sp>
    </p:spTree>
    <p:extLst>
      <p:ext uri="{BB962C8B-B14F-4D97-AF65-F5344CB8AC3E}">
        <p14:creationId xmlns:p14="http://schemas.microsoft.com/office/powerpoint/2010/main" val="1581422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08E27B-AE7C-C12B-B275-FADC5C3D40A2}"/>
              </a:ext>
            </a:extLst>
          </p:cNvPr>
          <p:cNvSpPr txBox="1"/>
          <p:nvPr/>
        </p:nvSpPr>
        <p:spPr>
          <a:xfrm>
            <a:off x="304227" y="1052548"/>
            <a:ext cx="4724973" cy="5334794"/>
          </a:xfrm>
          <a:prstGeom prst="rect">
            <a:avLst/>
          </a:prstGeom>
          <a:noFill/>
        </p:spPr>
        <p:txBody>
          <a:bodyPr wrap="square" rtlCol="0">
            <a:spAutoFit/>
          </a:bodyPr>
          <a:lstStyle/>
          <a:p>
            <a:r>
              <a:rPr lang="en-IN" sz="2000" b="1" dirty="0">
                <a:solidFill>
                  <a:srgbClr val="C00000"/>
                </a:solidFill>
                <a:latin typeface="Times New Roman" panose="02020603050405020304" pitchFamily="18" charset="0"/>
                <a:cs typeface="Times New Roman" panose="02020603050405020304" pitchFamily="18" charset="0"/>
              </a:rPr>
              <a:t>1. Drainage Density</a:t>
            </a:r>
          </a:p>
          <a:p>
            <a:endParaRPr lang="en-IN" sz="1600"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It refers to </a:t>
            </a:r>
            <a:r>
              <a:rPr lang="en-US" dirty="0">
                <a:solidFill>
                  <a:srgbClr val="000066"/>
                </a:solidFill>
                <a:latin typeface="Times New Roman" panose="02020603050405020304" pitchFamily="18" charset="0"/>
                <a:cs typeface="Times New Roman" panose="02020603050405020304" pitchFamily="18" charset="0"/>
              </a:rPr>
              <a:t>the closeness of the steams or different channels per unit area of a basin.</a:t>
            </a:r>
          </a:p>
          <a:p>
            <a:pPr marL="285750" indent="-285750" algn="just">
              <a:buFont typeface="Wingdings" panose="05000000000000000000" pitchFamily="2" charset="2"/>
              <a:buChar char="v"/>
            </a:pPr>
            <a:endParaRPr lang="en-US"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Drainage density is inversely proportional to the groundwater recharge.</a:t>
            </a:r>
          </a:p>
          <a:p>
            <a:pPr marL="285750" indent="-285750" algn="just">
              <a:buFont typeface="Wingdings" panose="05000000000000000000" pitchFamily="2" charset="2"/>
              <a:buChar char="v"/>
            </a:pPr>
            <a:endParaRPr lang="en-US" dirty="0">
              <a:solidFill>
                <a:srgbClr val="000066"/>
              </a:solidFill>
              <a:latin typeface="Times New Roman" panose="02020603050405020304" pitchFamily="18" charset="0"/>
              <a:cs typeface="Times New Roman" panose="02020603050405020304" pitchFamily="18" charset="0"/>
            </a:endParaRPr>
          </a:p>
          <a:p>
            <a:pPr marL="285750" indent="-285750" algn="just">
              <a:spcAft>
                <a:spcPts val="800"/>
              </a:spcAf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Drainage density for the study area has been calculated using the </a:t>
            </a:r>
            <a:r>
              <a:rPr lang="en-IN"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Hortons method </a:t>
            </a: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(Horton 1945) expressed as:</a:t>
            </a:r>
            <a:endParaRPr lang="en-IN" dirty="0">
              <a:solidFill>
                <a:srgbClr val="000066"/>
              </a:solidFill>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IN"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rPr>
              <a:t>     </a:t>
            </a:r>
            <a:r>
              <a:rPr lang="en-IN" b="1"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rPr>
              <a:t>D</a:t>
            </a:r>
            <a:r>
              <a:rPr lang="en-IN" b="1" baseline="-250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rPr>
              <a:t>d</a:t>
            </a:r>
            <a:r>
              <a:rPr lang="en-IN" b="1"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rPr>
              <a:t> =L/A</a:t>
            </a:r>
          </a:p>
          <a:p>
            <a:pPr algn="just">
              <a:spcAft>
                <a:spcPts val="800"/>
              </a:spcAft>
            </a:pPr>
            <a:r>
              <a:rPr lang="en-IN" dirty="0">
                <a:solidFill>
                  <a:srgbClr val="000066"/>
                </a:solidFill>
                <a:latin typeface="Calibri" panose="020F0502020204030204" pitchFamily="34" charset="0"/>
                <a:cs typeface="Times New Roman" panose="02020603050405020304" pitchFamily="18" charset="0"/>
              </a:rPr>
              <a:t>  </a:t>
            </a: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Where L= total length of the stream in km and  </a:t>
            </a:r>
          </a:p>
          <a:p>
            <a:pPr algn="just">
              <a:spcAft>
                <a:spcPts val="800"/>
              </a:spcAft>
            </a:pP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 Area in km</a:t>
            </a:r>
            <a:r>
              <a:rPr lang="en-IN" baseline="30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gn="just">
              <a:spcAft>
                <a:spcPts val="800"/>
              </a:spcAft>
              <a:buFont typeface="Wingdings" panose="05000000000000000000" pitchFamily="2" charset="2"/>
              <a:buChar char="v"/>
            </a:pPr>
            <a:r>
              <a:rPr lang="en-IN"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Generally, places near the stream network can be observed as areas with high drainage density values.</a:t>
            </a:r>
            <a:endParaRPr lang="en-IN"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Table 6">
            <a:extLst>
              <a:ext uri="{FF2B5EF4-FFF2-40B4-BE49-F238E27FC236}">
                <a16:creationId xmlns:a16="http://schemas.microsoft.com/office/drawing/2014/main" id="{FD2728E2-29CC-8CE1-822D-EC526FA34B72}"/>
              </a:ext>
            </a:extLst>
          </p:cNvPr>
          <p:cNvGraphicFramePr>
            <a:graphicFrameLocks noGrp="1"/>
          </p:cNvGraphicFramePr>
          <p:nvPr>
            <p:extLst>
              <p:ext uri="{D42A27DB-BD31-4B8C-83A1-F6EECF244321}">
                <p14:modId xmlns:p14="http://schemas.microsoft.com/office/powerpoint/2010/main" val="4129330704"/>
              </p:ext>
            </p:extLst>
          </p:nvPr>
        </p:nvGraphicFramePr>
        <p:xfrm>
          <a:off x="5455918" y="934273"/>
          <a:ext cx="5760722" cy="2761617"/>
        </p:xfrm>
        <a:graphic>
          <a:graphicData uri="http://schemas.openxmlformats.org/drawingml/2006/table">
            <a:tbl>
              <a:tblPr firstRow="1" bandRow="1">
                <a:tableStyleId>{69CF1AB2-1976-4502-BF36-3FF5EA218861}</a:tableStyleId>
              </a:tblPr>
              <a:tblGrid>
                <a:gridCol w="1785162">
                  <a:extLst>
                    <a:ext uri="{9D8B030D-6E8A-4147-A177-3AD203B41FA5}">
                      <a16:colId xmlns:a16="http://schemas.microsoft.com/office/drawing/2014/main" val="1665709800"/>
                    </a:ext>
                  </a:extLst>
                </a:gridCol>
                <a:gridCol w="1597051">
                  <a:extLst>
                    <a:ext uri="{9D8B030D-6E8A-4147-A177-3AD203B41FA5}">
                      <a16:colId xmlns:a16="http://schemas.microsoft.com/office/drawing/2014/main" val="1424992577"/>
                    </a:ext>
                  </a:extLst>
                </a:gridCol>
                <a:gridCol w="1044938">
                  <a:extLst>
                    <a:ext uri="{9D8B030D-6E8A-4147-A177-3AD203B41FA5}">
                      <a16:colId xmlns:a16="http://schemas.microsoft.com/office/drawing/2014/main" val="251749274"/>
                    </a:ext>
                  </a:extLst>
                </a:gridCol>
                <a:gridCol w="1333571">
                  <a:extLst>
                    <a:ext uri="{9D8B030D-6E8A-4147-A177-3AD203B41FA5}">
                      <a16:colId xmlns:a16="http://schemas.microsoft.com/office/drawing/2014/main" val="2096972177"/>
                    </a:ext>
                  </a:extLst>
                </a:gridCol>
              </a:tblGrid>
              <a:tr h="840378">
                <a:tc>
                  <a:txBody>
                    <a:bodyPr/>
                    <a:lstStyle/>
                    <a:p>
                      <a:pPr algn="ctr">
                        <a:lnSpc>
                          <a:spcPct val="100000"/>
                        </a:lnSpc>
                        <a:spcAft>
                          <a:spcPts val="800"/>
                        </a:spcAft>
                      </a:pPr>
                      <a:r>
                        <a:rPr lang="en-IN" sz="1400" b="0" kern="1200" dirty="0">
                          <a:solidFill>
                            <a:schemeClr val="bg1">
                              <a:lumMod val="95000"/>
                              <a:lumOff val="5000"/>
                            </a:schemeClr>
                          </a:solidFill>
                          <a:effectLst/>
                          <a:latin typeface="Times New Roman" panose="02020603050405020304" pitchFamily="18" charset="0"/>
                          <a:cs typeface="Times New Roman" panose="02020603050405020304" pitchFamily="18" charset="0"/>
                        </a:rPr>
                        <a:t>Class</a:t>
                      </a:r>
                    </a:p>
                    <a:p>
                      <a:pPr algn="ctr">
                        <a:lnSpc>
                          <a:spcPct val="100000"/>
                        </a:lnSpc>
                        <a:spcAft>
                          <a:spcPts val="800"/>
                        </a:spcAft>
                      </a:pPr>
                      <a:r>
                        <a:rPr lang="en-IN" sz="1400" b="0" kern="1200" dirty="0">
                          <a:solidFill>
                            <a:schemeClr val="bg1">
                              <a:lumMod val="95000"/>
                              <a:lumOff val="5000"/>
                            </a:schemeClr>
                          </a:solidFill>
                          <a:effectLst/>
                          <a:latin typeface="Times New Roman" panose="02020603050405020304" pitchFamily="18" charset="0"/>
                          <a:cs typeface="Times New Roman" panose="02020603050405020304" pitchFamily="18" charset="0"/>
                        </a:rPr>
                        <a:t>(Drainage density in</a:t>
                      </a:r>
                    </a:p>
                    <a:p>
                      <a:pPr algn="ctr">
                        <a:lnSpc>
                          <a:spcPct val="100000"/>
                        </a:lnSpc>
                        <a:spcAft>
                          <a:spcPts val="800"/>
                        </a:spcAft>
                      </a:pPr>
                      <a:r>
                        <a:rPr lang="en-IN" sz="1400" b="0" kern="1200" dirty="0">
                          <a:solidFill>
                            <a:schemeClr val="bg1">
                              <a:lumMod val="95000"/>
                              <a:lumOff val="5000"/>
                            </a:schemeClr>
                          </a:solidFill>
                          <a:effectLst/>
                          <a:latin typeface="Times New Roman" panose="02020603050405020304" pitchFamily="18" charset="0"/>
                          <a:cs typeface="Times New Roman" panose="02020603050405020304" pitchFamily="18" charset="0"/>
                        </a:rPr>
                        <a:t>Km/sq. km)</a:t>
                      </a:r>
                      <a:endParaRPr lang="en-IN" sz="1400" b="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6">
                        <a:lumMod val="20000"/>
                        <a:lumOff val="80000"/>
                      </a:schemeClr>
                    </a:solidFill>
                  </a:tcPr>
                </a:tc>
                <a:tc>
                  <a:txBody>
                    <a:bodyPr/>
                    <a:lstStyle/>
                    <a:p>
                      <a:pPr algn="ctr">
                        <a:lnSpc>
                          <a:spcPct val="100000"/>
                        </a:lnSpc>
                        <a:spcAft>
                          <a:spcPts val="800"/>
                        </a:spcAft>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Groundwater</a:t>
                      </a:r>
                      <a:r>
                        <a:rPr lang="en-IN" sz="1400" b="0" baseline="0" dirty="0">
                          <a:solidFill>
                            <a:schemeClr val="bg1">
                              <a:lumMod val="95000"/>
                              <a:lumOff val="5000"/>
                            </a:schemeClr>
                          </a:solidFill>
                          <a:effectLst/>
                          <a:latin typeface="Times New Roman" panose="02020603050405020304" pitchFamily="18" charset="0"/>
                          <a:cs typeface="Times New Roman" panose="02020603050405020304" pitchFamily="18" charset="0"/>
                        </a:rPr>
                        <a:t> potential</a:t>
                      </a:r>
                      <a:endParaRPr lang="en-IN" sz="1400" b="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6">
                        <a:lumMod val="20000"/>
                        <a:lumOff val="80000"/>
                      </a:schemeClr>
                    </a:solidFill>
                  </a:tcPr>
                </a:tc>
                <a:tc>
                  <a:txBody>
                    <a:bodyPr/>
                    <a:lstStyle/>
                    <a:p>
                      <a:pPr algn="ctr">
                        <a:lnSpc>
                          <a:spcPct val="100000"/>
                        </a:lnSpc>
                        <a:spcAft>
                          <a:spcPts val="800"/>
                        </a:spcAft>
                      </a:pPr>
                      <a:r>
                        <a:rPr lang="en-IN" sz="1400" b="0" kern="1200" dirty="0">
                          <a:solidFill>
                            <a:schemeClr val="bg1">
                              <a:lumMod val="95000"/>
                              <a:lumOff val="5000"/>
                            </a:schemeClr>
                          </a:solidFill>
                          <a:effectLst/>
                          <a:latin typeface="Times New Roman" panose="02020603050405020304" pitchFamily="18" charset="0"/>
                          <a:cs typeface="Times New Roman" panose="02020603050405020304" pitchFamily="18" charset="0"/>
                        </a:rPr>
                        <a:t>Sub </a:t>
                      </a:r>
                      <a:endPar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algn="ctr">
                        <a:lnSpc>
                          <a:spcPct val="100000"/>
                        </a:lnSpc>
                        <a:spcAft>
                          <a:spcPts val="800"/>
                        </a:spcAft>
                      </a:pPr>
                      <a:r>
                        <a:rPr lang="en-IN" sz="1400" b="0" kern="1200" dirty="0">
                          <a:solidFill>
                            <a:schemeClr val="bg1">
                              <a:lumMod val="95000"/>
                              <a:lumOff val="5000"/>
                            </a:schemeClr>
                          </a:solidFill>
                          <a:effectLst/>
                          <a:latin typeface="Times New Roman" panose="02020603050405020304" pitchFamily="18" charset="0"/>
                          <a:cs typeface="Times New Roman" panose="02020603050405020304" pitchFamily="18" charset="0"/>
                        </a:rPr>
                        <a:t>criteria</a:t>
                      </a:r>
                      <a:endPar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algn="ctr">
                        <a:lnSpc>
                          <a:spcPct val="100000"/>
                        </a:lnSpc>
                        <a:spcAft>
                          <a:spcPts val="800"/>
                        </a:spcAft>
                      </a:pPr>
                      <a:r>
                        <a:rPr lang="en-IN" sz="1400" b="0" kern="1200" dirty="0">
                          <a:solidFill>
                            <a:schemeClr val="bg1">
                              <a:lumMod val="95000"/>
                              <a:lumOff val="5000"/>
                            </a:schemeClr>
                          </a:solidFill>
                          <a:effectLst/>
                          <a:latin typeface="Times New Roman" panose="02020603050405020304" pitchFamily="18" charset="0"/>
                          <a:cs typeface="Times New Roman" panose="02020603050405020304" pitchFamily="18" charset="0"/>
                        </a:rPr>
                        <a:t>Weight</a:t>
                      </a:r>
                      <a:endParaRPr lang="en-IN" sz="1400" b="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6">
                        <a:lumMod val="20000"/>
                        <a:lumOff val="80000"/>
                      </a:schemeClr>
                    </a:solidFill>
                  </a:tcPr>
                </a:tc>
                <a:tc>
                  <a:txBody>
                    <a:bodyPr/>
                    <a:lstStyle/>
                    <a:p>
                      <a:pPr algn="ctr">
                        <a:lnSpc>
                          <a:spcPct val="100000"/>
                        </a:lnSpc>
                        <a:spcAft>
                          <a:spcPts val="800"/>
                        </a:spcAft>
                      </a:pPr>
                      <a:r>
                        <a:rPr lang="en-IN" sz="1400" b="0" kern="1200" dirty="0">
                          <a:solidFill>
                            <a:schemeClr val="bg1">
                              <a:lumMod val="95000"/>
                              <a:lumOff val="5000"/>
                            </a:schemeClr>
                          </a:solidFill>
                          <a:effectLst/>
                          <a:latin typeface="Times New Roman" panose="02020603050405020304" pitchFamily="18" charset="0"/>
                          <a:cs typeface="Times New Roman" panose="02020603050405020304" pitchFamily="18" charset="0"/>
                        </a:rPr>
                        <a:t>Percentage </a:t>
                      </a:r>
                      <a:endPar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algn="ctr">
                        <a:lnSpc>
                          <a:spcPct val="100000"/>
                        </a:lnSpc>
                        <a:spcAft>
                          <a:spcPts val="800"/>
                        </a:spcAft>
                      </a:pPr>
                      <a:r>
                        <a:rPr lang="en-IN" sz="1400" b="0" kern="1200" dirty="0">
                          <a:solidFill>
                            <a:schemeClr val="bg1">
                              <a:lumMod val="95000"/>
                              <a:lumOff val="5000"/>
                            </a:schemeClr>
                          </a:solidFill>
                          <a:effectLst/>
                          <a:latin typeface="Times New Roman" panose="02020603050405020304" pitchFamily="18" charset="0"/>
                          <a:cs typeface="Times New Roman" panose="02020603050405020304" pitchFamily="18" charset="0"/>
                        </a:rPr>
                        <a:t>Area</a:t>
                      </a:r>
                      <a:endParaRPr lang="en-IN" sz="1400" b="0"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6">
                        <a:lumMod val="20000"/>
                        <a:lumOff val="80000"/>
                      </a:schemeClr>
                    </a:solidFill>
                  </a:tcPr>
                </a:tc>
                <a:extLst>
                  <a:ext uri="{0D108BD9-81ED-4DB2-BD59-A6C34878D82A}">
                    <a16:rowId xmlns:a16="http://schemas.microsoft.com/office/drawing/2014/main" val="2806548958"/>
                  </a:ext>
                </a:extLst>
              </a:tr>
              <a:tr h="468030">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0-0.000142</a:t>
                      </a:r>
                    </a:p>
                    <a:p>
                      <a:pPr algn="ctr">
                        <a:lnSpc>
                          <a:spcPct val="107000"/>
                        </a:lnSpc>
                      </a:pPr>
                      <a:endPar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endParaRP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Very good</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0.333</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56.82</a:t>
                      </a:r>
                    </a:p>
                  </a:txBody>
                  <a:tcPr anchor="ctr"/>
                </a:tc>
                <a:extLst>
                  <a:ext uri="{0D108BD9-81ED-4DB2-BD59-A6C34878D82A}">
                    <a16:rowId xmlns:a16="http://schemas.microsoft.com/office/drawing/2014/main" val="3067616107"/>
                  </a:ext>
                </a:extLst>
              </a:tr>
              <a:tr h="274990">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0.000142-0.00031</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Good</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0.267</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35.25</a:t>
                      </a:r>
                    </a:p>
                  </a:txBody>
                  <a:tcPr anchor="ctr"/>
                </a:tc>
                <a:extLst>
                  <a:ext uri="{0D108BD9-81ED-4DB2-BD59-A6C34878D82A}">
                    <a16:rowId xmlns:a16="http://schemas.microsoft.com/office/drawing/2014/main" val="3657405943"/>
                  </a:ext>
                </a:extLst>
              </a:tr>
              <a:tr h="274990">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0.00031-0.000761</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Moderate</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0.2</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6.70</a:t>
                      </a:r>
                    </a:p>
                  </a:txBody>
                  <a:tcPr anchor="ctr"/>
                </a:tc>
                <a:extLst>
                  <a:ext uri="{0D108BD9-81ED-4DB2-BD59-A6C34878D82A}">
                    <a16:rowId xmlns:a16="http://schemas.microsoft.com/office/drawing/2014/main" val="1382609863"/>
                  </a:ext>
                </a:extLst>
              </a:tr>
              <a:tr h="274990">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0.000761-0.002076</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Poor</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0.133</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0.48</a:t>
                      </a:r>
                    </a:p>
                  </a:txBody>
                  <a:tcPr anchor="ctr"/>
                </a:tc>
                <a:extLst>
                  <a:ext uri="{0D108BD9-81ED-4DB2-BD59-A6C34878D82A}">
                    <a16:rowId xmlns:a16="http://schemas.microsoft.com/office/drawing/2014/main" val="1821184926"/>
                  </a:ext>
                </a:extLst>
              </a:tr>
              <a:tr h="274990">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0.002076-0.00389</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Very poor</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0.067</a:t>
                      </a:r>
                    </a:p>
                  </a:txBody>
                  <a:tcPr anchor="ctr"/>
                </a:tc>
                <a:tc>
                  <a:txBody>
                    <a:bodyPr/>
                    <a:lstStyle/>
                    <a:p>
                      <a:pPr algn="ctr">
                        <a:lnSpc>
                          <a:spcPct val="107000"/>
                        </a:lnSpc>
                      </a:pPr>
                      <a:r>
                        <a:rPr lang="en-IN" sz="1400" b="0" dirty="0">
                          <a:solidFill>
                            <a:schemeClr val="bg1">
                              <a:lumMod val="95000"/>
                              <a:lumOff val="5000"/>
                            </a:schemeClr>
                          </a:solidFill>
                          <a:effectLst/>
                          <a:latin typeface="Times New Roman" panose="02020603050405020304" pitchFamily="18" charset="0"/>
                          <a:cs typeface="Times New Roman" panose="02020603050405020304" pitchFamily="18" charset="0"/>
                        </a:rPr>
                        <a:t>0.06</a:t>
                      </a:r>
                    </a:p>
                  </a:txBody>
                  <a:tcPr anchor="ctr"/>
                </a:tc>
                <a:extLst>
                  <a:ext uri="{0D108BD9-81ED-4DB2-BD59-A6C34878D82A}">
                    <a16:rowId xmlns:a16="http://schemas.microsoft.com/office/drawing/2014/main" val="2621494232"/>
                  </a:ext>
                </a:extLst>
              </a:tr>
            </a:tbl>
          </a:graphicData>
        </a:graphic>
      </p:graphicFrame>
      <p:pic>
        <p:nvPicPr>
          <p:cNvPr id="7" name="Picture 80">
            <a:extLst>
              <a:ext uri="{FF2B5EF4-FFF2-40B4-BE49-F238E27FC236}">
                <a16:creationId xmlns:a16="http://schemas.microsoft.com/office/drawing/2014/main" id="{1C86F9B0-F65A-CEBD-C966-FBDE6EAFA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52" t="2396" r="7051" b="10262"/>
          <a:stretch>
            <a:fillRect/>
          </a:stretch>
        </p:blipFill>
        <p:spPr bwMode="auto">
          <a:xfrm>
            <a:off x="6360160" y="3764013"/>
            <a:ext cx="3889592" cy="2843148"/>
          </a:xfrm>
          <a:prstGeom prst="rect">
            <a:avLst/>
          </a:prstGeom>
          <a:noFill/>
          <a:ln w="12700">
            <a:solidFill>
              <a:srgbClr val="000000"/>
            </a:solidFill>
            <a:miter lim="800000"/>
            <a:headEnd/>
            <a:tailEnd/>
          </a:ln>
          <a:effectLst>
            <a:outerShdw dist="45791" dir="3378596"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147032-AE26-A5A7-152E-76A61731AED1}"/>
              </a:ext>
            </a:extLst>
          </p:cNvPr>
          <p:cNvSpPr txBox="1"/>
          <p:nvPr/>
        </p:nvSpPr>
        <p:spPr>
          <a:xfrm>
            <a:off x="3357879" y="338017"/>
            <a:ext cx="4196080" cy="461665"/>
          </a:xfrm>
          <a:prstGeom prst="rect">
            <a:avLst/>
          </a:prstGeom>
          <a:noFill/>
        </p:spPr>
        <p:txBody>
          <a:bodyPr wrap="square" rtlCol="0">
            <a:spAutoFit/>
          </a:bodyPr>
          <a:lstStyle/>
          <a:p>
            <a:pPr algn="ctr"/>
            <a:r>
              <a:rPr lang="en-IN" sz="2400" b="1" dirty="0">
                <a:solidFill>
                  <a:srgbClr val="C00000"/>
                </a:solidFill>
                <a:latin typeface="Times New Roman" panose="02020603050405020304" pitchFamily="18" charset="0"/>
                <a:cs typeface="Times New Roman" panose="02020603050405020304" pitchFamily="18" charset="0"/>
              </a:rPr>
              <a:t>Generation of Thematic maps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498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BBE7F1-C160-2121-1095-104B04939942}"/>
              </a:ext>
            </a:extLst>
          </p:cNvPr>
          <p:cNvSpPr txBox="1"/>
          <p:nvPr/>
        </p:nvSpPr>
        <p:spPr>
          <a:xfrm>
            <a:off x="188977" y="56360"/>
            <a:ext cx="6276217" cy="2954655"/>
          </a:xfrm>
          <a:prstGeom prst="rect">
            <a:avLst/>
          </a:prstGeom>
          <a:noFill/>
        </p:spPr>
        <p:txBody>
          <a:bodyPr wrap="square" rtlCol="0">
            <a:spAutoFit/>
          </a:bodyPr>
          <a:lstStyle/>
          <a:p>
            <a:r>
              <a:rPr lang="en-IN" sz="2400" b="1" dirty="0">
                <a:solidFill>
                  <a:srgbClr val="C00000"/>
                </a:solidFill>
                <a:latin typeface="Times New Roman" panose="02020603050405020304" pitchFamily="18" charset="0"/>
                <a:cs typeface="Times New Roman" panose="02020603050405020304" pitchFamily="18" charset="0"/>
              </a:rPr>
              <a:t>2. Geology</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ea typeface="Calibri" panose="020F0502020204030204" pitchFamily="34" charset="0"/>
              </a:rPr>
              <a:t>Geologic formations</a:t>
            </a:r>
            <a:r>
              <a:rPr lang="en-IN" dirty="0">
                <a:solidFill>
                  <a:srgbClr val="000066"/>
                </a:solidFill>
                <a:effectLst/>
                <a:latin typeface="Times New Roman" panose="02020603050405020304" pitchFamily="18" charset="0"/>
                <a:ea typeface="Calibri" panose="020F0502020204030204" pitchFamily="34" charset="0"/>
              </a:rPr>
              <a:t> control the </a:t>
            </a:r>
            <a:r>
              <a:rPr lang="en-IN" b="1" dirty="0">
                <a:solidFill>
                  <a:srgbClr val="000066"/>
                </a:solidFill>
                <a:effectLst/>
                <a:latin typeface="Times New Roman" panose="02020603050405020304" pitchFamily="18" charset="0"/>
                <a:ea typeface="Calibri" panose="020F0502020204030204" pitchFamily="34" charset="0"/>
              </a:rPr>
              <a:t>movement and percolation of water</a:t>
            </a:r>
            <a:r>
              <a:rPr lang="en-IN" dirty="0">
                <a:solidFill>
                  <a:srgbClr val="000066"/>
                </a:solidFill>
                <a:effectLst/>
                <a:latin typeface="Times New Roman" panose="02020603050405020304" pitchFamily="18" charset="0"/>
                <a:ea typeface="Calibri" panose="020F0502020204030204" pitchFamily="34" charset="0"/>
              </a:rPr>
              <a:t> to the deep subsurface layer.</a:t>
            </a:r>
          </a:p>
          <a:p>
            <a:pPr algn="just"/>
            <a:endParaRPr lang="en-IN"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Sand and silt are predominant in the southern part of the study area which has good recharge and percolation capacity. </a:t>
            </a:r>
          </a:p>
          <a:p>
            <a:pPr algn="just"/>
            <a:endParaRPr lang="en-IN"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But, in the northern region, </a:t>
            </a:r>
            <a:r>
              <a:rPr lang="en-IN" dirty="0">
                <a:solidFill>
                  <a:srgbClr val="000066"/>
                </a:solidFill>
                <a:effectLst/>
                <a:latin typeface="Times New Roman" panose="02020603050405020304" pitchFamily="18" charset="0"/>
                <a:ea typeface="Times New Roman" panose="02020603050405020304" pitchFamily="18" charset="0"/>
              </a:rPr>
              <a:t>pink granite/biotite-granite gneiss causes less recharge and signifies poor groundwater potential.</a:t>
            </a:r>
            <a:endParaRPr lang="en-IN" dirty="0">
              <a:solidFill>
                <a:srgbClr val="000066"/>
              </a:solidFill>
            </a:endParaRPr>
          </a:p>
        </p:txBody>
      </p:sp>
      <p:graphicFrame>
        <p:nvGraphicFramePr>
          <p:cNvPr id="4" name="Table 3">
            <a:extLst>
              <a:ext uri="{FF2B5EF4-FFF2-40B4-BE49-F238E27FC236}">
                <a16:creationId xmlns:a16="http://schemas.microsoft.com/office/drawing/2014/main" id="{1EF1FBF5-DA0C-B495-6503-CCC05245F439}"/>
              </a:ext>
            </a:extLst>
          </p:cNvPr>
          <p:cNvGraphicFramePr>
            <a:graphicFrameLocks noGrp="1"/>
          </p:cNvGraphicFramePr>
          <p:nvPr>
            <p:extLst>
              <p:ext uri="{D42A27DB-BD31-4B8C-83A1-F6EECF244321}">
                <p14:modId xmlns:p14="http://schemas.microsoft.com/office/powerpoint/2010/main" val="180839296"/>
              </p:ext>
            </p:extLst>
          </p:nvPr>
        </p:nvGraphicFramePr>
        <p:xfrm>
          <a:off x="6658946" y="285683"/>
          <a:ext cx="5533054" cy="6193688"/>
        </p:xfrm>
        <a:graphic>
          <a:graphicData uri="http://schemas.openxmlformats.org/drawingml/2006/table">
            <a:tbl>
              <a:tblPr firstRow="1" bandRow="1">
                <a:tableStyleId>{8A107856-5554-42FB-B03E-39F5DBC370BA}</a:tableStyleId>
              </a:tblPr>
              <a:tblGrid>
                <a:gridCol w="2045757">
                  <a:extLst>
                    <a:ext uri="{9D8B030D-6E8A-4147-A177-3AD203B41FA5}">
                      <a16:colId xmlns:a16="http://schemas.microsoft.com/office/drawing/2014/main" val="2822467258"/>
                    </a:ext>
                  </a:extLst>
                </a:gridCol>
                <a:gridCol w="1179327">
                  <a:extLst>
                    <a:ext uri="{9D8B030D-6E8A-4147-A177-3AD203B41FA5}">
                      <a16:colId xmlns:a16="http://schemas.microsoft.com/office/drawing/2014/main" val="1772497698"/>
                    </a:ext>
                  </a:extLst>
                </a:gridCol>
                <a:gridCol w="1051481">
                  <a:extLst>
                    <a:ext uri="{9D8B030D-6E8A-4147-A177-3AD203B41FA5}">
                      <a16:colId xmlns:a16="http://schemas.microsoft.com/office/drawing/2014/main" val="1812314773"/>
                    </a:ext>
                  </a:extLst>
                </a:gridCol>
                <a:gridCol w="1256489">
                  <a:extLst>
                    <a:ext uri="{9D8B030D-6E8A-4147-A177-3AD203B41FA5}">
                      <a16:colId xmlns:a16="http://schemas.microsoft.com/office/drawing/2014/main" val="1641876695"/>
                    </a:ext>
                  </a:extLst>
                </a:gridCol>
              </a:tblGrid>
              <a:tr h="739994">
                <a:tc>
                  <a:txBody>
                    <a:bodyPr/>
                    <a:lstStyle/>
                    <a:p>
                      <a:pPr algn="ctr">
                        <a:lnSpc>
                          <a:spcPct val="107000"/>
                        </a:lnSpc>
                        <a:spcAft>
                          <a:spcPts val="800"/>
                        </a:spcAft>
                      </a:pPr>
                      <a:r>
                        <a:rPr lang="en-IN" sz="1400" b="0" kern="1200" dirty="0">
                          <a:solidFill>
                            <a:srgbClr val="000066"/>
                          </a:solidFill>
                          <a:effectLst/>
                          <a:latin typeface="Times New Roman" panose="02020603050405020304" pitchFamily="18" charset="0"/>
                          <a:cs typeface="Times New Roman" panose="02020603050405020304" pitchFamily="18" charset="0"/>
                        </a:rPr>
                        <a:t>Features/</a:t>
                      </a:r>
                      <a:r>
                        <a:rPr lang="en-IN" sz="1000" b="0" kern="1200" dirty="0">
                          <a:solidFill>
                            <a:schemeClr val="dk1"/>
                          </a:solidFill>
                          <a:effectLst/>
                          <a:latin typeface="Times New Roman" panose="02020603050405020304" pitchFamily="18" charset="0"/>
                          <a:cs typeface="Times New Roman" panose="02020603050405020304" pitchFamily="18" charset="0"/>
                        </a:rPr>
                        <a:t> </a:t>
                      </a:r>
                      <a:r>
                        <a:rPr lang="en-IN" sz="1400" b="0" kern="1200" dirty="0">
                          <a:solidFill>
                            <a:srgbClr val="000066"/>
                          </a:solidFill>
                          <a:effectLst/>
                          <a:latin typeface="Times New Roman" panose="02020603050405020304" pitchFamily="18" charset="0"/>
                          <a:cs typeface="Times New Roman" panose="02020603050405020304" pitchFamily="18" charset="0"/>
                        </a:rPr>
                        <a:t>Class</a:t>
                      </a:r>
                      <a:endParaRPr lang="en-IN"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5">
                        <a:lumMod val="40000"/>
                        <a:lumOff val="60000"/>
                      </a:schemeClr>
                    </a:solidFill>
                  </a:tcPr>
                </a:tc>
                <a:tc>
                  <a:txBody>
                    <a:bodyPr/>
                    <a:lstStyle/>
                    <a:p>
                      <a:pPr algn="ctr">
                        <a:lnSpc>
                          <a:spcPct val="107000"/>
                        </a:lnSpc>
                        <a:spcAft>
                          <a:spcPts val="800"/>
                        </a:spcAft>
                      </a:pPr>
                      <a:r>
                        <a:rPr lang="en-IN" sz="1400" b="0" kern="1200" dirty="0">
                          <a:solidFill>
                            <a:srgbClr val="000066"/>
                          </a:solidFill>
                          <a:effectLst/>
                          <a:latin typeface="Times New Roman" panose="02020603050405020304" pitchFamily="18" charset="0"/>
                          <a:cs typeface="Times New Roman" panose="02020603050405020304" pitchFamily="18" charset="0"/>
                        </a:rPr>
                        <a:t>GW</a:t>
                      </a:r>
                      <a:endParaRPr lang="en-IN" sz="1000" b="0" dirty="0">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IN" sz="1400" b="0" kern="1200" dirty="0">
                          <a:solidFill>
                            <a:srgbClr val="000066"/>
                          </a:solidFill>
                          <a:effectLst/>
                          <a:latin typeface="Times New Roman" panose="02020603050405020304" pitchFamily="18" charset="0"/>
                          <a:cs typeface="Times New Roman" panose="02020603050405020304" pitchFamily="18" charset="0"/>
                        </a:rPr>
                        <a:t>Potential</a:t>
                      </a:r>
                      <a:endParaRPr lang="en-IN"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5">
                        <a:lumMod val="40000"/>
                        <a:lumOff val="60000"/>
                      </a:schemeClr>
                    </a:solidFill>
                  </a:tcPr>
                </a:tc>
                <a:tc>
                  <a:txBody>
                    <a:bodyPr/>
                    <a:lstStyle/>
                    <a:p>
                      <a:pPr algn="ctr">
                        <a:lnSpc>
                          <a:spcPct val="107000"/>
                        </a:lnSpc>
                        <a:spcAft>
                          <a:spcPts val="800"/>
                        </a:spcAft>
                      </a:pPr>
                      <a:r>
                        <a:rPr lang="en-IN" sz="1400" b="0" kern="1200" dirty="0">
                          <a:solidFill>
                            <a:srgbClr val="000066"/>
                          </a:solidFill>
                          <a:effectLst/>
                          <a:latin typeface="Times New Roman" panose="02020603050405020304" pitchFamily="18" charset="0"/>
                          <a:cs typeface="Times New Roman" panose="02020603050405020304" pitchFamily="18" charset="0"/>
                        </a:rPr>
                        <a:t>Weight</a:t>
                      </a:r>
                    </a:p>
                    <a:p>
                      <a:pPr algn="ctr">
                        <a:lnSpc>
                          <a:spcPct val="107000"/>
                        </a:lnSpc>
                        <a:spcAft>
                          <a:spcPts val="800"/>
                        </a:spcAft>
                      </a:pPr>
                      <a:r>
                        <a:rPr lang="en-IN" sz="1400" b="0" kern="1200" dirty="0">
                          <a:solidFill>
                            <a:srgbClr val="000066"/>
                          </a:solidFill>
                          <a:effectLst/>
                          <a:latin typeface="Times New Roman" panose="02020603050405020304" pitchFamily="18" charset="0"/>
                          <a:cs typeface="Times New Roman" panose="02020603050405020304" pitchFamily="18" charset="0"/>
                        </a:rPr>
                        <a:t>-age</a:t>
                      </a:r>
                      <a:endParaRPr lang="en-IN"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5">
                        <a:lumMod val="40000"/>
                        <a:lumOff val="60000"/>
                      </a:schemeClr>
                    </a:solidFill>
                  </a:tcPr>
                </a:tc>
                <a:tc>
                  <a:txBody>
                    <a:bodyPr/>
                    <a:lstStyle/>
                    <a:p>
                      <a:pPr algn="ctr">
                        <a:lnSpc>
                          <a:spcPct val="107000"/>
                        </a:lnSpc>
                        <a:spcAft>
                          <a:spcPts val="800"/>
                        </a:spcAft>
                      </a:pPr>
                      <a:r>
                        <a:rPr lang="en-IN" sz="1400" b="0" kern="1200" dirty="0">
                          <a:solidFill>
                            <a:srgbClr val="000066"/>
                          </a:solidFill>
                          <a:effectLst/>
                          <a:latin typeface="Times New Roman" panose="02020603050405020304" pitchFamily="18" charset="0"/>
                          <a:cs typeface="Times New Roman" panose="02020603050405020304" pitchFamily="18" charset="0"/>
                        </a:rPr>
                        <a:t>Percentage </a:t>
                      </a:r>
                      <a:endParaRPr lang="en-IN" sz="1000" b="0" dirty="0">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IN" sz="1400" b="0" kern="1200" dirty="0">
                          <a:solidFill>
                            <a:srgbClr val="000066"/>
                          </a:solidFill>
                          <a:effectLst/>
                          <a:latin typeface="Times New Roman" panose="02020603050405020304" pitchFamily="18" charset="0"/>
                          <a:cs typeface="Times New Roman" panose="02020603050405020304" pitchFamily="18" charset="0"/>
                        </a:rPr>
                        <a:t>Area</a:t>
                      </a:r>
                      <a:endParaRPr lang="en-IN"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accent5">
                        <a:lumMod val="40000"/>
                        <a:lumOff val="60000"/>
                      </a:schemeClr>
                    </a:solidFill>
                  </a:tcPr>
                </a:tc>
                <a:extLst>
                  <a:ext uri="{0D108BD9-81ED-4DB2-BD59-A6C34878D82A}">
                    <a16:rowId xmlns:a16="http://schemas.microsoft.com/office/drawing/2014/main" val="2517455433"/>
                  </a:ext>
                </a:extLst>
              </a:tr>
              <a:tr h="351054">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Laterite</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Poor</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0.071</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0.43</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735897085"/>
                  </a:ext>
                </a:extLst>
              </a:tr>
              <a:tr h="351054">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Sand, Silt and Clay</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Good</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0.143</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a:solidFill>
                            <a:srgbClr val="000066"/>
                          </a:solidFill>
                          <a:effectLst/>
                          <a:latin typeface="Times New Roman" panose="02020603050405020304" pitchFamily="18" charset="0"/>
                          <a:cs typeface="Times New Roman" panose="02020603050405020304" pitchFamily="18" charset="0"/>
                        </a:rPr>
                        <a:t>40.79</a:t>
                      </a:r>
                      <a:endParaRPr lang="en-IN" sz="1400" b="0" i="0" u="none" strike="noStrike">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919494883"/>
                  </a:ext>
                </a:extLst>
              </a:tr>
              <a:tr h="351054">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Granite gneiss</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Poor</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0.071</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1.40</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993297576"/>
                  </a:ext>
                </a:extLst>
              </a:tr>
              <a:tr h="808412">
                <a:tc>
                  <a:txBody>
                    <a:bodyPr/>
                    <a:lstStyle/>
                    <a:p>
                      <a:pPr algn="ctr" fontAlgn="b"/>
                      <a:r>
                        <a:rPr lang="en-US" sz="1400" b="0" u="none" strike="noStrike" dirty="0">
                          <a:solidFill>
                            <a:srgbClr val="000066"/>
                          </a:solidFill>
                          <a:effectLst/>
                          <a:latin typeface="Times New Roman" panose="02020603050405020304" pitchFamily="18" charset="0"/>
                          <a:cs typeface="Times New Roman" panose="02020603050405020304" pitchFamily="18" charset="0"/>
                        </a:rPr>
                        <a:t>Ferruginous Sediments with</a:t>
                      </a:r>
                      <a:br>
                        <a:rPr lang="en-US" sz="1400" b="0" u="none" strike="noStrike" dirty="0">
                          <a:solidFill>
                            <a:srgbClr val="000066"/>
                          </a:solidFill>
                          <a:effectLst/>
                          <a:latin typeface="Times New Roman" panose="02020603050405020304" pitchFamily="18" charset="0"/>
                          <a:cs typeface="Times New Roman" panose="02020603050405020304" pitchFamily="18" charset="0"/>
                        </a:rPr>
                      </a:br>
                      <a:r>
                        <a:rPr lang="en-US" sz="1400" b="0" u="none" strike="noStrike" dirty="0">
                          <a:solidFill>
                            <a:srgbClr val="000066"/>
                          </a:solidFill>
                          <a:effectLst/>
                          <a:latin typeface="Times New Roman" panose="02020603050405020304" pitchFamily="18" charset="0"/>
                          <a:cs typeface="Times New Roman" panose="02020603050405020304" pitchFamily="18" charset="0"/>
                        </a:rPr>
                        <a:t>rock fragments</a:t>
                      </a:r>
                      <a:endParaRPr lang="en-US"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Good</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0.143</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0.49</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4207705801"/>
                  </a:ext>
                </a:extLst>
              </a:tr>
              <a:tr h="808412">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Mica schist, occasionally</a:t>
                      </a:r>
                      <a:br>
                        <a:rPr lang="en-IN" sz="1400" b="0" u="none" strike="noStrike" dirty="0">
                          <a:solidFill>
                            <a:srgbClr val="000066"/>
                          </a:solidFill>
                          <a:effectLst/>
                          <a:latin typeface="Times New Roman" panose="02020603050405020304" pitchFamily="18" charset="0"/>
                          <a:cs typeface="Times New Roman" panose="02020603050405020304" pitchFamily="18" charset="0"/>
                        </a:rPr>
                      </a:br>
                      <a:r>
                        <a:rPr lang="en-IN" sz="1400" b="0" u="none" strike="noStrike" dirty="0">
                          <a:solidFill>
                            <a:srgbClr val="000066"/>
                          </a:solidFill>
                          <a:effectLst/>
                          <a:latin typeface="Times New Roman" panose="02020603050405020304" pitchFamily="18" charset="0"/>
                          <a:cs typeface="Times New Roman" panose="02020603050405020304" pitchFamily="18" charset="0"/>
                        </a:rPr>
                        <a:t> granetiferrous</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Poor</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0.071</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10.10</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847233218"/>
                  </a:ext>
                </a:extLst>
              </a:tr>
              <a:tr h="541414">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Pink granite/biotite-granite gneiss</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Poor</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0.071</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40.67</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453524716"/>
                  </a:ext>
                </a:extLst>
              </a:tr>
              <a:tr h="541414">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Metamorphosed basic Rocks</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a:solidFill>
                            <a:srgbClr val="000066"/>
                          </a:solidFill>
                          <a:effectLst/>
                          <a:latin typeface="Times New Roman" panose="02020603050405020304" pitchFamily="18" charset="0"/>
                          <a:cs typeface="Times New Roman" panose="02020603050405020304" pitchFamily="18" charset="0"/>
                        </a:rPr>
                        <a:t>Poor</a:t>
                      </a:r>
                      <a:endParaRPr lang="en-IN" sz="1400" b="0" i="0" u="none" strike="noStrike">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0.071</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0.29</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4061027451"/>
                  </a:ext>
                </a:extLst>
              </a:tr>
              <a:tr h="541414">
                <a:tc>
                  <a:txBody>
                    <a:bodyPr/>
                    <a:lstStyle/>
                    <a:p>
                      <a:pPr algn="ctr" fontAlgn="b"/>
                      <a:r>
                        <a:rPr lang="en-IN" sz="1400" b="0" u="none" strike="noStrike">
                          <a:solidFill>
                            <a:srgbClr val="000066"/>
                          </a:solidFill>
                          <a:effectLst/>
                          <a:latin typeface="Times New Roman" panose="02020603050405020304" pitchFamily="18" charset="0"/>
                          <a:cs typeface="Times New Roman" panose="02020603050405020304" pitchFamily="18" charset="0"/>
                        </a:rPr>
                        <a:t>Granite Gneiss, migmatite</a:t>
                      </a:r>
                      <a:endParaRPr lang="en-IN" sz="1400" b="0" i="0" u="none" strike="noStrike">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Poor</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0.071</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4.58</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477141524"/>
                  </a:ext>
                </a:extLst>
              </a:tr>
              <a:tr h="351054">
                <a:tc>
                  <a:txBody>
                    <a:bodyPr/>
                    <a:lstStyle/>
                    <a:p>
                      <a:pPr algn="ctr" fontAlgn="b"/>
                      <a:r>
                        <a:rPr lang="en-IN" sz="1400" b="0" u="none" strike="noStrike">
                          <a:solidFill>
                            <a:srgbClr val="000066"/>
                          </a:solidFill>
                          <a:effectLst/>
                          <a:latin typeface="Times New Roman" panose="02020603050405020304" pitchFamily="18" charset="0"/>
                          <a:cs typeface="Times New Roman" panose="02020603050405020304" pitchFamily="18" charset="0"/>
                        </a:rPr>
                        <a:t>Sand Silt Gravel</a:t>
                      </a:r>
                      <a:endParaRPr lang="en-IN" sz="1400" b="0" i="0" u="none" strike="noStrike">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Good</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0.143</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0.06</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760056282"/>
                  </a:ext>
                </a:extLst>
              </a:tr>
              <a:tr h="808412">
                <a:tc>
                  <a:txBody>
                    <a:bodyPr/>
                    <a:lstStyle/>
                    <a:p>
                      <a:pPr algn="ctr" fontAlgn="b"/>
                      <a:r>
                        <a:rPr lang="en-IN" sz="1400" b="0" u="none" strike="noStrike">
                          <a:solidFill>
                            <a:srgbClr val="000066"/>
                          </a:solidFill>
                          <a:effectLst/>
                          <a:latin typeface="Times New Roman" panose="02020603050405020304" pitchFamily="18" charset="0"/>
                          <a:cs typeface="Times New Roman" panose="02020603050405020304" pitchFamily="18" charset="0"/>
                        </a:rPr>
                        <a:t>Quartz, phylite, granite</a:t>
                      </a:r>
                      <a:br>
                        <a:rPr lang="en-IN" sz="1400" b="0" u="none" strike="noStrike">
                          <a:solidFill>
                            <a:srgbClr val="000066"/>
                          </a:solidFill>
                          <a:effectLst/>
                          <a:latin typeface="Times New Roman" panose="02020603050405020304" pitchFamily="18" charset="0"/>
                          <a:cs typeface="Times New Roman" panose="02020603050405020304" pitchFamily="18" charset="0"/>
                        </a:rPr>
                      </a:br>
                      <a:r>
                        <a:rPr lang="en-IN" sz="1400" b="0" u="none" strike="noStrike">
                          <a:solidFill>
                            <a:srgbClr val="000066"/>
                          </a:solidFill>
                          <a:effectLst/>
                          <a:latin typeface="Times New Roman" panose="02020603050405020304" pitchFamily="18" charset="0"/>
                          <a:cs typeface="Times New Roman" panose="02020603050405020304" pitchFamily="18" charset="0"/>
                        </a:rPr>
                        <a:t>pebbles and gravels</a:t>
                      </a:r>
                      <a:endParaRPr lang="en-IN" sz="1400" b="0" i="0" u="none" strike="noStrike">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Good</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0.143</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400" b="0" u="none" strike="noStrike" dirty="0">
                          <a:solidFill>
                            <a:srgbClr val="000066"/>
                          </a:solidFill>
                          <a:effectLst/>
                          <a:latin typeface="Times New Roman" panose="02020603050405020304" pitchFamily="18" charset="0"/>
                          <a:cs typeface="Times New Roman" panose="02020603050405020304" pitchFamily="18" charset="0"/>
                        </a:rPr>
                        <a:t>1.17</a:t>
                      </a:r>
                      <a:endParaRPr lang="en-IN" sz="1400" b="0" i="0" u="none" strike="noStrike" dirty="0">
                        <a:solidFill>
                          <a:srgbClr val="000066"/>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752109132"/>
                  </a:ext>
                </a:extLst>
              </a:tr>
            </a:tbl>
          </a:graphicData>
        </a:graphic>
      </p:graphicFrame>
      <p:pic>
        <p:nvPicPr>
          <p:cNvPr id="5" name="Picture 83">
            <a:extLst>
              <a:ext uri="{FF2B5EF4-FFF2-40B4-BE49-F238E27FC236}">
                <a16:creationId xmlns:a16="http://schemas.microsoft.com/office/drawing/2014/main" id="{F0ACCBC2-54A5-B582-3C10-D54A1E79A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84" t="3632" r="6895" b="9271"/>
          <a:stretch>
            <a:fillRect/>
          </a:stretch>
        </p:blipFill>
        <p:spPr bwMode="auto">
          <a:xfrm>
            <a:off x="669788" y="3065666"/>
            <a:ext cx="4726460" cy="360691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365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B4184B-670F-FC3E-A964-9EB1188D31F8}"/>
              </a:ext>
            </a:extLst>
          </p:cNvPr>
          <p:cNvSpPr txBox="1"/>
          <p:nvPr/>
        </p:nvSpPr>
        <p:spPr>
          <a:xfrm>
            <a:off x="382555" y="289249"/>
            <a:ext cx="4037045" cy="5109091"/>
          </a:xfrm>
          <a:prstGeom prst="rect">
            <a:avLst/>
          </a:prstGeom>
          <a:noFill/>
        </p:spPr>
        <p:txBody>
          <a:bodyPr wrap="square" rtlCol="0">
            <a:spAutoFit/>
          </a:bodyPr>
          <a:lstStyle/>
          <a:p>
            <a:r>
              <a:rPr lang="en-IN" b="1" dirty="0">
                <a:solidFill>
                  <a:srgbClr val="C00000"/>
                </a:solidFill>
                <a:latin typeface="Times New Roman" panose="02020603050405020304" pitchFamily="18" charset="0"/>
                <a:cs typeface="Times New Roman" panose="02020603050405020304" pitchFamily="18" charset="0"/>
              </a:rPr>
              <a:t>3. </a:t>
            </a:r>
            <a:r>
              <a:rPr lang="en-IN" sz="1800" b="1" dirty="0">
                <a:solidFill>
                  <a:srgbClr val="C00000"/>
                </a:solidFill>
                <a:latin typeface="Times New Roman" panose="02020603050405020304" pitchFamily="18" charset="0"/>
                <a:cs typeface="Times New Roman" panose="02020603050405020304" pitchFamily="18" charset="0"/>
              </a:rPr>
              <a:t>Geomorphology</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Geomorphology is the study of land shapes, processes, forms and sediments at the surface of the earth.</a:t>
            </a:r>
          </a:p>
          <a:p>
            <a:pPr marL="285750" indent="-285750" algn="just">
              <a:buFont typeface="Wingdings" panose="05000000000000000000" pitchFamily="2" charset="2"/>
              <a:buChar char="v"/>
            </a:pPr>
            <a:endParaRPr lang="en-IN"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It describes the </a:t>
            </a:r>
            <a:r>
              <a:rPr lang="en-IN" b="1" dirty="0">
                <a:solidFill>
                  <a:srgbClr val="000066"/>
                </a:solidFill>
                <a:latin typeface="Times New Roman" panose="02020603050405020304" pitchFamily="18" charset="0"/>
                <a:cs typeface="Times New Roman" panose="02020603050405020304" pitchFamily="18" charset="0"/>
              </a:rPr>
              <a:t>lithology, landform and rock structure </a:t>
            </a:r>
            <a:r>
              <a:rPr lang="en-IN" dirty="0">
                <a:solidFill>
                  <a:srgbClr val="000066"/>
                </a:solidFill>
                <a:latin typeface="Times New Roman" panose="02020603050405020304" pitchFamily="18" charset="0"/>
                <a:cs typeface="Times New Roman" panose="02020603050405020304" pitchFamily="18" charset="0"/>
              </a:rPr>
              <a:t>of a study area.</a:t>
            </a:r>
          </a:p>
          <a:p>
            <a:pPr marL="285750" indent="-285750" algn="just">
              <a:buFont typeface="Wingdings" panose="05000000000000000000" pitchFamily="2" charset="2"/>
              <a:buChar char="v"/>
            </a:pPr>
            <a:endParaRPr lang="en-IN"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Geomorphology has a significant contribution to groundwater prospects.</a:t>
            </a:r>
          </a:p>
          <a:p>
            <a:pPr marL="285750" indent="-285750" algn="just">
              <a:buFont typeface="Wingdings" panose="05000000000000000000" pitchFamily="2" charset="2"/>
              <a:buChar char="v"/>
            </a:pPr>
            <a:endParaRPr lang="en-US"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Geomorphic class ‘Buried pediment shallow’ has a good GW potential which can be observed in the lower part of the basin. Other classes have a very insignificant contribution to GW recharge</a:t>
            </a:r>
            <a:r>
              <a:rPr lang="en-US" sz="2000" dirty="0">
                <a:solidFill>
                  <a:srgbClr val="000066"/>
                </a:solidFill>
                <a:latin typeface="Times New Roman" panose="02020603050405020304" pitchFamily="18" charset="0"/>
                <a:cs typeface="Times New Roman" panose="02020603050405020304" pitchFamily="18" charset="0"/>
              </a:rPr>
              <a:t>.</a:t>
            </a:r>
            <a:endParaRPr lang="en-IN" sz="2000" dirty="0">
              <a:solidFill>
                <a:srgbClr val="000066"/>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2B7D5262-A6FE-B51A-1A94-5B0223A06D54}"/>
              </a:ext>
            </a:extLst>
          </p:cNvPr>
          <p:cNvGraphicFramePr>
            <a:graphicFrameLocks noGrp="1"/>
          </p:cNvGraphicFramePr>
          <p:nvPr>
            <p:extLst>
              <p:ext uri="{D42A27DB-BD31-4B8C-83A1-F6EECF244321}">
                <p14:modId xmlns:p14="http://schemas.microsoft.com/office/powerpoint/2010/main" val="3589371168"/>
              </p:ext>
            </p:extLst>
          </p:nvPr>
        </p:nvGraphicFramePr>
        <p:xfrm>
          <a:off x="5029200" y="383070"/>
          <a:ext cx="7047102" cy="2779396"/>
        </p:xfrm>
        <a:graphic>
          <a:graphicData uri="http://schemas.openxmlformats.org/drawingml/2006/table">
            <a:tbl>
              <a:tblPr firstRow="1" bandRow="1"/>
              <a:tblGrid>
                <a:gridCol w="2733040">
                  <a:extLst>
                    <a:ext uri="{9D8B030D-6E8A-4147-A177-3AD203B41FA5}">
                      <a16:colId xmlns:a16="http://schemas.microsoft.com/office/drawing/2014/main" val="1477942806"/>
                    </a:ext>
                  </a:extLst>
                </a:gridCol>
                <a:gridCol w="1063773">
                  <a:extLst>
                    <a:ext uri="{9D8B030D-6E8A-4147-A177-3AD203B41FA5}">
                      <a16:colId xmlns:a16="http://schemas.microsoft.com/office/drawing/2014/main" val="2331489771"/>
                    </a:ext>
                  </a:extLst>
                </a:gridCol>
                <a:gridCol w="1626533">
                  <a:extLst>
                    <a:ext uri="{9D8B030D-6E8A-4147-A177-3AD203B41FA5}">
                      <a16:colId xmlns:a16="http://schemas.microsoft.com/office/drawing/2014/main" val="4194835219"/>
                    </a:ext>
                  </a:extLst>
                </a:gridCol>
                <a:gridCol w="1623756">
                  <a:extLst>
                    <a:ext uri="{9D8B030D-6E8A-4147-A177-3AD203B41FA5}">
                      <a16:colId xmlns:a16="http://schemas.microsoft.com/office/drawing/2014/main" val="655995534"/>
                    </a:ext>
                  </a:extLst>
                </a:gridCol>
              </a:tblGrid>
              <a:tr h="581245">
                <a:tc>
                  <a:txBody>
                    <a:bodyPr/>
                    <a:lstStyle/>
                    <a:p>
                      <a:pPr>
                        <a:lnSpc>
                          <a:spcPct val="100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p>
                      <a:pPr>
                        <a:lnSpc>
                          <a:spcPct val="100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Class</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0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p>
                      <a:pPr>
                        <a:lnSpc>
                          <a:spcPct val="100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0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p>
                      <a:pPr>
                        <a:lnSpc>
                          <a:spcPct val="100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Weight</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0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p>
                      <a:pPr>
                        <a:lnSpc>
                          <a:spcPct val="100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Area</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2137861469"/>
                  </a:ext>
                </a:extLst>
              </a:tr>
              <a:tr h="435776">
                <a:tc>
                  <a:txBody>
                    <a:bodyPr/>
                    <a:lstStyle/>
                    <a:p>
                      <a:pPr algn="ctr" fontAlgn="b"/>
                      <a:r>
                        <a:rPr lang="en-IN" sz="1600" b="0" i="0" u="none" strike="noStrike" dirty="0">
                          <a:solidFill>
                            <a:srgbClr val="000000"/>
                          </a:solidFill>
                          <a:effectLst/>
                          <a:latin typeface="Times New Roman" panose="02020603050405020304" pitchFamily="18" charset="0"/>
                        </a:rPr>
                        <a:t>Denudational pediment-</a:t>
                      </a:r>
                      <a:br>
                        <a:rPr lang="en-IN" sz="1600" b="0" i="0" u="none" strike="noStrike" dirty="0">
                          <a:solidFill>
                            <a:srgbClr val="000000"/>
                          </a:solidFill>
                          <a:effectLst/>
                          <a:latin typeface="Times New Roman" panose="02020603050405020304" pitchFamily="18" charset="0"/>
                        </a:rPr>
                      </a:br>
                      <a:r>
                        <a:rPr lang="en-IN" sz="1600" b="0" i="0" u="none" strike="noStrike" dirty="0">
                          <a:solidFill>
                            <a:srgbClr val="000000"/>
                          </a:solidFill>
                          <a:effectLst/>
                          <a:latin typeface="Times New Roman" panose="02020603050405020304" pitchFamily="18" charset="0"/>
                        </a:rPr>
                        <a:t>pediplain complex</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Poor</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0.133</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21.85</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466703770"/>
                  </a:ext>
                </a:extLst>
              </a:tr>
              <a:tr h="540761">
                <a:tc>
                  <a:txBody>
                    <a:bodyPr/>
                    <a:lstStyle/>
                    <a:p>
                      <a:pPr algn="ctr" fontAlgn="b"/>
                      <a:r>
                        <a:rPr lang="en-US" sz="1600" b="0" i="0" u="none" strike="noStrike" dirty="0">
                          <a:solidFill>
                            <a:srgbClr val="000000"/>
                          </a:solidFill>
                          <a:effectLst/>
                          <a:latin typeface="Times New Roman" panose="02020603050405020304" pitchFamily="18" charset="0"/>
                        </a:rPr>
                        <a:t>Buried pediment shallow with</a:t>
                      </a:r>
                      <a:br>
                        <a:rPr lang="en-US" sz="1600" b="0" i="0" u="none" strike="noStrike" dirty="0">
                          <a:solidFill>
                            <a:srgbClr val="000000"/>
                          </a:solidFill>
                          <a:effectLst/>
                          <a:latin typeface="Times New Roman" panose="02020603050405020304" pitchFamily="18" charset="0"/>
                        </a:rPr>
                      </a:br>
                      <a:r>
                        <a:rPr lang="en-US" sz="1600" b="0" i="0" u="none" strike="noStrike" dirty="0">
                          <a:solidFill>
                            <a:srgbClr val="000000"/>
                          </a:solidFill>
                          <a:effectLst/>
                          <a:latin typeface="Times New Roman" panose="02020603050405020304" pitchFamily="18" charset="0"/>
                        </a:rPr>
                        <a:t> Laterite capping</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Poor</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0.133</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39.26</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2048616043"/>
                  </a:ext>
                </a:extLst>
              </a:tr>
              <a:tr h="519306">
                <a:tc>
                  <a:txBody>
                    <a:bodyPr/>
                    <a:lstStyle/>
                    <a:p>
                      <a:pPr algn="ctr" fontAlgn="b"/>
                      <a:r>
                        <a:rPr lang="en-US" sz="1600" b="0" i="0" u="none" strike="noStrike" dirty="0">
                          <a:solidFill>
                            <a:srgbClr val="000000"/>
                          </a:solidFill>
                          <a:effectLst/>
                          <a:latin typeface="Times New Roman" panose="02020603050405020304" pitchFamily="18" charset="0"/>
                        </a:rPr>
                        <a:t>Burried pediment moderate</a:t>
                      </a:r>
                      <a:br>
                        <a:rPr lang="en-US" sz="1600" b="0" i="0" u="none" strike="noStrike" dirty="0">
                          <a:solidFill>
                            <a:srgbClr val="000000"/>
                          </a:solidFill>
                          <a:effectLst/>
                          <a:latin typeface="Times New Roman" panose="02020603050405020304" pitchFamily="18" charset="0"/>
                        </a:rPr>
                      </a:br>
                      <a:r>
                        <a:rPr lang="en-US" sz="1600" b="0" i="0" u="none" strike="noStrike" dirty="0">
                          <a:solidFill>
                            <a:srgbClr val="000000"/>
                          </a:solidFill>
                          <a:effectLst/>
                          <a:latin typeface="Times New Roman" panose="02020603050405020304" pitchFamily="18" charset="0"/>
                        </a:rPr>
                        <a:t> with Laterite capping</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Poor</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0.133</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36.24</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4102155543"/>
                  </a:ext>
                </a:extLst>
              </a:tr>
              <a:tr h="291849">
                <a:tc>
                  <a:txBody>
                    <a:bodyPr/>
                    <a:lstStyle/>
                    <a:p>
                      <a:pPr algn="ctr" fontAlgn="b"/>
                      <a:r>
                        <a:rPr lang="en-IN" sz="1600" b="0" i="0" u="none" strike="noStrike" dirty="0">
                          <a:solidFill>
                            <a:srgbClr val="000000"/>
                          </a:solidFill>
                          <a:effectLst/>
                          <a:latin typeface="Times New Roman" panose="02020603050405020304" pitchFamily="18" charset="0"/>
                        </a:rPr>
                        <a:t>Burried pediment shallow</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Good</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0.267</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2.46</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2233051161"/>
                  </a:ext>
                </a:extLst>
              </a:tr>
              <a:tr h="214714">
                <a:tc>
                  <a:txBody>
                    <a:bodyPr/>
                    <a:lstStyle/>
                    <a:p>
                      <a:pPr algn="ctr" fontAlgn="b"/>
                      <a:r>
                        <a:rPr lang="en-IN" sz="1600" b="0" i="0" u="none" strike="noStrike">
                          <a:solidFill>
                            <a:srgbClr val="000000"/>
                          </a:solidFill>
                          <a:effectLst/>
                          <a:latin typeface="Times New Roman" panose="02020603050405020304" pitchFamily="18" charset="0"/>
                        </a:rPr>
                        <a:t>Valley fill deposits</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Very good</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0.333</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0.00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257830810"/>
                  </a:ext>
                </a:extLst>
              </a:tr>
            </a:tbl>
          </a:graphicData>
        </a:graphic>
      </p:graphicFrame>
      <p:pic>
        <p:nvPicPr>
          <p:cNvPr id="5" name="Picture 84">
            <a:extLst>
              <a:ext uri="{FF2B5EF4-FFF2-40B4-BE49-F238E27FC236}">
                <a16:creationId xmlns:a16="http://schemas.microsoft.com/office/drawing/2014/main" id="{1F841523-D911-D18C-F9E2-46830E18F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50" t="3127" r="11325" b="10873"/>
          <a:stretch>
            <a:fillRect/>
          </a:stretch>
        </p:blipFill>
        <p:spPr bwMode="auto">
          <a:xfrm>
            <a:off x="6410960" y="3429000"/>
            <a:ext cx="4168175" cy="31240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525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3C468B-9CC3-224F-E278-F630C01BAFFE}"/>
              </a:ext>
            </a:extLst>
          </p:cNvPr>
          <p:cNvSpPr txBox="1"/>
          <p:nvPr/>
        </p:nvSpPr>
        <p:spPr>
          <a:xfrm>
            <a:off x="485192" y="382555"/>
            <a:ext cx="5610808" cy="4524315"/>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4. Land use and land cover</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Land</a:t>
            </a:r>
            <a:r>
              <a:rPr lang="en-US" dirty="0">
                <a:solidFill>
                  <a:srgbClr val="000066"/>
                </a:solidFill>
                <a:latin typeface="Times New Roman" panose="02020603050405020304" pitchFamily="18" charset="0"/>
                <a:cs typeface="Times New Roman" panose="02020603050405020304" pitchFamily="18" charset="0"/>
              </a:rPr>
              <a:t>use and land cover have a strong impact on hydrological processes </a:t>
            </a:r>
            <a:r>
              <a:rPr lang="en-US" b="1" dirty="0">
                <a:solidFill>
                  <a:srgbClr val="000066"/>
                </a:solidFill>
                <a:latin typeface="Times New Roman" panose="02020603050405020304" pitchFamily="18" charset="0"/>
                <a:cs typeface="Times New Roman" panose="02020603050405020304" pitchFamily="18" charset="0"/>
              </a:rPr>
              <a:t>like infiltration, surface runoff, and evapotranspiration. </a:t>
            </a:r>
          </a:p>
          <a:p>
            <a:pPr algn="just"/>
            <a:endParaRPr lang="en-US"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In this basin area, Dry fallow land mostly observed in the upper basin gives more surface runoff and less infiltration through the soil and indicates less groundwater prospect. But open forests may have a good groundwater potential. Open forests are more frequent in the lower part of the basin.</a:t>
            </a:r>
          </a:p>
          <a:p>
            <a:pPr marL="285750" indent="-285750" algn="just">
              <a:buFont typeface="Wingdings" panose="05000000000000000000" pitchFamily="2" charset="2"/>
              <a:buChar char="v"/>
            </a:pPr>
            <a:endParaRPr lang="en-US"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Continuous </a:t>
            </a:r>
            <a:r>
              <a:rPr lang="en-IN" b="1" dirty="0">
                <a:solidFill>
                  <a:srgbClr val="000066"/>
                </a:solidFill>
                <a:effectLst/>
                <a:latin typeface="Times New Roman" panose="02020603050405020304" pitchFamily="18" charset="0"/>
                <a:ea typeface="Calibri" panose="020F0502020204030204" pitchFamily="34" charset="0"/>
              </a:rPr>
              <a:t>deforestation</a:t>
            </a:r>
            <a:r>
              <a:rPr lang="en-IN" dirty="0">
                <a:solidFill>
                  <a:srgbClr val="000066"/>
                </a:solidFill>
                <a:effectLst/>
                <a:latin typeface="Times New Roman" panose="02020603050405020304" pitchFamily="18" charset="0"/>
                <a:ea typeface="Calibri" panose="020F0502020204030204" pitchFamily="34" charset="0"/>
              </a:rPr>
              <a:t> and an </a:t>
            </a:r>
            <a:r>
              <a:rPr lang="en-IN" b="1" dirty="0">
                <a:solidFill>
                  <a:srgbClr val="000066"/>
                </a:solidFill>
                <a:effectLst/>
                <a:latin typeface="Times New Roman" panose="02020603050405020304" pitchFamily="18" charset="0"/>
                <a:ea typeface="Calibri" panose="020F0502020204030204" pitchFamily="34" charset="0"/>
              </a:rPr>
              <a:t>increase in fallow land </a:t>
            </a:r>
            <a:r>
              <a:rPr lang="en-IN" dirty="0">
                <a:solidFill>
                  <a:srgbClr val="000066"/>
                </a:solidFill>
                <a:effectLst/>
                <a:latin typeface="Times New Roman" panose="02020603050405020304" pitchFamily="18" charset="0"/>
                <a:ea typeface="Calibri" panose="020F0502020204030204" pitchFamily="34" charset="0"/>
              </a:rPr>
              <a:t>are going to be a big problem for groundwater resources in the study area. </a:t>
            </a:r>
            <a:endParaRPr lang="en-IN" dirty="0">
              <a:solidFill>
                <a:srgbClr val="000066"/>
              </a:solidFill>
            </a:endParaRPr>
          </a:p>
        </p:txBody>
      </p:sp>
      <p:graphicFrame>
        <p:nvGraphicFramePr>
          <p:cNvPr id="3" name="Table 2">
            <a:extLst>
              <a:ext uri="{FF2B5EF4-FFF2-40B4-BE49-F238E27FC236}">
                <a16:creationId xmlns:a16="http://schemas.microsoft.com/office/drawing/2014/main" id="{23A4B627-4558-394D-313F-734D33E61FAF}"/>
              </a:ext>
            </a:extLst>
          </p:cNvPr>
          <p:cNvGraphicFramePr>
            <a:graphicFrameLocks noGrp="1"/>
          </p:cNvGraphicFramePr>
          <p:nvPr>
            <p:extLst>
              <p:ext uri="{D42A27DB-BD31-4B8C-83A1-F6EECF244321}">
                <p14:modId xmlns:p14="http://schemas.microsoft.com/office/powerpoint/2010/main" val="2910112183"/>
              </p:ext>
            </p:extLst>
          </p:nvPr>
        </p:nvGraphicFramePr>
        <p:xfrm>
          <a:off x="6347596" y="382555"/>
          <a:ext cx="5499100" cy="2978023"/>
        </p:xfrm>
        <a:graphic>
          <a:graphicData uri="http://schemas.openxmlformats.org/drawingml/2006/table">
            <a:tbl>
              <a:tblPr firstRow="1" bandRow="1"/>
              <a:tblGrid>
                <a:gridCol w="2065330">
                  <a:extLst>
                    <a:ext uri="{9D8B030D-6E8A-4147-A177-3AD203B41FA5}">
                      <a16:colId xmlns:a16="http://schemas.microsoft.com/office/drawing/2014/main" val="4085288157"/>
                    </a:ext>
                  </a:extLst>
                </a:gridCol>
                <a:gridCol w="1165708">
                  <a:extLst>
                    <a:ext uri="{9D8B030D-6E8A-4147-A177-3AD203B41FA5}">
                      <a16:colId xmlns:a16="http://schemas.microsoft.com/office/drawing/2014/main" val="483644282"/>
                    </a:ext>
                  </a:extLst>
                </a:gridCol>
                <a:gridCol w="1140166">
                  <a:extLst>
                    <a:ext uri="{9D8B030D-6E8A-4147-A177-3AD203B41FA5}">
                      <a16:colId xmlns:a16="http://schemas.microsoft.com/office/drawing/2014/main" val="2448950859"/>
                    </a:ext>
                  </a:extLst>
                </a:gridCol>
                <a:gridCol w="1127896">
                  <a:extLst>
                    <a:ext uri="{9D8B030D-6E8A-4147-A177-3AD203B41FA5}">
                      <a16:colId xmlns:a16="http://schemas.microsoft.com/office/drawing/2014/main" val="1758217625"/>
                    </a:ext>
                  </a:extLst>
                </a:gridCol>
              </a:tblGrid>
              <a:tr h="604583">
                <a:tc>
                  <a:txBody>
                    <a:bodyPr/>
                    <a:lstStyle/>
                    <a:p>
                      <a:pPr>
                        <a:lnSpc>
                          <a:spcPct val="107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p>
                      <a:pPr>
                        <a:lnSpc>
                          <a:spcPct val="107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Class</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7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endParaRPr lang="en-IN" sz="1600">
                        <a:effectLst/>
                        <a:latin typeface="Calibri" panose="020F0502020204030204" pitchFamily="34" charset="0"/>
                        <a:ea typeface="Calibri" panose="020F0502020204030204" pitchFamily="34" charset="0"/>
                        <a:cs typeface="Vrinda" panose="020B0502040204020203" pitchFamily="34" charset="0"/>
                      </a:endParaRPr>
                    </a:p>
                    <a:p>
                      <a:pPr>
                        <a:lnSpc>
                          <a:spcPct val="107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7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p>
                      <a:pPr>
                        <a:lnSpc>
                          <a:spcPct val="107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Weight</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7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t>
                      </a:r>
                      <a:endParaRPr lang="en-IN" sz="1600">
                        <a:effectLst/>
                        <a:latin typeface="Calibri" panose="020F0502020204030204" pitchFamily="34" charset="0"/>
                        <a:ea typeface="Calibri" panose="020F0502020204030204" pitchFamily="34" charset="0"/>
                        <a:cs typeface="Vrinda" panose="020B0502040204020203" pitchFamily="34" charset="0"/>
                      </a:endParaRPr>
                    </a:p>
                    <a:p>
                      <a:pPr>
                        <a:lnSpc>
                          <a:spcPct val="107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Area</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1527249268"/>
                  </a:ext>
                </a:extLst>
              </a:tr>
              <a:tr h="216567">
                <a:tc>
                  <a:txBody>
                    <a:bodyPr/>
                    <a:lstStyle/>
                    <a:p>
                      <a:pPr algn="ctr" fontAlgn="t"/>
                      <a:r>
                        <a:rPr lang="en-IN" sz="1600" b="0" i="0" u="none" strike="noStrike" dirty="0">
                          <a:solidFill>
                            <a:srgbClr val="000000"/>
                          </a:solidFill>
                          <a:effectLst/>
                          <a:latin typeface="Times New Roman" panose="02020603050405020304" pitchFamily="18" charset="0"/>
                        </a:rPr>
                        <a:t>Sand Bar</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Poor</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0.069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0.01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854217044"/>
                  </a:ext>
                </a:extLst>
              </a:tr>
              <a:tr h="216567">
                <a:tc>
                  <a:txBody>
                    <a:bodyPr/>
                    <a:lstStyle/>
                    <a:p>
                      <a:pPr algn="ctr" fontAlgn="b"/>
                      <a:r>
                        <a:rPr lang="en-IN" sz="1600" b="0" i="0" u="none" strike="noStrike" dirty="0">
                          <a:solidFill>
                            <a:srgbClr val="000000"/>
                          </a:solidFill>
                          <a:effectLst/>
                          <a:latin typeface="Times New Roman" panose="02020603050405020304" pitchFamily="18" charset="0"/>
                        </a:rPr>
                        <a:t>Water Body</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a:solidFill>
                            <a:srgbClr val="000000"/>
                          </a:solidFill>
                          <a:effectLst/>
                          <a:latin typeface="Times New Roman" panose="02020603050405020304" pitchFamily="18" charset="0"/>
                        </a:rPr>
                        <a:t>Very 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a:solidFill>
                            <a:srgbClr val="000000"/>
                          </a:solidFill>
                          <a:effectLst/>
                          <a:latin typeface="Times New Roman" panose="02020603050405020304" pitchFamily="18" charset="0"/>
                        </a:rPr>
                        <a:t>0.172</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a:solidFill>
                            <a:srgbClr val="000000"/>
                          </a:solidFill>
                          <a:effectLst/>
                          <a:latin typeface="Times New Roman" panose="02020603050405020304" pitchFamily="18" charset="0"/>
                        </a:rPr>
                        <a:t>4.95</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947789122"/>
                  </a:ext>
                </a:extLst>
              </a:tr>
              <a:tr h="216567">
                <a:tc>
                  <a:txBody>
                    <a:bodyPr/>
                    <a:lstStyle/>
                    <a:p>
                      <a:pPr algn="ctr" fontAlgn="b"/>
                      <a:r>
                        <a:rPr lang="en-IN" sz="1600" b="0" i="0" u="none" strike="noStrike" dirty="0">
                          <a:solidFill>
                            <a:srgbClr val="000000"/>
                          </a:solidFill>
                          <a:effectLst/>
                          <a:latin typeface="Times New Roman" panose="02020603050405020304" pitchFamily="18" charset="0"/>
                        </a:rPr>
                        <a:t>Lateritic Exposure</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Poor</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0.069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1.74</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3963190944"/>
                  </a:ext>
                </a:extLst>
              </a:tr>
              <a:tr h="216567">
                <a:tc>
                  <a:txBody>
                    <a:bodyPr/>
                    <a:lstStyle/>
                    <a:p>
                      <a:pPr algn="ctr" fontAlgn="b"/>
                      <a:r>
                        <a:rPr lang="en-IN" sz="1600" b="0" i="0" u="none" strike="noStrike" dirty="0">
                          <a:solidFill>
                            <a:srgbClr val="000000"/>
                          </a:solidFill>
                          <a:effectLst/>
                          <a:latin typeface="Times New Roman" panose="02020603050405020304" pitchFamily="18" charset="0"/>
                        </a:rPr>
                        <a:t>Settlement</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a:solidFill>
                            <a:srgbClr val="000000"/>
                          </a:solidFill>
                          <a:effectLst/>
                          <a:latin typeface="Times New Roman" panose="02020603050405020304" pitchFamily="18" charset="0"/>
                        </a:rPr>
                        <a:t>Poor</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a:solidFill>
                            <a:srgbClr val="000000"/>
                          </a:solidFill>
                          <a:effectLst/>
                          <a:latin typeface="Times New Roman" panose="02020603050405020304" pitchFamily="18" charset="0"/>
                        </a:rPr>
                        <a:t>0.069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a:solidFill>
                            <a:srgbClr val="000000"/>
                          </a:solidFill>
                          <a:effectLst/>
                          <a:latin typeface="Times New Roman" panose="02020603050405020304" pitchFamily="18" charset="0"/>
                        </a:rPr>
                        <a:t>1.17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1793559375"/>
                  </a:ext>
                </a:extLst>
              </a:tr>
              <a:tr h="216567">
                <a:tc>
                  <a:txBody>
                    <a:bodyPr/>
                    <a:lstStyle/>
                    <a:p>
                      <a:pPr algn="ctr" fontAlgn="b"/>
                      <a:r>
                        <a:rPr lang="en-IN" sz="1600" b="0" i="0" u="none" strike="noStrike" dirty="0">
                          <a:solidFill>
                            <a:srgbClr val="000000"/>
                          </a:solidFill>
                          <a:effectLst/>
                          <a:latin typeface="Times New Roman" panose="02020603050405020304" pitchFamily="18" charset="0"/>
                        </a:rPr>
                        <a:t>Wet Fallow</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Moderate</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0.103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10.30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434570639"/>
                  </a:ext>
                </a:extLst>
              </a:tr>
              <a:tr h="216567">
                <a:tc>
                  <a:txBody>
                    <a:bodyPr/>
                    <a:lstStyle/>
                    <a:p>
                      <a:pPr algn="ctr" fontAlgn="b"/>
                      <a:r>
                        <a:rPr lang="en-IN" sz="1600" b="0" i="0" u="none" strike="noStrike">
                          <a:solidFill>
                            <a:srgbClr val="000000"/>
                          </a:solidFill>
                          <a:effectLst/>
                          <a:latin typeface="Times New Roman" panose="02020603050405020304" pitchFamily="18" charset="0"/>
                        </a:rPr>
                        <a:t>Dense Forest</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dirty="0">
                          <a:solidFill>
                            <a:srgbClr val="000000"/>
                          </a:solidFill>
                          <a:effectLst/>
                          <a:latin typeface="Times New Roman" panose="02020603050405020304" pitchFamily="18" charset="0"/>
                        </a:rPr>
                        <a:t>Very 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a:solidFill>
                            <a:srgbClr val="000000"/>
                          </a:solidFill>
                          <a:effectLst/>
                          <a:latin typeface="Times New Roman" panose="02020603050405020304" pitchFamily="18" charset="0"/>
                        </a:rPr>
                        <a:t>0.172</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a:solidFill>
                            <a:srgbClr val="000000"/>
                          </a:solidFill>
                          <a:effectLst/>
                          <a:latin typeface="Times New Roman" panose="02020603050405020304" pitchFamily="18" charset="0"/>
                        </a:rPr>
                        <a:t>3.67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4023431051"/>
                  </a:ext>
                </a:extLst>
              </a:tr>
              <a:tr h="216567">
                <a:tc>
                  <a:txBody>
                    <a:bodyPr/>
                    <a:lstStyle/>
                    <a:p>
                      <a:pPr algn="ctr" fontAlgn="b"/>
                      <a:r>
                        <a:rPr lang="en-IN" sz="1600" b="0" i="0" u="none" strike="noStrike" dirty="0">
                          <a:solidFill>
                            <a:srgbClr val="000000"/>
                          </a:solidFill>
                          <a:effectLst/>
                          <a:latin typeface="Times New Roman" panose="02020603050405020304" pitchFamily="18" charset="0"/>
                        </a:rPr>
                        <a:t>Dry Fallow</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Poor</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0.069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47.02</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939465188"/>
                  </a:ext>
                </a:extLst>
              </a:tr>
              <a:tr h="216567">
                <a:tc>
                  <a:txBody>
                    <a:bodyPr/>
                    <a:lstStyle/>
                    <a:p>
                      <a:pPr algn="ctr" fontAlgn="b"/>
                      <a:r>
                        <a:rPr lang="en-IN" sz="1600" b="0" i="0" u="none" strike="noStrike">
                          <a:solidFill>
                            <a:srgbClr val="000000"/>
                          </a:solidFill>
                          <a:effectLst/>
                          <a:latin typeface="Times New Roman" panose="02020603050405020304" pitchFamily="18" charset="0"/>
                        </a:rPr>
                        <a:t>Agricultural land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a:solidFill>
                            <a:srgbClr val="000000"/>
                          </a:solidFill>
                          <a:effectLst/>
                          <a:latin typeface="Times New Roman" panose="02020603050405020304" pitchFamily="18" charset="0"/>
                        </a:rPr>
                        <a:t>Moderate</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dirty="0">
                          <a:solidFill>
                            <a:srgbClr val="000000"/>
                          </a:solidFill>
                          <a:effectLst/>
                          <a:latin typeface="Times New Roman" panose="02020603050405020304" pitchFamily="18" charset="0"/>
                        </a:rPr>
                        <a:t>0.103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
                      <a:r>
                        <a:rPr lang="en-IN" sz="1600" b="0" i="0" u="none" strike="noStrike" dirty="0">
                          <a:solidFill>
                            <a:srgbClr val="000000"/>
                          </a:solidFill>
                          <a:effectLst/>
                          <a:latin typeface="Times New Roman" panose="02020603050405020304" pitchFamily="18" charset="0"/>
                        </a:rPr>
                        <a:t>1.38</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3591206809"/>
                  </a:ext>
                </a:extLst>
              </a:tr>
              <a:tr h="216567">
                <a:tc>
                  <a:txBody>
                    <a:bodyPr/>
                    <a:lstStyle/>
                    <a:p>
                      <a:pPr algn="ctr" fontAlgn="b"/>
                      <a:r>
                        <a:rPr lang="en-IN" sz="1600" b="0" i="0" u="none" strike="noStrike">
                          <a:solidFill>
                            <a:srgbClr val="000000"/>
                          </a:solidFill>
                          <a:effectLst/>
                          <a:latin typeface="Times New Roman" panose="02020603050405020304" pitchFamily="18" charset="0"/>
                        </a:rPr>
                        <a:t>Open forest</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Very 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0.172</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29.71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3345509097"/>
                  </a:ext>
                </a:extLst>
              </a:tr>
            </a:tbl>
          </a:graphicData>
        </a:graphic>
      </p:graphicFrame>
      <p:pic>
        <p:nvPicPr>
          <p:cNvPr id="4" name="Picture 85">
            <a:extLst>
              <a:ext uri="{FF2B5EF4-FFF2-40B4-BE49-F238E27FC236}">
                <a16:creationId xmlns:a16="http://schemas.microsoft.com/office/drawing/2014/main" id="{C622A6BF-5663-B57D-D5D2-8A808C495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12" t="2634" r="7690" b="8711"/>
          <a:stretch>
            <a:fillRect/>
          </a:stretch>
        </p:blipFill>
        <p:spPr bwMode="auto">
          <a:xfrm>
            <a:off x="7091681" y="3510313"/>
            <a:ext cx="4165600" cy="3022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375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DDFC3-54BF-C551-97C2-B908A64684F0}"/>
              </a:ext>
            </a:extLst>
          </p:cNvPr>
          <p:cNvSpPr txBox="1"/>
          <p:nvPr/>
        </p:nvSpPr>
        <p:spPr>
          <a:xfrm>
            <a:off x="643812" y="391886"/>
            <a:ext cx="4730828" cy="4524315"/>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5. Distance from Lineaments</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Lineaments mainly reflect the subsurface geology of a study area where some </a:t>
            </a:r>
            <a:r>
              <a:rPr lang="en-IN" b="1" dirty="0">
                <a:solidFill>
                  <a:srgbClr val="000066"/>
                </a:solidFill>
                <a:effectLst/>
                <a:latin typeface="Times New Roman" panose="02020603050405020304" pitchFamily="18" charset="0"/>
                <a:ea typeface="Calibri" panose="020F0502020204030204" pitchFamily="34" charset="0"/>
              </a:rPr>
              <a:t>linear fracture zones </a:t>
            </a:r>
            <a:r>
              <a:rPr lang="en-IN" dirty="0">
                <a:solidFill>
                  <a:srgbClr val="000066"/>
                </a:solidFill>
                <a:effectLst/>
                <a:latin typeface="Times New Roman" panose="02020603050405020304" pitchFamily="18" charset="0"/>
                <a:ea typeface="Calibri" panose="020F0502020204030204" pitchFamily="34" charset="0"/>
              </a:rPr>
              <a:t>are expected to exist.</a:t>
            </a:r>
          </a:p>
          <a:p>
            <a:pPr marL="285750" indent="-285750" algn="just">
              <a:buFont typeface="Wingdings" panose="05000000000000000000" pitchFamily="2" charset="2"/>
              <a:buChar char="v"/>
            </a:pPr>
            <a:endParaRPr lang="en-IN" dirty="0">
              <a:solidFill>
                <a:srgbClr val="000066"/>
              </a:solidFill>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Zones close to lineaments generally have good porosity and permeability. </a:t>
            </a:r>
          </a:p>
          <a:p>
            <a:pPr marL="285750" indent="-285750" algn="just">
              <a:buFont typeface="Wingdings" panose="05000000000000000000" pitchFamily="2" charset="2"/>
              <a:buChar char="v"/>
            </a:pPr>
            <a:endParaRPr lang="en-IN" dirty="0">
              <a:solidFill>
                <a:srgbClr val="000066"/>
              </a:solidFill>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Lineaments influence the </a:t>
            </a:r>
            <a:r>
              <a:rPr lang="en-IN" b="1" dirty="0">
                <a:solidFill>
                  <a:srgbClr val="000066"/>
                </a:solidFill>
                <a:effectLst/>
                <a:latin typeface="Times New Roman" panose="02020603050405020304" pitchFamily="18" charset="0"/>
                <a:ea typeface="Calibri" panose="020F0502020204030204" pitchFamily="34" charset="0"/>
              </a:rPr>
              <a:t>movement and storage of groundwater</a:t>
            </a:r>
            <a:r>
              <a:rPr lang="en-IN" dirty="0">
                <a:solidFill>
                  <a:srgbClr val="000066"/>
                </a:solidFill>
                <a:effectLst/>
                <a:latin typeface="Times New Roman" panose="02020603050405020304" pitchFamily="18" charset="0"/>
                <a:ea typeface="Calibri" panose="020F0502020204030204" pitchFamily="34" charset="0"/>
              </a:rPr>
              <a:t>. The area close to a lineament has good groundwater prospects.</a:t>
            </a:r>
          </a:p>
          <a:p>
            <a:pPr algn="just"/>
            <a:r>
              <a:rPr lang="en-IN" dirty="0">
                <a:solidFill>
                  <a:srgbClr val="000066"/>
                </a:solidFill>
                <a:effectLst/>
                <a:latin typeface="Times New Roman" panose="02020603050405020304" pitchFamily="18" charset="0"/>
                <a:ea typeface="Calibri" panose="020F0502020204030204" pitchFamily="34" charset="0"/>
              </a:rPr>
              <a:t> </a:t>
            </a: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rPr>
              <a:t>From the maps, it has been observed that lineaments are closely located in the western and lower part of the basin.</a:t>
            </a:r>
            <a:endParaRPr lang="en-IN" dirty="0">
              <a:solidFill>
                <a:srgbClr val="000066"/>
              </a:solidFill>
            </a:endParaRPr>
          </a:p>
        </p:txBody>
      </p:sp>
      <p:graphicFrame>
        <p:nvGraphicFramePr>
          <p:cNvPr id="3" name="Table 2">
            <a:extLst>
              <a:ext uri="{FF2B5EF4-FFF2-40B4-BE49-F238E27FC236}">
                <a16:creationId xmlns:a16="http://schemas.microsoft.com/office/drawing/2014/main" id="{6C13AB3E-E530-0947-5078-73423D357A45}"/>
              </a:ext>
            </a:extLst>
          </p:cNvPr>
          <p:cNvGraphicFramePr>
            <a:graphicFrameLocks noGrp="1"/>
          </p:cNvGraphicFramePr>
          <p:nvPr>
            <p:extLst>
              <p:ext uri="{D42A27DB-BD31-4B8C-83A1-F6EECF244321}">
                <p14:modId xmlns:p14="http://schemas.microsoft.com/office/powerpoint/2010/main" val="1072908101"/>
              </p:ext>
            </p:extLst>
          </p:nvPr>
        </p:nvGraphicFramePr>
        <p:xfrm>
          <a:off x="5819140" y="376936"/>
          <a:ext cx="5499100" cy="3064955"/>
        </p:xfrm>
        <a:graphic>
          <a:graphicData uri="http://schemas.openxmlformats.org/drawingml/2006/table">
            <a:tbl>
              <a:tblPr firstRow="1" bandRow="1"/>
              <a:tblGrid>
                <a:gridCol w="2065330">
                  <a:extLst>
                    <a:ext uri="{9D8B030D-6E8A-4147-A177-3AD203B41FA5}">
                      <a16:colId xmlns:a16="http://schemas.microsoft.com/office/drawing/2014/main" val="449992617"/>
                    </a:ext>
                  </a:extLst>
                </a:gridCol>
                <a:gridCol w="1165708">
                  <a:extLst>
                    <a:ext uri="{9D8B030D-6E8A-4147-A177-3AD203B41FA5}">
                      <a16:colId xmlns:a16="http://schemas.microsoft.com/office/drawing/2014/main" val="3908455659"/>
                    </a:ext>
                  </a:extLst>
                </a:gridCol>
                <a:gridCol w="1000988">
                  <a:extLst>
                    <a:ext uri="{9D8B030D-6E8A-4147-A177-3AD203B41FA5}">
                      <a16:colId xmlns:a16="http://schemas.microsoft.com/office/drawing/2014/main" val="2713866123"/>
                    </a:ext>
                  </a:extLst>
                </a:gridCol>
                <a:gridCol w="1267074">
                  <a:extLst>
                    <a:ext uri="{9D8B030D-6E8A-4147-A177-3AD203B41FA5}">
                      <a16:colId xmlns:a16="http://schemas.microsoft.com/office/drawing/2014/main" val="1985129179"/>
                    </a:ext>
                  </a:extLst>
                </a:gridCol>
              </a:tblGrid>
              <a:tr h="680085">
                <a:tc>
                  <a:txBody>
                    <a:bodyPr/>
                    <a:lstStyle/>
                    <a:p>
                      <a:pPr>
                        <a:lnSpc>
                          <a:spcPct val="107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Features/Class (Distance from lineaments in m)</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7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r>
                        <a:rPr lang="en-IN" sz="1600" kern="1200" dirty="0">
                          <a:solidFill>
                            <a:schemeClr val="tx1"/>
                          </a:solidFill>
                          <a:effectLst/>
                          <a:latin typeface="Calibri" panose="020F0502020204030204" pitchFamily="34" charset="0"/>
                          <a:ea typeface="Times New Roman" panose="02020603050405020304" pitchFamily="18" charset="0"/>
                          <a:cs typeface="Vrinda" panose="020B0502040204020203" pitchFamily="34" charset="0"/>
                        </a:rPr>
                        <a:t> </a:t>
                      </a: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7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 Weight</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7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Area</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41887395"/>
                  </a:ext>
                </a:extLst>
              </a:tr>
              <a:tr h="438150">
                <a:tc>
                  <a:txBody>
                    <a:bodyPr/>
                    <a:lstStyle/>
                    <a:p>
                      <a:pPr algn="ctr" fontAlgn="ctr"/>
                      <a:r>
                        <a:rPr lang="en-IN" sz="1600" b="0" i="0" u="none" strike="noStrike" dirty="0">
                          <a:solidFill>
                            <a:srgbClr val="000000"/>
                          </a:solidFill>
                          <a:effectLst/>
                          <a:latin typeface="Times New Roman" panose="02020603050405020304" pitchFamily="18" charset="0"/>
                        </a:rPr>
                        <a:t>0-1000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Very good</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0.333</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52.28</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935654682"/>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1000-2000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Good</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0.267</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30.16</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1075888656"/>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2000-3000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Moderate</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0.200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13.77</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3469936459"/>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3000-4000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poor</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0.133</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3.41</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252936782"/>
                  </a:ext>
                </a:extLst>
              </a:tr>
              <a:tr h="438150">
                <a:tc>
                  <a:txBody>
                    <a:bodyPr/>
                    <a:lstStyle/>
                    <a:p>
                      <a:pPr algn="ctr" fontAlgn="b"/>
                      <a:r>
                        <a:rPr lang="en-IN" sz="1600" b="0" i="0" u="none" strike="noStrike">
                          <a:solidFill>
                            <a:srgbClr val="000000"/>
                          </a:solidFill>
                          <a:effectLst/>
                          <a:latin typeface="Times New Roman" panose="02020603050405020304" pitchFamily="18" charset="0"/>
                        </a:rPr>
                        <a:t>4000-5000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Very poor</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0.067</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0.37</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409336983"/>
                  </a:ext>
                </a:extLst>
              </a:tr>
            </a:tbl>
          </a:graphicData>
        </a:graphic>
      </p:graphicFrame>
      <p:pic>
        <p:nvPicPr>
          <p:cNvPr id="4" name="Picture 87">
            <a:extLst>
              <a:ext uri="{FF2B5EF4-FFF2-40B4-BE49-F238E27FC236}">
                <a16:creationId xmlns:a16="http://schemas.microsoft.com/office/drawing/2014/main" id="{11FD943E-5B61-FE85-C4FD-E15A25F14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650" y="3637203"/>
            <a:ext cx="4368800" cy="30151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80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E19535-DA0C-8C1D-2A96-229431F48D02}"/>
              </a:ext>
            </a:extLst>
          </p:cNvPr>
          <p:cNvSpPr txBox="1"/>
          <p:nvPr/>
        </p:nvSpPr>
        <p:spPr>
          <a:xfrm>
            <a:off x="354265" y="241238"/>
            <a:ext cx="5350796" cy="6586418"/>
          </a:xfrm>
          <a:prstGeom prst="rect">
            <a:avLst/>
          </a:prstGeom>
          <a:noFill/>
        </p:spPr>
        <p:txBody>
          <a:bodyPr wrap="square" rtlCol="0">
            <a:spAutoFit/>
          </a:bodyPr>
          <a:lstStyle/>
          <a:p>
            <a:pPr marL="457200" indent="-457200">
              <a:buFont typeface="Wingdings" panose="05000000000000000000" pitchFamily="2" charset="2"/>
              <a:buChar char="q"/>
            </a:pPr>
            <a:r>
              <a:rPr lang="en-IN" sz="2800" b="1" dirty="0">
                <a:solidFill>
                  <a:srgbClr val="C00000"/>
                </a:solidFill>
                <a:latin typeface="Times New Roman" panose="02020603050405020304" pitchFamily="18" charset="0"/>
                <a:cs typeface="Times New Roman" panose="02020603050405020304" pitchFamily="18" charset="0"/>
              </a:rPr>
              <a:t>INTRODUCTION:</a:t>
            </a:r>
          </a:p>
          <a:p>
            <a:r>
              <a:rPr lang="en-IN" sz="2800" b="1" dirty="0">
                <a:solidFill>
                  <a:srgbClr val="C00000"/>
                </a:solidFill>
                <a:latin typeface="Times New Roman" panose="02020603050405020304" pitchFamily="18" charset="0"/>
                <a:cs typeface="Times New Roman" panose="02020603050405020304" pitchFamily="18" charset="0"/>
              </a:rPr>
              <a:t> </a:t>
            </a:r>
            <a:r>
              <a:rPr lang="en-IN" sz="2400" b="1" dirty="0">
                <a:solidFill>
                  <a:srgbClr val="C00000"/>
                </a:solidFill>
                <a:latin typeface="Times New Roman" panose="02020603050405020304" pitchFamily="18" charset="0"/>
                <a:cs typeface="Times New Roman" panose="02020603050405020304" pitchFamily="18" charset="0"/>
              </a:rPr>
              <a:t>Current Groundwater Scenario in India</a:t>
            </a:r>
            <a:endParaRPr lang="en-IN" sz="2400"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Groundwater or subsurface water occurs below the surface of the earth and originates from </a:t>
            </a:r>
            <a:r>
              <a:rPr lang="en-IN" b="1" dirty="0">
                <a:solidFill>
                  <a:srgbClr val="000066"/>
                </a:solidFill>
                <a:latin typeface="Times New Roman" panose="02020603050405020304" pitchFamily="18" charset="0"/>
                <a:cs typeface="Times New Roman" panose="02020603050405020304" pitchFamily="18" charset="0"/>
              </a:rPr>
              <a:t>infiltration, seepage from the reservoirs, influent streams, artificial recharge </a:t>
            </a:r>
            <a:r>
              <a:rPr lang="en-IN" dirty="0">
                <a:solidFill>
                  <a:srgbClr val="000066"/>
                </a:solidFill>
                <a:latin typeface="Times New Roman" panose="02020603050405020304" pitchFamily="18" charset="0"/>
                <a:cs typeface="Times New Roman" panose="02020603050405020304" pitchFamily="18" charset="0"/>
              </a:rPr>
              <a:t>etc.</a:t>
            </a:r>
          </a:p>
          <a:p>
            <a:pPr algn="just"/>
            <a:endParaRPr lang="en-IN"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Groundwater is a very important source of drinking and irrigation water in rural and urban areas.</a:t>
            </a:r>
          </a:p>
          <a:p>
            <a:pPr marL="285750" indent="-285750" algn="just">
              <a:buFont typeface="Wingdings" panose="05000000000000000000" pitchFamily="2" charset="2"/>
              <a:buChar char="v"/>
            </a:pPr>
            <a:endParaRPr lang="en-IN" dirty="0">
              <a:solidFill>
                <a:srgbClr val="000066"/>
              </a:solidFill>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IN" dirty="0">
                <a:solidFill>
                  <a:srgbClr val="000066"/>
                </a:solidFill>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rPr>
              <a:t>Usable water resources of the country have been estimated as 1,123 BCM/year.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rPr>
              <a:t>Out of the 1,123 BCM/year, the share of surface water and groundwater is 690 BCM/year and </a:t>
            </a:r>
            <a:r>
              <a:rPr kumimoji="0" lang="en-US"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rPr>
              <a:t>433 BCM/year </a:t>
            </a: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rPr>
              <a:t>respectively</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rPr>
              <a:t>Due to the increasing population in the country, the national per capita annual availability of water has reduced from </a:t>
            </a:r>
            <a:r>
              <a:rPr kumimoji="0" lang="en-US"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rPr>
              <a:t>1,816 cubic meter in 2001 to 1,544 cubic meter in 2011</a:t>
            </a: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rPr>
              <a:t>.</a:t>
            </a:r>
            <a:endParaRPr lang="en-IN"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endParaRPr lang="en-IN" dirty="0">
              <a:solidFill>
                <a:srgbClr val="000066"/>
              </a:solidFill>
              <a:latin typeface="Times New Roman" panose="02020603050405020304" pitchFamily="18" charset="0"/>
              <a:cs typeface="Times New Roman" panose="02020603050405020304" pitchFamily="18" charset="0"/>
            </a:endParaRPr>
          </a:p>
          <a:p>
            <a:pPr algn="just"/>
            <a:endParaRPr lang="en-IN" dirty="0">
              <a:solidFill>
                <a:srgbClr val="000066"/>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9E13ACA-434C-C1DD-A39F-675D7118AE94}"/>
              </a:ext>
            </a:extLst>
          </p:cNvPr>
          <p:cNvPicPr>
            <a:picLocks noChangeAspect="1"/>
          </p:cNvPicPr>
          <p:nvPr/>
        </p:nvPicPr>
        <p:blipFill>
          <a:blip r:embed="rId2"/>
          <a:stretch>
            <a:fillRect/>
          </a:stretch>
        </p:blipFill>
        <p:spPr>
          <a:xfrm>
            <a:off x="6194626" y="241238"/>
            <a:ext cx="5350795" cy="6307635"/>
          </a:xfrm>
          <a:prstGeom prst="rect">
            <a:avLst/>
          </a:prstGeom>
        </p:spPr>
      </p:pic>
    </p:spTree>
    <p:extLst>
      <p:ext uri="{BB962C8B-B14F-4D97-AF65-F5344CB8AC3E}">
        <p14:creationId xmlns:p14="http://schemas.microsoft.com/office/powerpoint/2010/main" val="4111215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7A05CF0-D725-69B8-C476-0E49C36FD62A}"/>
                  </a:ext>
                </a:extLst>
              </p:cNvPr>
              <p:cNvSpPr txBox="1"/>
              <p:nvPr/>
            </p:nvSpPr>
            <p:spPr>
              <a:xfrm>
                <a:off x="242595" y="326571"/>
                <a:ext cx="6930365" cy="3255763"/>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6. Porosity of Soil</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The porosity of the soil mass is defined as the </a:t>
                </a:r>
                <a:r>
                  <a:rPr lang="en-US" b="1" dirty="0">
                    <a:solidFill>
                      <a:srgbClr val="000066"/>
                    </a:solidFill>
                    <a:latin typeface="Times New Roman" panose="02020603050405020304" pitchFamily="18" charset="0"/>
                    <a:cs typeface="Times New Roman" panose="02020603050405020304" pitchFamily="18" charset="0"/>
                  </a:rPr>
                  <a:t>ratio of the volume of voids to the total volume </a:t>
                </a:r>
                <a:r>
                  <a:rPr lang="en-US" dirty="0">
                    <a:solidFill>
                      <a:srgbClr val="000066"/>
                    </a:solidFill>
                    <a:latin typeface="Times New Roman" panose="02020603050405020304" pitchFamily="18" charset="0"/>
                    <a:cs typeface="Times New Roman" panose="02020603050405020304" pitchFamily="18" charset="0"/>
                  </a:rPr>
                  <a:t>of soil.</a:t>
                </a:r>
              </a:p>
              <a:p>
                <a:pPr algn="just"/>
                <a14:m>
                  <m:oMath xmlns:m="http://schemas.openxmlformats.org/officeDocument/2006/math">
                    <m:r>
                      <a:rPr lang="en-IN" b="1" i="1" smtClean="0">
                        <a:solidFill>
                          <a:srgbClr val="000066"/>
                        </a:solidFill>
                        <a:latin typeface="Cambria Math" panose="02040503050406030204" pitchFamily="18" charset="0"/>
                      </a:rPr>
                      <m:t>      </m:t>
                    </m:r>
                    <m:r>
                      <a:rPr lang="en-IN" b="1" i="1" smtClean="0">
                        <a:solidFill>
                          <a:srgbClr val="000066"/>
                        </a:solidFill>
                        <a:latin typeface="Cambria Math" panose="02040503050406030204" pitchFamily="18" charset="0"/>
                      </a:rPr>
                      <m:t>𝒏</m:t>
                    </m:r>
                    <m:r>
                      <a:rPr lang="en-IN" b="1" i="1" smtClean="0">
                        <a:solidFill>
                          <a:srgbClr val="000066"/>
                        </a:solidFill>
                        <a:latin typeface="Cambria Math" panose="02040503050406030204" pitchFamily="18" charset="0"/>
                      </a:rPr>
                      <m:t>=</m:t>
                    </m:r>
                    <m:f>
                      <m:fPr>
                        <m:ctrlPr>
                          <a:rPr lang="en-IN" b="1" i="1" smtClean="0">
                            <a:solidFill>
                              <a:srgbClr val="000066"/>
                            </a:solidFill>
                            <a:latin typeface="Cambria Math" panose="02040503050406030204" pitchFamily="18" charset="0"/>
                          </a:rPr>
                        </m:ctrlPr>
                      </m:fPr>
                      <m:num>
                        <m:sSub>
                          <m:sSubPr>
                            <m:ctrlPr>
                              <a:rPr lang="en-IN" b="1" i="1" smtClean="0">
                                <a:solidFill>
                                  <a:srgbClr val="000066"/>
                                </a:solidFill>
                                <a:latin typeface="Cambria Math" panose="02040503050406030204" pitchFamily="18" charset="0"/>
                              </a:rPr>
                            </m:ctrlPr>
                          </m:sSubPr>
                          <m:e>
                            <m:r>
                              <a:rPr lang="en-IN" b="1" i="1" smtClean="0">
                                <a:solidFill>
                                  <a:srgbClr val="000066"/>
                                </a:solidFill>
                                <a:latin typeface="Cambria Math" panose="02040503050406030204" pitchFamily="18" charset="0"/>
                              </a:rPr>
                              <m:t>𝑽</m:t>
                            </m:r>
                          </m:e>
                          <m:sub>
                            <m:r>
                              <a:rPr lang="en-IN" b="1" i="1" smtClean="0">
                                <a:solidFill>
                                  <a:srgbClr val="000066"/>
                                </a:solidFill>
                                <a:latin typeface="Cambria Math" panose="02040503050406030204" pitchFamily="18" charset="0"/>
                              </a:rPr>
                              <m:t>𝒗</m:t>
                            </m:r>
                          </m:sub>
                        </m:sSub>
                      </m:num>
                      <m:den>
                        <m:r>
                          <a:rPr lang="en-IN" b="1" i="1" smtClean="0">
                            <a:solidFill>
                              <a:srgbClr val="000066"/>
                            </a:solidFill>
                            <a:latin typeface="Cambria Math" panose="02040503050406030204" pitchFamily="18" charset="0"/>
                          </a:rPr>
                          <m:t>𝑽</m:t>
                        </m:r>
                      </m:den>
                    </m:f>
                  </m:oMath>
                </a14:m>
                <a:r>
                  <a:rPr lang="en-US" b="1" dirty="0">
                    <a:solidFill>
                      <a:srgbClr val="000066"/>
                    </a:solidFill>
                    <a:latin typeface="Times New Roman" panose="02020603050405020304" pitchFamily="18" charset="0"/>
                    <a:cs typeface="Times New Roman" panose="02020603050405020304" pitchFamily="18" charset="0"/>
                  </a:rPr>
                  <a:t>× 100</a:t>
                </a:r>
              </a:p>
              <a:p>
                <a:pPr algn="just"/>
                <a:r>
                  <a:rPr lang="en-US" dirty="0">
                    <a:solidFill>
                      <a:srgbClr val="000066"/>
                    </a:solidFill>
                    <a:latin typeface="Times New Roman" panose="02020603050405020304" pitchFamily="18" charset="0"/>
                    <a:cs typeface="Times New Roman" panose="02020603050405020304" pitchFamily="18" charset="0"/>
                  </a:rPr>
                  <a:t>       Where V</a:t>
                </a:r>
                <a:r>
                  <a:rPr lang="en-US" baseline="-25000" dirty="0">
                    <a:solidFill>
                      <a:srgbClr val="000066"/>
                    </a:solidFill>
                    <a:latin typeface="Times New Roman" panose="02020603050405020304" pitchFamily="18" charset="0"/>
                    <a:cs typeface="Times New Roman" panose="02020603050405020304" pitchFamily="18" charset="0"/>
                  </a:rPr>
                  <a:t>v</a:t>
                </a:r>
                <a:r>
                  <a:rPr lang="en-US" dirty="0">
                    <a:solidFill>
                      <a:srgbClr val="000066"/>
                    </a:solidFill>
                    <a:latin typeface="Times New Roman" panose="02020603050405020304" pitchFamily="18" charset="0"/>
                    <a:cs typeface="Times New Roman" panose="02020603050405020304" pitchFamily="18" charset="0"/>
                  </a:rPr>
                  <a:t> is the volume of void and V is the total volume of the soil.</a:t>
                </a: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Good porosity of soil enhances </a:t>
                </a:r>
                <a:r>
                  <a:rPr lang="en-IN" b="1" dirty="0">
                    <a:solidFill>
                      <a:srgbClr val="000066"/>
                    </a:solidFill>
                    <a:effectLst/>
                    <a:latin typeface="Times New Roman" panose="02020603050405020304" pitchFamily="18" charset="0"/>
                    <a:ea typeface="Calibri" panose="020F0502020204030204" pitchFamily="34" charset="0"/>
                  </a:rPr>
                  <a:t>infiltration of water </a:t>
                </a:r>
                <a:r>
                  <a:rPr lang="en-IN" dirty="0">
                    <a:solidFill>
                      <a:srgbClr val="000066"/>
                    </a:solidFill>
                    <a:effectLst/>
                    <a:latin typeface="Times New Roman" panose="02020603050405020304" pitchFamily="18" charset="0"/>
                    <a:ea typeface="Calibri" panose="020F0502020204030204" pitchFamily="34" charset="0"/>
                  </a:rPr>
                  <a:t>through the soil pores. So, it results in good groundwater recharge and may have good groundwater potential</a:t>
                </a:r>
                <a:r>
                  <a:rPr lang="en-IN" dirty="0">
                    <a:solidFill>
                      <a:srgbClr val="000066"/>
                    </a:solidFill>
                    <a:latin typeface="Times New Roman" panose="02020603050405020304" pitchFamily="18" charset="0"/>
                    <a:ea typeface="Calibri" panose="020F0502020204030204" pitchFamily="34" charset="0"/>
                  </a:rPr>
                  <a:t>.</a:t>
                </a: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ea typeface="Calibri" panose="020F0502020204030204" pitchFamily="34" charset="0"/>
                  </a:rPr>
                  <a:t>Higher porosity of soil has been observed in the upper part of the basin and its value gradually decreases towards the lower basin.</a:t>
                </a:r>
              </a:p>
            </p:txBody>
          </p:sp>
        </mc:Choice>
        <mc:Fallback xmlns="">
          <p:sp>
            <p:nvSpPr>
              <p:cNvPr id="2" name="TextBox 1">
                <a:extLst>
                  <a:ext uri="{FF2B5EF4-FFF2-40B4-BE49-F238E27FC236}">
                    <a16:creationId xmlns:a16="http://schemas.microsoft.com/office/drawing/2014/main" id="{47A05CF0-D725-69B8-C476-0E49C36FD62A}"/>
                  </a:ext>
                </a:extLst>
              </p:cNvPr>
              <p:cNvSpPr txBox="1">
                <a:spLocks noRot="1" noChangeAspect="1" noMove="1" noResize="1" noEditPoints="1" noAdjustHandles="1" noChangeArrowheads="1" noChangeShapeType="1" noTextEdit="1"/>
              </p:cNvSpPr>
              <p:nvPr/>
            </p:nvSpPr>
            <p:spPr>
              <a:xfrm>
                <a:off x="242595" y="326571"/>
                <a:ext cx="6930365" cy="3255763"/>
              </a:xfrm>
              <a:prstGeom prst="rect">
                <a:avLst/>
              </a:prstGeom>
              <a:blipFill>
                <a:blip r:embed="rId2"/>
                <a:stretch>
                  <a:fillRect l="-792" t="-1124" r="-704" b="-2247"/>
                </a:stretch>
              </a:blipFill>
            </p:spPr>
            <p:txBody>
              <a:bodyPr/>
              <a:lstStyle/>
              <a:p>
                <a:r>
                  <a:rPr lang="en-IN">
                    <a:noFill/>
                  </a:rPr>
                  <a:t> </a:t>
                </a:r>
              </a:p>
            </p:txBody>
          </p:sp>
        </mc:Fallback>
      </mc:AlternateContent>
      <p:graphicFrame>
        <p:nvGraphicFramePr>
          <p:cNvPr id="6" name="Table 5">
            <a:extLst>
              <a:ext uri="{FF2B5EF4-FFF2-40B4-BE49-F238E27FC236}">
                <a16:creationId xmlns:a16="http://schemas.microsoft.com/office/drawing/2014/main" id="{9C997A32-067B-27C5-B2CD-A0CAF5388DBC}"/>
              </a:ext>
            </a:extLst>
          </p:cNvPr>
          <p:cNvGraphicFramePr>
            <a:graphicFrameLocks noGrp="1"/>
          </p:cNvGraphicFramePr>
          <p:nvPr>
            <p:extLst>
              <p:ext uri="{D42A27DB-BD31-4B8C-83A1-F6EECF244321}">
                <p14:modId xmlns:p14="http://schemas.microsoft.com/office/powerpoint/2010/main" val="2193397228"/>
              </p:ext>
            </p:extLst>
          </p:nvPr>
        </p:nvGraphicFramePr>
        <p:xfrm>
          <a:off x="820458" y="3729932"/>
          <a:ext cx="5516077" cy="2481615"/>
        </p:xfrm>
        <a:graphic>
          <a:graphicData uri="http://schemas.openxmlformats.org/drawingml/2006/table">
            <a:tbl>
              <a:tblPr firstRow="1" bandRow="1"/>
              <a:tblGrid>
                <a:gridCol w="2071706">
                  <a:extLst>
                    <a:ext uri="{9D8B030D-6E8A-4147-A177-3AD203B41FA5}">
                      <a16:colId xmlns:a16="http://schemas.microsoft.com/office/drawing/2014/main" val="3436475757"/>
                    </a:ext>
                  </a:extLst>
                </a:gridCol>
                <a:gridCol w="945011">
                  <a:extLst>
                    <a:ext uri="{9D8B030D-6E8A-4147-A177-3AD203B41FA5}">
                      <a16:colId xmlns:a16="http://schemas.microsoft.com/office/drawing/2014/main" val="168096974"/>
                    </a:ext>
                  </a:extLst>
                </a:gridCol>
                <a:gridCol w="1228374">
                  <a:extLst>
                    <a:ext uri="{9D8B030D-6E8A-4147-A177-3AD203B41FA5}">
                      <a16:colId xmlns:a16="http://schemas.microsoft.com/office/drawing/2014/main" val="2677970121"/>
                    </a:ext>
                  </a:extLst>
                </a:gridCol>
                <a:gridCol w="1270986">
                  <a:extLst>
                    <a:ext uri="{9D8B030D-6E8A-4147-A177-3AD203B41FA5}">
                      <a16:colId xmlns:a16="http://schemas.microsoft.com/office/drawing/2014/main" val="962311527"/>
                    </a:ext>
                  </a:extLst>
                </a:gridCol>
              </a:tblGrid>
              <a:tr h="556505">
                <a:tc>
                  <a:txBody>
                    <a:bodyPr/>
                    <a:lstStyle/>
                    <a:p>
                      <a:pPr>
                        <a:lnSpc>
                          <a:spcPct val="106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Features/Class (Porosity, %)</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r>
                        <a:rPr lang="en-IN" sz="1600" kern="1200">
                          <a:solidFill>
                            <a:srgbClr val="FFFFFF"/>
                          </a:solidFill>
                          <a:effectLst/>
                          <a:latin typeface="Calibri" panose="020F0502020204030204" pitchFamily="34" charset="0"/>
                          <a:ea typeface="Times New Roman" panose="02020603050405020304" pitchFamily="18" charset="0"/>
                          <a:cs typeface="Vrinda" panose="020B0502040204020203" pitchFamily="34" charset="0"/>
                        </a:rPr>
                        <a:t> </a:t>
                      </a: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 Weight</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Area</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1248156778"/>
                  </a:ext>
                </a:extLst>
              </a:tr>
              <a:tr h="377108">
                <a:tc>
                  <a:txBody>
                    <a:bodyPr/>
                    <a:lstStyle/>
                    <a:p>
                      <a:pPr algn="ctr" fontAlgn="b"/>
                      <a:r>
                        <a:rPr lang="en-IN" sz="1600" b="0" i="0" u="none" strike="noStrike" dirty="0">
                          <a:solidFill>
                            <a:srgbClr val="000000"/>
                          </a:solidFill>
                          <a:effectLst/>
                          <a:latin typeface="Times New Roman" panose="02020603050405020304" pitchFamily="18" charset="0"/>
                        </a:rPr>
                        <a:t>30.30-40.26</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Poor</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0.118</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7.23</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3057770933"/>
                  </a:ext>
                </a:extLst>
              </a:tr>
              <a:tr h="377108">
                <a:tc>
                  <a:txBody>
                    <a:bodyPr/>
                    <a:lstStyle/>
                    <a:p>
                      <a:pPr algn="ctr" fontAlgn="b"/>
                      <a:r>
                        <a:rPr lang="en-IN" sz="1600" b="0" i="0" u="none" strike="noStrike" dirty="0">
                          <a:solidFill>
                            <a:srgbClr val="000000"/>
                          </a:solidFill>
                          <a:effectLst/>
                          <a:latin typeface="Times New Roman" panose="02020603050405020304" pitchFamily="18" charset="0"/>
                        </a:rPr>
                        <a:t>40.26-47.87</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Moderate</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0.176</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44.59</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191358567"/>
                  </a:ext>
                </a:extLst>
              </a:tr>
              <a:tr h="377108">
                <a:tc>
                  <a:txBody>
                    <a:bodyPr/>
                    <a:lstStyle/>
                    <a:p>
                      <a:pPr algn="ctr" fontAlgn="b"/>
                      <a:r>
                        <a:rPr lang="en-IN" sz="1600" b="0" i="0" u="none" strike="noStrike" dirty="0">
                          <a:solidFill>
                            <a:srgbClr val="000000"/>
                          </a:solidFill>
                          <a:effectLst/>
                          <a:latin typeface="Times New Roman" panose="02020603050405020304" pitchFamily="18" charset="0"/>
                        </a:rPr>
                        <a:t>47.87-53.66</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Moderate</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0.176</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25.93</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2150922376"/>
                  </a:ext>
                </a:extLst>
              </a:tr>
              <a:tr h="377108">
                <a:tc>
                  <a:txBody>
                    <a:bodyPr/>
                    <a:lstStyle/>
                    <a:p>
                      <a:pPr algn="ctr" fontAlgn="b"/>
                      <a:r>
                        <a:rPr lang="en-IN" sz="1600" b="0" i="0" u="none" strike="noStrike" dirty="0">
                          <a:solidFill>
                            <a:srgbClr val="000000"/>
                          </a:solidFill>
                          <a:effectLst/>
                          <a:latin typeface="Times New Roman" panose="02020603050405020304" pitchFamily="18" charset="0"/>
                        </a:rPr>
                        <a:t>53.66-62.54</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Good</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0.235</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18.69</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460224210"/>
                  </a:ext>
                </a:extLst>
              </a:tr>
              <a:tr h="377108">
                <a:tc>
                  <a:txBody>
                    <a:bodyPr/>
                    <a:lstStyle/>
                    <a:p>
                      <a:pPr algn="ctr" fontAlgn="b"/>
                      <a:r>
                        <a:rPr lang="en-IN" sz="1600" b="0" i="0" u="none" strike="noStrike" dirty="0">
                          <a:solidFill>
                            <a:srgbClr val="000000"/>
                          </a:solidFill>
                          <a:effectLst/>
                          <a:latin typeface="Times New Roman" panose="02020603050405020304" pitchFamily="18" charset="0"/>
                        </a:rPr>
                        <a:t>62.54-76.30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Very good</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0.294</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3.56</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443291638"/>
                  </a:ext>
                </a:extLst>
              </a:tr>
            </a:tbl>
          </a:graphicData>
        </a:graphic>
      </p:graphicFrame>
      <p:sp>
        <p:nvSpPr>
          <p:cNvPr id="7" name="TextBox 6">
            <a:extLst>
              <a:ext uri="{FF2B5EF4-FFF2-40B4-BE49-F238E27FC236}">
                <a16:creationId xmlns:a16="http://schemas.microsoft.com/office/drawing/2014/main" id="{FBC19E76-7776-4339-43D6-6190170C0D8D}"/>
              </a:ext>
            </a:extLst>
          </p:cNvPr>
          <p:cNvSpPr txBox="1"/>
          <p:nvPr/>
        </p:nvSpPr>
        <p:spPr>
          <a:xfrm>
            <a:off x="7259215" y="649084"/>
            <a:ext cx="4516225" cy="646331"/>
          </a:xfrm>
          <a:prstGeom prst="rect">
            <a:avLst/>
          </a:prstGeom>
          <a:noFill/>
        </p:spPr>
        <p:txBody>
          <a:bodyPr wrap="square" rtlCol="0">
            <a:spAutoFit/>
          </a:bodyPr>
          <a:lstStyle/>
          <a:p>
            <a:r>
              <a:rPr lang="en-IN" b="1" dirty="0">
                <a:solidFill>
                  <a:srgbClr val="000066"/>
                </a:solidFill>
                <a:latin typeface="Times New Roman" panose="02020603050405020304" pitchFamily="18" charset="0"/>
                <a:cs typeface="Times New Roman" panose="02020603050405020304" pitchFamily="18" charset="0"/>
              </a:rPr>
              <a:t>Porosity of soil samples determined in the laboratory by saturation method:</a:t>
            </a:r>
          </a:p>
        </p:txBody>
      </p:sp>
      <p:graphicFrame>
        <p:nvGraphicFramePr>
          <p:cNvPr id="9" name="Table 8">
            <a:extLst>
              <a:ext uri="{FF2B5EF4-FFF2-40B4-BE49-F238E27FC236}">
                <a16:creationId xmlns:a16="http://schemas.microsoft.com/office/drawing/2014/main" id="{BF9D6F17-9402-57B9-FF47-941B2E98F14F}"/>
              </a:ext>
            </a:extLst>
          </p:cNvPr>
          <p:cNvGraphicFramePr>
            <a:graphicFrameLocks noGrp="1"/>
          </p:cNvGraphicFramePr>
          <p:nvPr>
            <p:extLst>
              <p:ext uri="{D42A27DB-BD31-4B8C-83A1-F6EECF244321}">
                <p14:modId xmlns:p14="http://schemas.microsoft.com/office/powerpoint/2010/main" val="2893462567"/>
              </p:ext>
            </p:extLst>
          </p:nvPr>
        </p:nvGraphicFramePr>
        <p:xfrm>
          <a:off x="7994793" y="1295415"/>
          <a:ext cx="2810056" cy="5077393"/>
        </p:xfrm>
        <a:graphic>
          <a:graphicData uri="http://schemas.openxmlformats.org/drawingml/2006/table">
            <a:tbl>
              <a:tblPr>
                <a:tableStyleId>{9DCAF9ED-07DC-4A11-8D7F-57B35C25682E}</a:tableStyleId>
              </a:tblPr>
              <a:tblGrid>
                <a:gridCol w="1514511">
                  <a:extLst>
                    <a:ext uri="{9D8B030D-6E8A-4147-A177-3AD203B41FA5}">
                      <a16:colId xmlns:a16="http://schemas.microsoft.com/office/drawing/2014/main" val="4172453411"/>
                    </a:ext>
                  </a:extLst>
                </a:gridCol>
                <a:gridCol w="1295545">
                  <a:extLst>
                    <a:ext uri="{9D8B030D-6E8A-4147-A177-3AD203B41FA5}">
                      <a16:colId xmlns:a16="http://schemas.microsoft.com/office/drawing/2014/main" val="3812409922"/>
                    </a:ext>
                  </a:extLst>
                </a:gridCol>
              </a:tblGrid>
              <a:tr h="466231">
                <a:tc>
                  <a:txBody>
                    <a:bodyPr/>
                    <a:lstStyle/>
                    <a:p>
                      <a:pPr algn="ctr" fontAlgn="ctr"/>
                      <a:r>
                        <a:rPr lang="en-IN" sz="1400" b="1" u="none" strike="noStrike" dirty="0">
                          <a:solidFill>
                            <a:srgbClr val="000000"/>
                          </a:solidFill>
                          <a:effectLst/>
                          <a:latin typeface="Times New Roman" panose="02020603050405020304" pitchFamily="18" charset="0"/>
                          <a:cs typeface="Times New Roman" panose="02020603050405020304" pitchFamily="18" charset="0"/>
                        </a:rPr>
                        <a:t>Village Name</a:t>
                      </a:r>
                      <a:endParaRPr lang="en-IN" sz="14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5">
                        <a:lumMod val="40000"/>
                        <a:lumOff val="60000"/>
                      </a:schemeClr>
                    </a:solidFill>
                  </a:tcPr>
                </a:tc>
                <a:tc>
                  <a:txBody>
                    <a:bodyPr/>
                    <a:lstStyle/>
                    <a:p>
                      <a:pPr algn="ctr" fontAlgn="ctr"/>
                      <a:r>
                        <a:rPr lang="en-IN" sz="1400" b="1" u="none" strike="noStrike" dirty="0">
                          <a:solidFill>
                            <a:srgbClr val="000000"/>
                          </a:solidFill>
                          <a:effectLst/>
                          <a:latin typeface="Times New Roman" panose="02020603050405020304" pitchFamily="18" charset="0"/>
                          <a:cs typeface="Times New Roman" panose="02020603050405020304" pitchFamily="18" charset="0"/>
                        </a:rPr>
                        <a:t>Porosity, n (%)</a:t>
                      </a:r>
                      <a:endParaRPr lang="en-IN" sz="14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5">
                        <a:lumMod val="40000"/>
                        <a:lumOff val="60000"/>
                      </a:schemeClr>
                    </a:solidFill>
                  </a:tcPr>
                </a:tc>
                <a:extLst>
                  <a:ext uri="{0D108BD9-81ED-4DB2-BD59-A6C34878D82A}">
                    <a16:rowId xmlns:a16="http://schemas.microsoft.com/office/drawing/2014/main" val="2514162315"/>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Aralbara</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dirty="0">
                          <a:solidFill>
                            <a:srgbClr val="000000"/>
                          </a:solidFill>
                          <a:effectLst/>
                          <a:latin typeface="Times New Roman" panose="02020603050405020304" pitchFamily="18" charset="0"/>
                          <a:cs typeface="Times New Roman" panose="02020603050405020304" pitchFamily="18" charset="0"/>
                        </a:rPr>
                        <a:t>54.76</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780444913"/>
                  </a:ext>
                </a:extLst>
              </a:tr>
              <a:tr h="236702">
                <a:tc>
                  <a:txBody>
                    <a:bodyPr/>
                    <a:lstStyle/>
                    <a:p>
                      <a:pPr algn="ctr" fontAlgn="ctr"/>
                      <a:r>
                        <a:rPr lang="en-IN" sz="1400" b="0" u="none" strike="noStrike" dirty="0">
                          <a:solidFill>
                            <a:srgbClr val="000000"/>
                          </a:solidFill>
                          <a:effectLst/>
                          <a:latin typeface="Times New Roman" panose="02020603050405020304" pitchFamily="18" charset="0"/>
                          <a:cs typeface="Times New Roman" panose="02020603050405020304" pitchFamily="18" charset="0"/>
                        </a:rPr>
                        <a:t>Bansidi</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dirty="0">
                          <a:solidFill>
                            <a:srgbClr val="000000"/>
                          </a:solidFill>
                          <a:effectLst/>
                          <a:latin typeface="Times New Roman" panose="02020603050405020304" pitchFamily="18" charset="0"/>
                          <a:cs typeface="Times New Roman" panose="02020603050405020304" pitchFamily="18" charset="0"/>
                        </a:rPr>
                        <a:t>57.58</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378658192"/>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Baragram</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39.39</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788674583"/>
                  </a:ext>
                </a:extLst>
              </a:tr>
              <a:tr h="236702">
                <a:tc>
                  <a:txBody>
                    <a:bodyPr/>
                    <a:lstStyle/>
                    <a:p>
                      <a:pPr algn="ctr" fontAlgn="ctr"/>
                      <a:r>
                        <a:rPr lang="en-IN" sz="1400" b="0" u="none" strike="noStrike" dirty="0">
                          <a:solidFill>
                            <a:srgbClr val="000000"/>
                          </a:solidFill>
                          <a:effectLst/>
                          <a:latin typeface="Times New Roman" panose="02020603050405020304" pitchFamily="18" charset="0"/>
                          <a:cs typeface="Times New Roman" panose="02020603050405020304" pitchFamily="18" charset="0"/>
                        </a:rPr>
                        <a:t>Baromesya</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dirty="0">
                          <a:solidFill>
                            <a:srgbClr val="000000"/>
                          </a:solidFill>
                          <a:effectLst/>
                          <a:latin typeface="Times New Roman" panose="02020603050405020304" pitchFamily="18" charset="0"/>
                          <a:cs typeface="Times New Roman" panose="02020603050405020304" pitchFamily="18" charset="0"/>
                        </a:rPr>
                        <a:t>46.15</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768064943"/>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Bara Metala</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48.65</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833397368"/>
                  </a:ext>
                </a:extLst>
              </a:tr>
              <a:tr h="236702">
                <a:tc>
                  <a:txBody>
                    <a:bodyPr/>
                    <a:lstStyle/>
                    <a:p>
                      <a:pPr algn="ctr" fontAlgn="ctr"/>
                      <a:r>
                        <a:rPr lang="en-IN" sz="1400" b="0" u="none" strike="noStrike" dirty="0">
                          <a:solidFill>
                            <a:srgbClr val="000000"/>
                          </a:solidFill>
                          <a:effectLst/>
                          <a:latin typeface="Times New Roman" panose="02020603050405020304" pitchFamily="18" charset="0"/>
                          <a:cs typeface="Times New Roman" panose="02020603050405020304" pitchFamily="18" charset="0"/>
                        </a:rPr>
                        <a:t>Dumuria</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dirty="0">
                          <a:solidFill>
                            <a:srgbClr val="000000"/>
                          </a:solidFill>
                          <a:effectLst/>
                          <a:latin typeface="Times New Roman" panose="02020603050405020304" pitchFamily="18" charset="0"/>
                          <a:cs typeface="Times New Roman" panose="02020603050405020304" pitchFamily="18" charset="0"/>
                        </a:rPr>
                        <a:t>51.16</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504015540"/>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Gharpathar</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53.49</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9890231"/>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Guniada</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76.67</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170802153"/>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Kantapal</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47.5</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229315092"/>
                  </a:ext>
                </a:extLst>
              </a:tr>
              <a:tr h="236702">
                <a:tc>
                  <a:txBody>
                    <a:bodyPr/>
                    <a:lstStyle/>
                    <a:p>
                      <a:pPr algn="ctr" fontAlgn="ctr"/>
                      <a:r>
                        <a:rPr lang="en-IN" sz="1400" b="0" u="none" strike="noStrike" dirty="0">
                          <a:solidFill>
                            <a:srgbClr val="000000"/>
                          </a:solidFill>
                          <a:effectLst/>
                          <a:latin typeface="Times New Roman" panose="02020603050405020304" pitchFamily="18" charset="0"/>
                          <a:cs typeface="Times New Roman" panose="02020603050405020304" pitchFamily="18" charset="0"/>
                        </a:rPr>
                        <a:t>Kawabasa</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25.64</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080597913"/>
                  </a:ext>
                </a:extLst>
              </a:tr>
              <a:tr h="284714">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Kolaboti (Susunia)</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42.11</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856055731"/>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Kusumdunri</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48.84</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594542466"/>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Kharjuria</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40</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448216288"/>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Metyal</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47.5</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931917302"/>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Niasa</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48.89</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952220794"/>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Pachaparar</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30.3</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119819567"/>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Poradi</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47.62</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177718108"/>
                  </a:ext>
                </a:extLst>
              </a:tr>
              <a:tr h="236702">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Rampur</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45.83</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412086172"/>
                  </a:ext>
                </a:extLst>
              </a:tr>
              <a:tr h="302514">
                <a:tc>
                  <a:txBody>
                    <a:bodyPr/>
                    <a:lstStyle/>
                    <a:p>
                      <a:pPr algn="ctr" fontAlgn="ctr"/>
                      <a:r>
                        <a:rPr lang="en-IN" sz="1400" b="0" u="none" strike="noStrike">
                          <a:solidFill>
                            <a:srgbClr val="000000"/>
                          </a:solidFill>
                          <a:effectLst/>
                          <a:latin typeface="Times New Roman" panose="02020603050405020304" pitchFamily="18" charset="0"/>
                          <a:cs typeface="Times New Roman" panose="02020603050405020304" pitchFamily="18" charset="0"/>
                        </a:rPr>
                        <a:t>Upar Maity Bandh</a:t>
                      </a:r>
                      <a:endParaRPr lang="en-IN"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IN" sz="1400" b="0" u="none" strike="noStrike" dirty="0">
                          <a:solidFill>
                            <a:srgbClr val="000000"/>
                          </a:solidFill>
                          <a:effectLst/>
                          <a:latin typeface="Times New Roman" panose="02020603050405020304" pitchFamily="18" charset="0"/>
                          <a:cs typeface="Times New Roman" panose="02020603050405020304" pitchFamily="18" charset="0"/>
                        </a:rPr>
                        <a:t>52.63</a:t>
                      </a: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78761754"/>
                  </a:ext>
                </a:extLst>
              </a:tr>
            </a:tbl>
          </a:graphicData>
        </a:graphic>
      </p:graphicFrame>
    </p:spTree>
    <p:extLst>
      <p:ext uri="{BB962C8B-B14F-4D97-AF65-F5344CB8AC3E}">
        <p14:creationId xmlns:p14="http://schemas.microsoft.com/office/powerpoint/2010/main" val="3192856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88">
            <a:extLst>
              <a:ext uri="{FF2B5EF4-FFF2-40B4-BE49-F238E27FC236}">
                <a16:creationId xmlns:a16="http://schemas.microsoft.com/office/drawing/2014/main" id="{8A04D1C8-5278-6772-6500-F7805D0FD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143" y="250463"/>
            <a:ext cx="6657714" cy="51444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156F904-4730-515B-AA38-544576A095AB}"/>
              </a:ext>
            </a:extLst>
          </p:cNvPr>
          <p:cNvSpPr txBox="1"/>
          <p:nvPr/>
        </p:nvSpPr>
        <p:spPr>
          <a:xfrm>
            <a:off x="3322320" y="5567680"/>
            <a:ext cx="5628640" cy="369332"/>
          </a:xfrm>
          <a:prstGeom prst="rect">
            <a:avLst/>
          </a:prstGeom>
          <a:noFill/>
        </p:spPr>
        <p:txBody>
          <a:bodyPr wrap="square" rtlCol="0">
            <a:spAutoFit/>
          </a:bodyPr>
          <a:lstStyle/>
          <a:p>
            <a:pPr algn="ctr"/>
            <a:r>
              <a:rPr lang="en-IN" b="1" dirty="0">
                <a:solidFill>
                  <a:srgbClr val="000066"/>
                </a:solidFill>
                <a:latin typeface="Times New Roman" panose="02020603050405020304" pitchFamily="18" charset="0"/>
                <a:cs typeface="Times New Roman" panose="02020603050405020304" pitchFamily="18" charset="0"/>
              </a:rPr>
              <a:t>Porosity map of the study area</a:t>
            </a:r>
          </a:p>
        </p:txBody>
      </p:sp>
    </p:spTree>
    <p:extLst>
      <p:ext uri="{BB962C8B-B14F-4D97-AF65-F5344CB8AC3E}">
        <p14:creationId xmlns:p14="http://schemas.microsoft.com/office/powerpoint/2010/main" val="1779701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04D266-81B1-41D2-0AD7-95D175DF69E0}"/>
              </a:ext>
            </a:extLst>
          </p:cNvPr>
          <p:cNvSpPr txBox="1"/>
          <p:nvPr/>
        </p:nvSpPr>
        <p:spPr>
          <a:xfrm>
            <a:off x="615820" y="419878"/>
            <a:ext cx="5402425" cy="3139321"/>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7. Runoff </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Runoff calculation has been done using the </a:t>
            </a:r>
            <a:r>
              <a:rPr lang="en-IN" b="1" dirty="0">
                <a:solidFill>
                  <a:srgbClr val="000066"/>
                </a:solidFill>
                <a:latin typeface="Times New Roman" panose="02020603050405020304" pitchFamily="18" charset="0"/>
                <a:cs typeface="Times New Roman" panose="02020603050405020304" pitchFamily="18" charset="0"/>
              </a:rPr>
              <a:t>SCS curve number method</a:t>
            </a:r>
            <a:r>
              <a:rPr lang="en-IN" dirty="0">
                <a:solidFill>
                  <a:srgbClr val="000066"/>
                </a:solidFill>
                <a:latin typeface="Times New Roman" panose="02020603050405020304" pitchFamily="18" charset="0"/>
                <a:cs typeface="Times New Roman" panose="02020603050405020304" pitchFamily="18" charset="0"/>
              </a:rPr>
              <a:t>.</a:t>
            </a:r>
          </a:p>
          <a:p>
            <a:pPr algn="just"/>
            <a:endParaRPr lang="en-IN"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SCS curve number method estimates precipitation excess as a function of cumulative precipitation, soil type, land use and antecedent moisture content (AMC).</a:t>
            </a:r>
          </a:p>
          <a:p>
            <a:pPr marL="285750" indent="-285750" algn="just">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Runoff decreases the groundwater recharge. So it has an </a:t>
            </a:r>
            <a:r>
              <a:rPr lang="en-US" b="1" dirty="0">
                <a:solidFill>
                  <a:srgbClr val="000066"/>
                </a:solidFill>
                <a:latin typeface="Times New Roman" panose="02020603050405020304" pitchFamily="18" charset="0"/>
                <a:cs typeface="Times New Roman" panose="02020603050405020304" pitchFamily="18" charset="0"/>
              </a:rPr>
              <a:t>inverse relation </a:t>
            </a:r>
            <a:r>
              <a:rPr lang="en-US" dirty="0">
                <a:solidFill>
                  <a:srgbClr val="000066"/>
                </a:solidFill>
                <a:latin typeface="Times New Roman" panose="02020603050405020304" pitchFamily="18" charset="0"/>
                <a:cs typeface="Times New Roman" panose="02020603050405020304" pitchFamily="18" charset="0"/>
              </a:rPr>
              <a:t>with groundwater recharge.   </a:t>
            </a:r>
          </a:p>
        </p:txBody>
      </p:sp>
      <p:graphicFrame>
        <p:nvGraphicFramePr>
          <p:cNvPr id="7" name="Table 6">
            <a:extLst>
              <a:ext uri="{FF2B5EF4-FFF2-40B4-BE49-F238E27FC236}">
                <a16:creationId xmlns:a16="http://schemas.microsoft.com/office/drawing/2014/main" id="{0B8B7C0B-682A-E808-845B-5F4FA717F6C0}"/>
              </a:ext>
            </a:extLst>
          </p:cNvPr>
          <p:cNvGraphicFramePr>
            <a:graphicFrameLocks noGrp="1"/>
          </p:cNvGraphicFramePr>
          <p:nvPr>
            <p:extLst>
              <p:ext uri="{D42A27DB-BD31-4B8C-83A1-F6EECF244321}">
                <p14:modId xmlns:p14="http://schemas.microsoft.com/office/powerpoint/2010/main" val="1948797172"/>
              </p:ext>
            </p:extLst>
          </p:nvPr>
        </p:nvGraphicFramePr>
        <p:xfrm>
          <a:off x="724678" y="4006123"/>
          <a:ext cx="5499100" cy="1826260"/>
        </p:xfrm>
        <a:graphic>
          <a:graphicData uri="http://schemas.openxmlformats.org/drawingml/2006/table">
            <a:tbl>
              <a:tblPr firstRow="1" bandRow="1"/>
              <a:tblGrid>
                <a:gridCol w="2065330">
                  <a:extLst>
                    <a:ext uri="{9D8B030D-6E8A-4147-A177-3AD203B41FA5}">
                      <a16:colId xmlns:a16="http://schemas.microsoft.com/office/drawing/2014/main" val="2637719018"/>
                    </a:ext>
                  </a:extLst>
                </a:gridCol>
                <a:gridCol w="1165708">
                  <a:extLst>
                    <a:ext uri="{9D8B030D-6E8A-4147-A177-3AD203B41FA5}">
                      <a16:colId xmlns:a16="http://schemas.microsoft.com/office/drawing/2014/main" val="3612043211"/>
                    </a:ext>
                  </a:extLst>
                </a:gridCol>
                <a:gridCol w="1000988">
                  <a:extLst>
                    <a:ext uri="{9D8B030D-6E8A-4147-A177-3AD203B41FA5}">
                      <a16:colId xmlns:a16="http://schemas.microsoft.com/office/drawing/2014/main" val="3751819797"/>
                    </a:ext>
                  </a:extLst>
                </a:gridCol>
                <a:gridCol w="1267074">
                  <a:extLst>
                    <a:ext uri="{9D8B030D-6E8A-4147-A177-3AD203B41FA5}">
                      <a16:colId xmlns:a16="http://schemas.microsoft.com/office/drawing/2014/main" val="642906243"/>
                    </a:ext>
                  </a:extLst>
                </a:gridCol>
              </a:tblGrid>
              <a:tr h="680085">
                <a:tc>
                  <a:txBody>
                    <a:bodyPr/>
                    <a:lstStyle/>
                    <a:p>
                      <a:pPr>
                        <a:lnSpc>
                          <a:spcPct val="106000"/>
                        </a:lnSpc>
                        <a:spcAft>
                          <a:spcPts val="800"/>
                        </a:spcAft>
                      </a:pPr>
                      <a:r>
                        <a:rPr lang="en-IN" sz="18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Features/Class (Annual runoff depth in mm)</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8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r>
                        <a:rPr lang="en-IN" sz="1100" kern="1200">
                          <a:solidFill>
                            <a:srgbClr val="FFFFFF"/>
                          </a:solidFill>
                          <a:effectLst/>
                          <a:latin typeface="Calibri" panose="020F0502020204030204" pitchFamily="34" charset="0"/>
                          <a:ea typeface="Times New Roman" panose="02020603050405020304" pitchFamily="18" charset="0"/>
                          <a:cs typeface="Vrinda" panose="020B0502040204020203" pitchFamily="34" charset="0"/>
                        </a:rPr>
                        <a:t> </a:t>
                      </a:r>
                      <a:r>
                        <a:rPr lang="en-IN" sz="18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8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 Weight</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8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Area</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2008831821"/>
                  </a:ext>
                </a:extLst>
              </a:tr>
              <a:tr h="438150">
                <a:tc>
                  <a:txBody>
                    <a:bodyPr/>
                    <a:lstStyle/>
                    <a:p>
                      <a:pPr algn="ctr" fontAlgn="ctr"/>
                      <a:r>
                        <a:rPr lang="en-IN" sz="1800" b="0" i="0" u="none" strike="noStrike" dirty="0">
                          <a:solidFill>
                            <a:srgbClr val="000000"/>
                          </a:solidFill>
                          <a:effectLst/>
                          <a:latin typeface="Times New Roman" panose="02020603050405020304" pitchFamily="18" charset="0"/>
                        </a:rPr>
                        <a:t>1718.2 (Joypanda)</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a:solidFill>
                            <a:srgbClr val="000000"/>
                          </a:solidFill>
                          <a:effectLst/>
                          <a:latin typeface="Times New Roman" panose="02020603050405020304" pitchFamily="18" charset="0"/>
                        </a:rPr>
                        <a:t>Moderate</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dirty="0">
                          <a:solidFill>
                            <a:srgbClr val="000000"/>
                          </a:solidFill>
                          <a:effectLst/>
                          <a:latin typeface="Times New Roman" panose="02020603050405020304" pitchFamily="18" charset="0"/>
                        </a:rPr>
                        <a:t>0.429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dirty="0">
                          <a:solidFill>
                            <a:srgbClr val="000000"/>
                          </a:solidFill>
                          <a:effectLst/>
                          <a:latin typeface="Times New Roman" panose="02020603050405020304" pitchFamily="18" charset="0"/>
                        </a:rPr>
                        <a:t>34.19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2663887728"/>
                  </a:ext>
                </a:extLst>
              </a:tr>
              <a:tr h="438150">
                <a:tc>
                  <a:txBody>
                    <a:bodyPr/>
                    <a:lstStyle/>
                    <a:p>
                      <a:pPr algn="ctr" fontAlgn="b"/>
                      <a:r>
                        <a:rPr lang="en-IN" sz="1800" b="0" i="0" u="none" strike="noStrike" dirty="0">
                          <a:solidFill>
                            <a:srgbClr val="000000"/>
                          </a:solidFill>
                          <a:effectLst/>
                          <a:latin typeface="Times New Roman" panose="02020603050405020304" pitchFamily="18" charset="0"/>
                        </a:rPr>
                        <a:t>1758.7 (Silabati)</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800" b="0" i="0" u="none" strike="noStrike" dirty="0">
                          <a:solidFill>
                            <a:srgbClr val="000000"/>
                          </a:solidFill>
                          <a:effectLst/>
                          <a:latin typeface="Times New Roman" panose="02020603050405020304" pitchFamily="18" charset="0"/>
                        </a:rPr>
                        <a:t>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800" b="0" i="0" u="none" strike="noStrike" dirty="0">
                          <a:solidFill>
                            <a:srgbClr val="000000"/>
                          </a:solidFill>
                          <a:effectLst/>
                          <a:latin typeface="Times New Roman" panose="02020603050405020304" pitchFamily="18" charset="0"/>
                        </a:rPr>
                        <a:t>0.571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800" b="0" i="0" u="none" strike="noStrike" dirty="0">
                          <a:solidFill>
                            <a:srgbClr val="000000"/>
                          </a:solidFill>
                          <a:effectLst/>
                          <a:latin typeface="Times New Roman" panose="02020603050405020304" pitchFamily="18" charset="0"/>
                        </a:rPr>
                        <a:t>65.81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2999886944"/>
                  </a:ext>
                </a:extLst>
              </a:tr>
            </a:tbl>
          </a:graphicData>
        </a:graphic>
      </p:graphicFrame>
      <p:pic>
        <p:nvPicPr>
          <p:cNvPr id="10" name="Picture 9">
            <a:extLst>
              <a:ext uri="{FF2B5EF4-FFF2-40B4-BE49-F238E27FC236}">
                <a16:creationId xmlns:a16="http://schemas.microsoft.com/office/drawing/2014/main" id="{E4CA14FE-EBD2-5966-8025-AE7979CB2AF7}"/>
              </a:ext>
            </a:extLst>
          </p:cNvPr>
          <p:cNvPicPr>
            <a:picLocks noChangeAspect="1"/>
          </p:cNvPicPr>
          <p:nvPr/>
        </p:nvPicPr>
        <p:blipFill>
          <a:blip r:embed="rId2"/>
          <a:stretch>
            <a:fillRect/>
          </a:stretch>
        </p:blipFill>
        <p:spPr>
          <a:xfrm>
            <a:off x="6547185" y="449778"/>
            <a:ext cx="4920137" cy="6205577"/>
          </a:xfrm>
          <a:prstGeom prst="rect">
            <a:avLst/>
          </a:prstGeom>
        </p:spPr>
      </p:pic>
    </p:spTree>
    <p:extLst>
      <p:ext uri="{BB962C8B-B14F-4D97-AF65-F5344CB8AC3E}">
        <p14:creationId xmlns:p14="http://schemas.microsoft.com/office/powerpoint/2010/main" val="1751378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89">
            <a:extLst>
              <a:ext uri="{FF2B5EF4-FFF2-40B4-BE49-F238E27FC236}">
                <a16:creationId xmlns:a16="http://schemas.microsoft.com/office/drawing/2014/main" id="{93D3D384-6807-5176-8DCF-9DEDA1425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798" y="870779"/>
            <a:ext cx="5623710" cy="446679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021EC40-D226-06DF-781D-17432F1C43DC}"/>
              </a:ext>
            </a:extLst>
          </p:cNvPr>
          <p:cNvSpPr txBox="1"/>
          <p:nvPr/>
        </p:nvSpPr>
        <p:spPr>
          <a:xfrm>
            <a:off x="3815080" y="5506720"/>
            <a:ext cx="4561840" cy="369332"/>
          </a:xfrm>
          <a:prstGeom prst="rect">
            <a:avLst/>
          </a:prstGeom>
          <a:solidFill>
            <a:schemeClr val="accent6">
              <a:lumMod val="40000"/>
              <a:lumOff val="60000"/>
            </a:schemeClr>
          </a:solidFill>
          <a:ln>
            <a:solidFill>
              <a:srgbClr val="000066"/>
            </a:solidFill>
          </a:ln>
        </p:spPr>
        <p:txBody>
          <a:bodyPr wrap="square" rtlCol="0">
            <a:spAutoFit/>
          </a:bodyPr>
          <a:lstStyle/>
          <a:p>
            <a:pPr algn="ctr"/>
            <a:r>
              <a:rPr lang="en-IN" b="1" dirty="0">
                <a:solidFill>
                  <a:srgbClr val="000066"/>
                </a:solidFill>
                <a:latin typeface="Times New Roman" panose="02020603050405020304" pitchFamily="18" charset="0"/>
                <a:cs typeface="Times New Roman" panose="02020603050405020304" pitchFamily="18" charset="0"/>
              </a:rPr>
              <a:t>Runoff map of the study area</a:t>
            </a:r>
          </a:p>
        </p:txBody>
      </p:sp>
    </p:spTree>
    <p:extLst>
      <p:ext uri="{BB962C8B-B14F-4D97-AF65-F5344CB8AC3E}">
        <p14:creationId xmlns:p14="http://schemas.microsoft.com/office/powerpoint/2010/main" val="4137656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FE35E-4A87-8866-D90E-EE2A51AAA974}"/>
              </a:ext>
            </a:extLst>
          </p:cNvPr>
          <p:cNvSpPr txBox="1"/>
          <p:nvPr/>
        </p:nvSpPr>
        <p:spPr>
          <a:xfrm>
            <a:off x="457200" y="345233"/>
            <a:ext cx="5638800" cy="3108543"/>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8. Rainfall</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600" dirty="0">
                <a:solidFill>
                  <a:srgbClr val="000066"/>
                </a:solidFill>
                <a:latin typeface="Times New Roman" panose="02020603050405020304" pitchFamily="18" charset="0"/>
                <a:ea typeface="Calibri" panose="020F0502020204030204" pitchFamily="34" charset="0"/>
              </a:rPr>
              <a:t>I</a:t>
            </a:r>
            <a:r>
              <a:rPr lang="en-IN" sz="1600" dirty="0">
                <a:solidFill>
                  <a:srgbClr val="000066"/>
                </a:solidFill>
                <a:effectLst/>
                <a:latin typeface="Times New Roman" panose="02020603050405020304" pitchFamily="18" charset="0"/>
                <a:ea typeface="Calibri" panose="020F0502020204030204" pitchFamily="34" charset="0"/>
              </a:rPr>
              <a:t>mportant hydrological source of groundwater. Determines the </a:t>
            </a:r>
            <a:r>
              <a:rPr lang="en-IN" sz="1600" b="1" dirty="0">
                <a:solidFill>
                  <a:srgbClr val="000066"/>
                </a:solidFill>
                <a:effectLst/>
                <a:latin typeface="Times New Roman" panose="02020603050405020304" pitchFamily="18" charset="0"/>
                <a:ea typeface="Calibri" panose="020F0502020204030204" pitchFamily="34" charset="0"/>
              </a:rPr>
              <a:t>fluctuations of subsurface water level from season to season</a:t>
            </a:r>
            <a:r>
              <a:rPr lang="en-IN" sz="1600" dirty="0">
                <a:solidFill>
                  <a:srgbClr val="000066"/>
                </a:solidFill>
                <a:effectLst/>
                <a:latin typeface="Times New Roman" panose="02020603050405020304" pitchFamily="18" charset="0"/>
                <a:ea typeface="Calibri" panose="020F0502020204030204" pitchFamily="34" charset="0"/>
              </a:rPr>
              <a:t>.</a:t>
            </a:r>
          </a:p>
          <a:p>
            <a:pPr marL="285750" indent="-285750" algn="just">
              <a:buFont typeface="Wingdings" panose="05000000000000000000" pitchFamily="2" charset="2"/>
              <a:buChar char="v"/>
            </a:pPr>
            <a:endParaRPr lang="en-IN" sz="1600" dirty="0">
              <a:solidFill>
                <a:srgbClr val="000066"/>
              </a:solidFill>
              <a:latin typeface="Times New Roman" panose="02020603050405020304" pitchFamily="18" charset="0"/>
            </a:endParaRPr>
          </a:p>
          <a:p>
            <a:pPr marL="285750" indent="-285750" algn="jus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rPr>
              <a:t>The distribution of rainfall along with slope gradient has a major effect on the infiltration of runoff water.</a:t>
            </a:r>
          </a:p>
          <a:p>
            <a:pPr marL="285750" indent="-285750" algn="just">
              <a:buFont typeface="Wingdings" panose="05000000000000000000" pitchFamily="2" charset="2"/>
              <a:buChar char="v"/>
            </a:pPr>
            <a:endParaRPr lang="en-IN" sz="1600" dirty="0">
              <a:solidFill>
                <a:srgbClr val="000066"/>
              </a:solidFill>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rPr>
              <a:t>Almost 72% of the total annual rainfall occurs in the monsoon season because of the southwest monsoon wind during the month from </a:t>
            </a:r>
            <a:r>
              <a:rPr lang="en-IN" sz="1600" b="1" dirty="0">
                <a:solidFill>
                  <a:srgbClr val="000066"/>
                </a:solidFill>
                <a:effectLst/>
                <a:latin typeface="Times New Roman" panose="02020603050405020304" pitchFamily="18" charset="0"/>
                <a:ea typeface="Calibri" panose="020F0502020204030204" pitchFamily="34" charset="0"/>
              </a:rPr>
              <a:t>June to September</a:t>
            </a:r>
            <a:r>
              <a:rPr lang="en-IN" sz="1600" dirty="0">
                <a:solidFill>
                  <a:srgbClr val="000066"/>
                </a:solidFill>
                <a:effectLst/>
                <a:latin typeface="Times New Roman" panose="02020603050405020304" pitchFamily="18" charset="0"/>
                <a:ea typeface="Calibri" panose="020F0502020204030204" pitchFamily="34" charset="0"/>
              </a:rPr>
              <a:t>.  </a:t>
            </a:r>
            <a:endParaRPr lang="en-IN" sz="1600" dirty="0">
              <a:solidFill>
                <a:srgbClr val="000066"/>
              </a:solidFill>
            </a:endParaRPr>
          </a:p>
        </p:txBody>
      </p:sp>
      <p:graphicFrame>
        <p:nvGraphicFramePr>
          <p:cNvPr id="3" name="Table 2">
            <a:extLst>
              <a:ext uri="{FF2B5EF4-FFF2-40B4-BE49-F238E27FC236}">
                <a16:creationId xmlns:a16="http://schemas.microsoft.com/office/drawing/2014/main" id="{1E21B183-8FD5-C4C7-3372-BC546F7FA1F2}"/>
              </a:ext>
            </a:extLst>
          </p:cNvPr>
          <p:cNvGraphicFramePr>
            <a:graphicFrameLocks noGrp="1"/>
          </p:cNvGraphicFramePr>
          <p:nvPr>
            <p:extLst>
              <p:ext uri="{D42A27DB-BD31-4B8C-83A1-F6EECF244321}">
                <p14:modId xmlns:p14="http://schemas.microsoft.com/office/powerpoint/2010/main" val="3893494181"/>
              </p:ext>
            </p:extLst>
          </p:nvPr>
        </p:nvGraphicFramePr>
        <p:xfrm>
          <a:off x="6247447" y="995473"/>
          <a:ext cx="5771211" cy="3608637"/>
        </p:xfrm>
        <a:graphic>
          <a:graphicData uri="http://schemas.openxmlformats.org/drawingml/2006/table">
            <a:tbl>
              <a:tblPr firstRow="1" bandRow="1"/>
              <a:tblGrid>
                <a:gridCol w="1880553">
                  <a:extLst>
                    <a:ext uri="{9D8B030D-6E8A-4147-A177-3AD203B41FA5}">
                      <a16:colId xmlns:a16="http://schemas.microsoft.com/office/drawing/2014/main" val="2351180098"/>
                    </a:ext>
                  </a:extLst>
                </a:gridCol>
                <a:gridCol w="1117600">
                  <a:extLst>
                    <a:ext uri="{9D8B030D-6E8A-4147-A177-3AD203B41FA5}">
                      <a16:colId xmlns:a16="http://schemas.microsoft.com/office/drawing/2014/main" val="859175004"/>
                    </a:ext>
                  </a:extLst>
                </a:gridCol>
                <a:gridCol w="1443286">
                  <a:extLst>
                    <a:ext uri="{9D8B030D-6E8A-4147-A177-3AD203B41FA5}">
                      <a16:colId xmlns:a16="http://schemas.microsoft.com/office/drawing/2014/main" val="2284505533"/>
                    </a:ext>
                  </a:extLst>
                </a:gridCol>
                <a:gridCol w="1329772">
                  <a:extLst>
                    <a:ext uri="{9D8B030D-6E8A-4147-A177-3AD203B41FA5}">
                      <a16:colId xmlns:a16="http://schemas.microsoft.com/office/drawing/2014/main" val="116888972"/>
                    </a:ext>
                  </a:extLst>
                </a:gridCol>
              </a:tblGrid>
              <a:tr h="1091492">
                <a:tc>
                  <a:txBody>
                    <a:bodyPr/>
                    <a:lstStyle/>
                    <a:p>
                      <a:pPr algn="ctr">
                        <a:lnSpc>
                          <a:spcPct val="106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Features/Class (Monthly avg. rainfall in mm)</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gn="ctr">
                        <a:lnSpc>
                          <a:spcPct val="106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r>
                        <a:rPr lang="en-IN" sz="1600" kern="1200">
                          <a:solidFill>
                            <a:srgbClr val="FFFFFF"/>
                          </a:solidFill>
                          <a:effectLst/>
                          <a:latin typeface="Calibri" panose="020F0502020204030204" pitchFamily="34" charset="0"/>
                          <a:ea typeface="Times New Roman" panose="02020603050405020304" pitchFamily="18" charset="0"/>
                          <a:cs typeface="Vrinda" panose="020B0502040204020203" pitchFamily="34" charset="0"/>
                        </a:rPr>
                        <a:t> </a:t>
                      </a: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gn="ctr">
                        <a:lnSpc>
                          <a:spcPct val="106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 Weight</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gn="ctr">
                        <a:lnSpc>
                          <a:spcPct val="106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Area</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2357961437"/>
                  </a:ext>
                </a:extLst>
              </a:tr>
              <a:tr h="503429">
                <a:tc>
                  <a:txBody>
                    <a:bodyPr/>
                    <a:lstStyle/>
                    <a:p>
                      <a:pPr algn="ctr" fontAlgn="b"/>
                      <a:r>
                        <a:rPr lang="en-IN" sz="1600" b="0" i="0" u="none" strike="noStrike" dirty="0">
                          <a:solidFill>
                            <a:srgbClr val="000000"/>
                          </a:solidFill>
                          <a:effectLst/>
                          <a:latin typeface="Times New Roman" panose="02020603050405020304" pitchFamily="18" charset="0"/>
                        </a:rPr>
                        <a:t>141.11-144.05</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Moderate</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0.150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11.52</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529817069"/>
                  </a:ext>
                </a:extLst>
              </a:tr>
              <a:tr h="503429">
                <a:tc>
                  <a:txBody>
                    <a:bodyPr/>
                    <a:lstStyle/>
                    <a:p>
                      <a:pPr algn="ctr" fontAlgn="b"/>
                      <a:r>
                        <a:rPr lang="en-IN" sz="1600" b="0" i="0" u="none" strike="noStrike" dirty="0">
                          <a:solidFill>
                            <a:srgbClr val="000000"/>
                          </a:solidFill>
                          <a:effectLst/>
                          <a:latin typeface="Times New Roman" panose="02020603050405020304" pitchFamily="18" charset="0"/>
                        </a:rPr>
                        <a:t>144.05-146.55</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Moderate</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0.150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29.12</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1414092381"/>
                  </a:ext>
                </a:extLst>
              </a:tr>
              <a:tr h="503429">
                <a:tc>
                  <a:txBody>
                    <a:bodyPr/>
                    <a:lstStyle/>
                    <a:p>
                      <a:pPr algn="ctr" fontAlgn="b"/>
                      <a:r>
                        <a:rPr lang="en-IN" sz="1600" b="0" i="0" u="none" strike="noStrike" dirty="0">
                          <a:solidFill>
                            <a:srgbClr val="000000"/>
                          </a:solidFill>
                          <a:effectLst/>
                          <a:latin typeface="Times New Roman" panose="02020603050405020304" pitchFamily="18" charset="0"/>
                        </a:rPr>
                        <a:t>146.55-148.96</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Moderate</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0.150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36.40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770298618"/>
                  </a:ext>
                </a:extLst>
              </a:tr>
              <a:tr h="503429">
                <a:tc>
                  <a:txBody>
                    <a:bodyPr/>
                    <a:lstStyle/>
                    <a:p>
                      <a:pPr algn="ctr" fontAlgn="b"/>
                      <a:r>
                        <a:rPr lang="en-IN" sz="1600" b="0" i="0" u="none" strike="noStrike" dirty="0">
                          <a:solidFill>
                            <a:srgbClr val="000000"/>
                          </a:solidFill>
                          <a:effectLst/>
                          <a:latin typeface="Times New Roman" panose="02020603050405020304" pitchFamily="18" charset="0"/>
                        </a:rPr>
                        <a:t>148.96-151.30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Good</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0.200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12.14</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2389626723"/>
                  </a:ext>
                </a:extLst>
              </a:tr>
              <a:tr h="503429">
                <a:tc>
                  <a:txBody>
                    <a:bodyPr/>
                    <a:lstStyle/>
                    <a:p>
                      <a:pPr algn="ctr" fontAlgn="b"/>
                      <a:r>
                        <a:rPr lang="en-IN" sz="1600" b="0" i="0" u="none" strike="noStrike" dirty="0">
                          <a:solidFill>
                            <a:srgbClr val="000000"/>
                          </a:solidFill>
                          <a:effectLst/>
                          <a:latin typeface="Times New Roman" panose="02020603050405020304" pitchFamily="18" charset="0"/>
                        </a:rPr>
                        <a:t>151.30-155.01</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Good</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0.200</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10.82</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3918874803"/>
                  </a:ext>
                </a:extLst>
              </a:tr>
            </a:tbl>
          </a:graphicData>
        </a:graphic>
      </p:graphicFrame>
      <p:pic>
        <p:nvPicPr>
          <p:cNvPr id="4" name="Picture 92">
            <a:extLst>
              <a:ext uri="{FF2B5EF4-FFF2-40B4-BE49-F238E27FC236}">
                <a16:creationId xmlns:a16="http://schemas.microsoft.com/office/drawing/2014/main" id="{7FC1E080-22FA-66CD-110B-A142E0FFC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39" t="3920" r="8176" b="9003"/>
          <a:stretch>
            <a:fillRect/>
          </a:stretch>
        </p:blipFill>
        <p:spPr bwMode="auto">
          <a:xfrm>
            <a:off x="1408389" y="3553004"/>
            <a:ext cx="4247658" cy="31085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683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64F934-3FD1-5A60-CBE4-D8F9E23BFDE1}"/>
              </a:ext>
            </a:extLst>
          </p:cNvPr>
          <p:cNvSpPr txBox="1"/>
          <p:nvPr/>
        </p:nvSpPr>
        <p:spPr>
          <a:xfrm>
            <a:off x="363894" y="270588"/>
            <a:ext cx="5732106" cy="3139321"/>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9. Soil Class</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rPr>
              <a:t>Soil texture influences infiltration rate and therefore groundwater potential of a study area</a:t>
            </a:r>
            <a:r>
              <a:rPr lang="en-IN" sz="1600" b="1"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gn="just">
              <a:buFont typeface="Wingdings" panose="05000000000000000000" pitchFamily="2" charset="2"/>
              <a:buChar char="v"/>
            </a:pPr>
            <a:endParaRPr lang="en-IN" sz="1600" b="1"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600" b="1" dirty="0">
                <a:solidFill>
                  <a:srgbClr val="000066"/>
                </a:solidFill>
                <a:latin typeface="Times New Roman" panose="02020603050405020304" pitchFamily="18" charset="0"/>
                <a:cs typeface="Times New Roman" panose="02020603050405020304" pitchFamily="18" charset="0"/>
              </a:rPr>
              <a:t>Sandy and gravelly soil have good </a:t>
            </a:r>
            <a:r>
              <a:rPr lang="en-IN" sz="1600" b="1" dirty="0">
                <a:solidFill>
                  <a:srgbClr val="000066"/>
                </a:solidFill>
                <a:effectLst/>
                <a:latin typeface="Times New Roman" panose="02020603050405020304" pitchFamily="18" charset="0"/>
                <a:ea typeface="Calibri" panose="020F0502020204030204" pitchFamily="34" charset="0"/>
              </a:rPr>
              <a:t>infiltration</a:t>
            </a:r>
            <a:r>
              <a:rPr lang="en-US" sz="1600" b="1" dirty="0">
                <a:solidFill>
                  <a:srgbClr val="000066"/>
                </a:solidFill>
                <a:latin typeface="Times New Roman" panose="02020603050405020304" pitchFamily="18" charset="0"/>
                <a:cs typeface="Times New Roman" panose="02020603050405020304" pitchFamily="18" charset="0"/>
              </a:rPr>
              <a:t> capacity </a:t>
            </a:r>
            <a:r>
              <a:rPr lang="en-US" sz="1600" dirty="0">
                <a:solidFill>
                  <a:srgbClr val="000066"/>
                </a:solidFill>
                <a:latin typeface="Times New Roman" panose="02020603050405020304" pitchFamily="18" charset="0"/>
                <a:cs typeface="Times New Roman" panose="02020603050405020304" pitchFamily="18" charset="0"/>
              </a:rPr>
              <a:t>and hence good groundwater possibilities. Clayey soil has poor </a:t>
            </a:r>
            <a:r>
              <a:rPr lang="en-IN" sz="1600" dirty="0">
                <a:solidFill>
                  <a:srgbClr val="000066"/>
                </a:solidFill>
                <a:effectLst/>
                <a:latin typeface="Times New Roman" panose="02020603050405020304" pitchFamily="18" charset="0"/>
                <a:ea typeface="Calibri" panose="020F0502020204030204" pitchFamily="34" charset="0"/>
              </a:rPr>
              <a:t>infiltration</a:t>
            </a:r>
            <a:r>
              <a:rPr lang="en-US" sz="1600" dirty="0">
                <a:solidFill>
                  <a:srgbClr val="000066"/>
                </a:solidFill>
                <a:latin typeface="Times New Roman" panose="02020603050405020304" pitchFamily="18" charset="0"/>
                <a:cs typeface="Times New Roman" panose="02020603050405020304" pitchFamily="18" charset="0"/>
              </a:rPr>
              <a:t> capacity and poor groundwater potential.</a:t>
            </a:r>
            <a:endParaRPr lang="en-IN" sz="1600"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endParaRPr lang="en-IN" sz="1600" b="1"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rPr>
              <a:t>The soil map has been downloaded from the National Bureau of Soil Survey and Land Use Planning (NBSSLUP).</a:t>
            </a:r>
            <a:endParaRPr lang="en-IN" sz="1600" b="1" dirty="0">
              <a:solidFill>
                <a:srgbClr val="000066"/>
              </a:solidFill>
              <a:latin typeface="Times New Roman" panose="02020603050405020304" pitchFamily="18" charset="0"/>
              <a:cs typeface="Times New Roman" panose="02020603050405020304" pitchFamily="18" charset="0"/>
            </a:endParaRPr>
          </a:p>
          <a:p>
            <a:endParaRPr lang="en-IN" dirty="0"/>
          </a:p>
        </p:txBody>
      </p:sp>
      <p:graphicFrame>
        <p:nvGraphicFramePr>
          <p:cNvPr id="3" name="Table 2">
            <a:extLst>
              <a:ext uri="{FF2B5EF4-FFF2-40B4-BE49-F238E27FC236}">
                <a16:creationId xmlns:a16="http://schemas.microsoft.com/office/drawing/2014/main" id="{AB9E8538-C967-6A0B-16E5-154271F21A32}"/>
              </a:ext>
            </a:extLst>
          </p:cNvPr>
          <p:cNvGraphicFramePr>
            <a:graphicFrameLocks noGrp="1"/>
          </p:cNvGraphicFramePr>
          <p:nvPr>
            <p:extLst>
              <p:ext uri="{D42A27DB-BD31-4B8C-83A1-F6EECF244321}">
                <p14:modId xmlns:p14="http://schemas.microsoft.com/office/powerpoint/2010/main" val="1739699240"/>
              </p:ext>
            </p:extLst>
          </p:nvPr>
        </p:nvGraphicFramePr>
        <p:xfrm>
          <a:off x="6329006" y="854669"/>
          <a:ext cx="5499100" cy="3552825"/>
        </p:xfrm>
        <a:graphic>
          <a:graphicData uri="http://schemas.openxmlformats.org/drawingml/2006/table">
            <a:tbl>
              <a:tblPr firstRow="1" bandRow="1"/>
              <a:tblGrid>
                <a:gridCol w="2065330">
                  <a:extLst>
                    <a:ext uri="{9D8B030D-6E8A-4147-A177-3AD203B41FA5}">
                      <a16:colId xmlns:a16="http://schemas.microsoft.com/office/drawing/2014/main" val="625693088"/>
                    </a:ext>
                  </a:extLst>
                </a:gridCol>
                <a:gridCol w="1165708">
                  <a:extLst>
                    <a:ext uri="{9D8B030D-6E8A-4147-A177-3AD203B41FA5}">
                      <a16:colId xmlns:a16="http://schemas.microsoft.com/office/drawing/2014/main" val="3889829541"/>
                    </a:ext>
                  </a:extLst>
                </a:gridCol>
                <a:gridCol w="1000988">
                  <a:extLst>
                    <a:ext uri="{9D8B030D-6E8A-4147-A177-3AD203B41FA5}">
                      <a16:colId xmlns:a16="http://schemas.microsoft.com/office/drawing/2014/main" val="2255494950"/>
                    </a:ext>
                  </a:extLst>
                </a:gridCol>
                <a:gridCol w="1267074">
                  <a:extLst>
                    <a:ext uri="{9D8B030D-6E8A-4147-A177-3AD203B41FA5}">
                      <a16:colId xmlns:a16="http://schemas.microsoft.com/office/drawing/2014/main" val="2593816972"/>
                    </a:ext>
                  </a:extLst>
                </a:gridCol>
              </a:tblGrid>
              <a:tr h="680085">
                <a:tc>
                  <a:txBody>
                    <a:bodyPr/>
                    <a:lstStyle/>
                    <a:p>
                      <a:pPr>
                        <a:lnSpc>
                          <a:spcPct val="106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Features/Class </a:t>
                      </a:r>
                    </a:p>
                    <a:p>
                      <a:pPr>
                        <a:lnSpc>
                          <a:spcPct val="106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(Soil Class)</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r>
                        <a:rPr lang="en-IN" sz="1600" kern="1200">
                          <a:solidFill>
                            <a:srgbClr val="FFFFFF"/>
                          </a:solidFill>
                          <a:effectLst/>
                          <a:latin typeface="Calibri" panose="020F0502020204030204" pitchFamily="34" charset="0"/>
                          <a:ea typeface="Times New Roman" panose="02020603050405020304" pitchFamily="18" charset="0"/>
                          <a:cs typeface="Vrinda" panose="020B0502040204020203" pitchFamily="34" charset="0"/>
                        </a:rPr>
                        <a:t> </a:t>
                      </a: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 Weight</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Area</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3595404444"/>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Fine</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Poor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0.095</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24.17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2046350399"/>
                  </a:ext>
                </a:extLst>
              </a:tr>
              <a:tr h="438150">
                <a:tc>
                  <a:txBody>
                    <a:bodyPr/>
                    <a:lstStyle/>
                    <a:p>
                      <a:pPr algn="ctr" fontAlgn="b"/>
                      <a:r>
                        <a:rPr lang="en-US" sz="1600" b="0" i="0" u="none" strike="noStrike" dirty="0">
                          <a:solidFill>
                            <a:srgbClr val="000000"/>
                          </a:solidFill>
                          <a:effectLst/>
                          <a:latin typeface="Times New Roman" panose="02020603050405020304" pitchFamily="18" charset="0"/>
                        </a:rPr>
                        <a:t>Fine loamy to coarse loamy</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0.190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6.60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3011351825"/>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Fine loamy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Moderate</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0.143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43.05</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3793502155"/>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Gravelly loam</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0.190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1.83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3418946078"/>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Fine loamy to sandy</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0.190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16.69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745482116"/>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Gravelly loam-loam</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95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rPr>
                        <a:t>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95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rPr>
                        <a:t>0.190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95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rPr>
                        <a:t>7.60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604819429"/>
                  </a:ext>
                </a:extLst>
              </a:tr>
            </a:tbl>
          </a:graphicData>
        </a:graphic>
      </p:graphicFrame>
      <p:pic>
        <p:nvPicPr>
          <p:cNvPr id="4" name="Picture 93">
            <a:extLst>
              <a:ext uri="{FF2B5EF4-FFF2-40B4-BE49-F238E27FC236}">
                <a16:creationId xmlns:a16="http://schemas.microsoft.com/office/drawing/2014/main" id="{58C7C04F-D0BC-8760-E802-3012E8AA9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98" t="2072" r="8307" b="9306"/>
          <a:stretch>
            <a:fillRect/>
          </a:stretch>
        </p:blipFill>
        <p:spPr bwMode="auto">
          <a:xfrm>
            <a:off x="1238405" y="3409909"/>
            <a:ext cx="4024475" cy="30945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812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08DECF-ED43-BC73-CD20-C381A42621B6}"/>
              </a:ext>
            </a:extLst>
          </p:cNvPr>
          <p:cNvSpPr txBox="1"/>
          <p:nvPr/>
        </p:nvSpPr>
        <p:spPr>
          <a:xfrm>
            <a:off x="373224" y="382555"/>
            <a:ext cx="5722776" cy="2862322"/>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10. Distance from wells</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rPr>
              <a:t>The existence of high-yield dug wells in a location is a good indication of excellent groundwater potential. So, areas close to the wells have good groundwater possibilities. </a:t>
            </a:r>
          </a:p>
          <a:p>
            <a:pPr marL="285750" indent="-285750" algn="just">
              <a:buFont typeface="Wingdings" panose="05000000000000000000" pitchFamily="2" charset="2"/>
              <a:buChar char="v"/>
            </a:pPr>
            <a:endParaRPr lang="en-IN" sz="1600" dirty="0">
              <a:solidFill>
                <a:srgbClr val="000066"/>
              </a:solidFill>
              <a:latin typeface="Times New Roman" panose="02020603050405020304" pitchFamily="18" charset="0"/>
            </a:endParaRPr>
          </a:p>
          <a:p>
            <a:pPr marL="285750" indent="-285750" algn="just">
              <a:buFont typeface="Wingdings" panose="05000000000000000000" pitchFamily="2" charset="2"/>
              <a:buChar char="v"/>
            </a:pPr>
            <a:r>
              <a:rPr lang="en-US" sz="1600" dirty="0">
                <a:solidFill>
                  <a:srgbClr val="000066"/>
                </a:solidFill>
                <a:latin typeface="Times New Roman" panose="02020603050405020304" pitchFamily="18" charset="0"/>
                <a:cs typeface="Times New Roman" panose="02020603050405020304" pitchFamily="18" charset="0"/>
              </a:rPr>
              <a:t>The wells with 50-100 LPM capacity have been digitized and the ‛Multiple Ring Buffer’ function of the Analysis Tool has been used to get the buffer map of the study area.</a:t>
            </a:r>
          </a:p>
          <a:p>
            <a:pPr marL="285750" indent="-285750" algn="just">
              <a:buFont typeface="Wingdings" panose="05000000000000000000" pitchFamily="2" charset="2"/>
              <a:buChar char="v"/>
            </a:pPr>
            <a:r>
              <a:rPr lang="en-US" sz="1600" dirty="0">
                <a:solidFill>
                  <a:srgbClr val="000066"/>
                </a:solidFill>
                <a:latin typeface="Times New Roman" panose="02020603050405020304" pitchFamily="18" charset="0"/>
                <a:cs typeface="Times New Roman" panose="02020603050405020304" pitchFamily="18" charset="0"/>
              </a:rPr>
              <a:t>More high yield wells are observed in the middle portion of the basin. </a:t>
            </a:r>
            <a:endParaRPr lang="en-IN" sz="1600" dirty="0">
              <a:solidFill>
                <a:srgbClr val="000066"/>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78DDF7A1-B5EB-C5BD-7A78-FDFD8BA0DD2D}"/>
              </a:ext>
            </a:extLst>
          </p:cNvPr>
          <p:cNvGraphicFramePr>
            <a:graphicFrameLocks noGrp="1"/>
          </p:cNvGraphicFramePr>
          <p:nvPr>
            <p:extLst>
              <p:ext uri="{D42A27DB-BD31-4B8C-83A1-F6EECF244321}">
                <p14:modId xmlns:p14="http://schemas.microsoft.com/office/powerpoint/2010/main" val="892473"/>
              </p:ext>
            </p:extLst>
          </p:nvPr>
        </p:nvGraphicFramePr>
        <p:xfrm>
          <a:off x="6319676" y="219995"/>
          <a:ext cx="5499100" cy="3222880"/>
        </p:xfrm>
        <a:graphic>
          <a:graphicData uri="http://schemas.openxmlformats.org/drawingml/2006/table">
            <a:tbl>
              <a:tblPr firstRow="1" bandRow="1"/>
              <a:tblGrid>
                <a:gridCol w="2065330">
                  <a:extLst>
                    <a:ext uri="{9D8B030D-6E8A-4147-A177-3AD203B41FA5}">
                      <a16:colId xmlns:a16="http://schemas.microsoft.com/office/drawing/2014/main" val="3741306482"/>
                    </a:ext>
                  </a:extLst>
                </a:gridCol>
                <a:gridCol w="1165708">
                  <a:extLst>
                    <a:ext uri="{9D8B030D-6E8A-4147-A177-3AD203B41FA5}">
                      <a16:colId xmlns:a16="http://schemas.microsoft.com/office/drawing/2014/main" val="1601236174"/>
                    </a:ext>
                  </a:extLst>
                </a:gridCol>
                <a:gridCol w="1000988">
                  <a:extLst>
                    <a:ext uri="{9D8B030D-6E8A-4147-A177-3AD203B41FA5}">
                      <a16:colId xmlns:a16="http://schemas.microsoft.com/office/drawing/2014/main" val="4234750091"/>
                    </a:ext>
                  </a:extLst>
                </a:gridCol>
                <a:gridCol w="1267074">
                  <a:extLst>
                    <a:ext uri="{9D8B030D-6E8A-4147-A177-3AD203B41FA5}">
                      <a16:colId xmlns:a16="http://schemas.microsoft.com/office/drawing/2014/main" val="2448146607"/>
                    </a:ext>
                  </a:extLst>
                </a:gridCol>
              </a:tblGrid>
              <a:tr h="1151349">
                <a:tc>
                  <a:txBody>
                    <a:bodyPr/>
                    <a:lstStyle/>
                    <a:p>
                      <a:pPr>
                        <a:lnSpc>
                          <a:spcPct val="106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Features/Class (Distance from the wells having yield capacity 50-100 LPM), in m</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r>
                        <a:rPr lang="en-IN" sz="1600" kern="1200" dirty="0">
                          <a:solidFill>
                            <a:srgbClr val="FFFFFF"/>
                          </a:solidFill>
                          <a:effectLst/>
                          <a:latin typeface="Calibri" panose="020F0502020204030204" pitchFamily="34" charset="0"/>
                          <a:ea typeface="Times New Roman" panose="02020603050405020304" pitchFamily="18" charset="0"/>
                          <a:cs typeface="Vrinda" panose="020B0502040204020203" pitchFamily="34" charset="0"/>
                        </a:rPr>
                        <a:t> </a:t>
                      </a: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 Weight</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Area</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3081005797"/>
                  </a:ext>
                </a:extLst>
              </a:tr>
              <a:tr h="367843">
                <a:tc>
                  <a:txBody>
                    <a:bodyPr/>
                    <a:lstStyle/>
                    <a:p>
                      <a:pPr algn="ctr" fontAlgn="ctr"/>
                      <a:r>
                        <a:rPr lang="en-IN" sz="1600" b="0" i="0" u="none" strike="noStrike" dirty="0">
                          <a:solidFill>
                            <a:srgbClr val="000000"/>
                          </a:solidFill>
                          <a:effectLst/>
                          <a:latin typeface="Times New Roman" panose="02020603050405020304" pitchFamily="18" charset="0"/>
                        </a:rPr>
                        <a:t>1000-2000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Very good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0.333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52.47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3482145299"/>
                  </a:ext>
                </a:extLst>
              </a:tr>
              <a:tr h="367843">
                <a:tc>
                  <a:txBody>
                    <a:bodyPr/>
                    <a:lstStyle/>
                    <a:p>
                      <a:pPr algn="ctr" fontAlgn="b"/>
                      <a:r>
                        <a:rPr lang="en-IN" sz="1600" b="0" i="0" u="none" strike="noStrike" dirty="0">
                          <a:solidFill>
                            <a:srgbClr val="000000"/>
                          </a:solidFill>
                          <a:effectLst/>
                          <a:latin typeface="Times New Roman" panose="02020603050405020304" pitchFamily="18" charset="0"/>
                        </a:rPr>
                        <a:t>2000-4000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0.267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33.83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1907575126"/>
                  </a:ext>
                </a:extLst>
              </a:tr>
              <a:tr h="367843">
                <a:tc>
                  <a:txBody>
                    <a:bodyPr/>
                    <a:lstStyle/>
                    <a:p>
                      <a:pPr algn="ctr" fontAlgn="b"/>
                      <a:r>
                        <a:rPr lang="en-IN" sz="1600" b="0" i="0" u="none" strike="noStrike" dirty="0">
                          <a:solidFill>
                            <a:srgbClr val="000000"/>
                          </a:solidFill>
                          <a:effectLst/>
                          <a:latin typeface="Times New Roman" panose="02020603050405020304" pitchFamily="18" charset="0"/>
                        </a:rPr>
                        <a:t>4000-6000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Moderate</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0.200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10.00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60488997"/>
                  </a:ext>
                </a:extLst>
              </a:tr>
              <a:tr h="367843">
                <a:tc>
                  <a:txBody>
                    <a:bodyPr/>
                    <a:lstStyle/>
                    <a:p>
                      <a:pPr algn="ctr" fontAlgn="b"/>
                      <a:r>
                        <a:rPr lang="en-IN" sz="1600" b="0" i="0" u="none" strike="noStrike" dirty="0">
                          <a:solidFill>
                            <a:srgbClr val="000000"/>
                          </a:solidFill>
                          <a:effectLst/>
                          <a:latin typeface="Times New Roman" panose="02020603050405020304" pitchFamily="18" charset="0"/>
                        </a:rPr>
                        <a:t>6000-8000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Poor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0.133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2.52</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166731417"/>
                  </a:ext>
                </a:extLst>
              </a:tr>
              <a:tr h="367843">
                <a:tc>
                  <a:txBody>
                    <a:bodyPr/>
                    <a:lstStyle/>
                    <a:p>
                      <a:pPr algn="ctr" fontAlgn="b"/>
                      <a:r>
                        <a:rPr lang="en-IN" sz="1600" b="0" i="0" u="none" strike="noStrike">
                          <a:solidFill>
                            <a:srgbClr val="000000"/>
                          </a:solidFill>
                          <a:effectLst/>
                          <a:latin typeface="Times New Roman" panose="02020603050405020304" pitchFamily="18" charset="0"/>
                        </a:rPr>
                        <a:t>8000-11000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Very poor</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0.067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1.18</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3133999389"/>
                  </a:ext>
                </a:extLst>
              </a:tr>
            </a:tbl>
          </a:graphicData>
        </a:graphic>
      </p:graphicFrame>
      <p:pic>
        <p:nvPicPr>
          <p:cNvPr id="5" name="Picture 94">
            <a:extLst>
              <a:ext uri="{FF2B5EF4-FFF2-40B4-BE49-F238E27FC236}">
                <a16:creationId xmlns:a16="http://schemas.microsoft.com/office/drawing/2014/main" id="{F0C12D56-919A-874B-B080-B291AE8C6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08" t="2994" r="7640" b="9743"/>
          <a:stretch>
            <a:fillRect/>
          </a:stretch>
        </p:blipFill>
        <p:spPr bwMode="auto">
          <a:xfrm>
            <a:off x="1307025" y="3387205"/>
            <a:ext cx="4291888" cy="33194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027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54C7BA-EC09-EA4E-E5ED-2B066789D0E3}"/>
              </a:ext>
            </a:extLst>
          </p:cNvPr>
          <p:cNvSpPr txBox="1"/>
          <p:nvPr/>
        </p:nvSpPr>
        <p:spPr>
          <a:xfrm>
            <a:off x="289249" y="307910"/>
            <a:ext cx="5034591" cy="5421997"/>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11. Relative Relief</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Higher relative relief of the study area </a:t>
            </a:r>
            <a:r>
              <a:rPr lang="en-IN" b="1" dirty="0">
                <a:solidFill>
                  <a:srgbClr val="000066"/>
                </a:solidFill>
                <a:effectLst/>
                <a:latin typeface="Times New Roman" panose="02020603050405020304" pitchFamily="18" charset="0"/>
                <a:ea typeface="Calibri" panose="020F0502020204030204" pitchFamily="34" charset="0"/>
              </a:rPr>
              <a:t>encourages surface runoff </a:t>
            </a:r>
            <a:r>
              <a:rPr lang="en-IN" dirty="0">
                <a:solidFill>
                  <a:srgbClr val="000066"/>
                </a:solidFill>
                <a:effectLst/>
                <a:latin typeface="Times New Roman" panose="02020603050405020304" pitchFamily="18" charset="0"/>
                <a:ea typeface="Calibri" panose="020F0502020204030204" pitchFamily="34" charset="0"/>
              </a:rPr>
              <a:t>and may cause poor groundwater potential. Hence, </a:t>
            </a:r>
            <a:r>
              <a:rPr lang="en-IN" b="1" dirty="0">
                <a:solidFill>
                  <a:srgbClr val="000066"/>
                </a:solidFill>
                <a:effectLst/>
                <a:latin typeface="Times New Roman" panose="02020603050405020304" pitchFamily="18" charset="0"/>
                <a:ea typeface="Calibri" panose="020F0502020204030204" pitchFamily="34" charset="0"/>
              </a:rPr>
              <a:t>inverse relation </a:t>
            </a:r>
            <a:r>
              <a:rPr lang="en-IN" dirty="0">
                <a:solidFill>
                  <a:srgbClr val="000066"/>
                </a:solidFill>
                <a:effectLst/>
                <a:latin typeface="Times New Roman" panose="02020603050405020304" pitchFamily="18" charset="0"/>
                <a:ea typeface="Calibri" panose="020F0502020204030204" pitchFamily="34" charset="0"/>
              </a:rPr>
              <a:t>with groundwater potential.</a:t>
            </a:r>
          </a:p>
          <a:p>
            <a:pPr algn="just"/>
            <a:endParaRPr lang="en-IN" b="1" dirty="0">
              <a:solidFill>
                <a:srgbClr val="000066"/>
              </a:solidFill>
              <a:latin typeface="Times New Roman" panose="02020603050405020304" pitchFamily="18" charset="0"/>
              <a:cs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v"/>
            </a:pPr>
            <a:r>
              <a:rPr lang="en-IN" dirty="0">
                <a:solidFill>
                  <a:srgbClr val="000066"/>
                </a:solidFill>
              </a:rPr>
              <a:t> </a:t>
            </a: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Relative relief of the study area has been calculated using </a:t>
            </a:r>
            <a:r>
              <a:rPr lang="en-IN"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Melton’s formula</a:t>
            </a: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50000"/>
              </a:lnSpc>
              <a:spcAft>
                <a:spcPts val="800"/>
              </a:spcAft>
            </a:pP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Relative relief, </a:t>
            </a:r>
            <a:r>
              <a:rPr lang="en-IN"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R=∆H/P</a:t>
            </a: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dirty="0">
                <a:solidFill>
                  <a:srgbClr val="000066"/>
                </a:solidFill>
                <a:effectLst/>
                <a:latin typeface="Times New Roman" panose="02020603050405020304" pitchFamily="18" charset="0"/>
                <a:ea typeface="Calibri" panose="020F0502020204030204" pitchFamily="34" charset="0"/>
              </a:rPr>
              <a:t>Where ∆H is the difference in elevations of the highest and the lowest points of an area and P is the perimeter of the basin.</a:t>
            </a:r>
          </a:p>
          <a:p>
            <a:pPr algn="just"/>
            <a:endParaRPr lang="en-IN"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rPr>
              <a:t>Mainly western and middle portion of the basin has been observed with higher relative relief values. </a:t>
            </a:r>
            <a:endParaRPr lang="en-IN" dirty="0">
              <a:solidFill>
                <a:srgbClr val="000066"/>
              </a:solidFill>
            </a:endParaRPr>
          </a:p>
        </p:txBody>
      </p:sp>
      <p:graphicFrame>
        <p:nvGraphicFramePr>
          <p:cNvPr id="4" name="Table 3">
            <a:extLst>
              <a:ext uri="{FF2B5EF4-FFF2-40B4-BE49-F238E27FC236}">
                <a16:creationId xmlns:a16="http://schemas.microsoft.com/office/drawing/2014/main" id="{1AA1BD9B-A39F-1F34-7C09-A2C0D07FD2EE}"/>
              </a:ext>
            </a:extLst>
          </p:cNvPr>
          <p:cNvGraphicFramePr>
            <a:graphicFrameLocks noGrp="1"/>
          </p:cNvGraphicFramePr>
          <p:nvPr>
            <p:extLst>
              <p:ext uri="{D42A27DB-BD31-4B8C-83A1-F6EECF244321}">
                <p14:modId xmlns:p14="http://schemas.microsoft.com/office/powerpoint/2010/main" val="3010069394"/>
              </p:ext>
            </p:extLst>
          </p:nvPr>
        </p:nvGraphicFramePr>
        <p:xfrm>
          <a:off x="5876995" y="393060"/>
          <a:ext cx="5499100" cy="3256090"/>
        </p:xfrm>
        <a:graphic>
          <a:graphicData uri="http://schemas.openxmlformats.org/drawingml/2006/table">
            <a:tbl>
              <a:tblPr firstRow="1" bandRow="1"/>
              <a:tblGrid>
                <a:gridCol w="2065330">
                  <a:extLst>
                    <a:ext uri="{9D8B030D-6E8A-4147-A177-3AD203B41FA5}">
                      <a16:colId xmlns:a16="http://schemas.microsoft.com/office/drawing/2014/main" val="3591917389"/>
                    </a:ext>
                  </a:extLst>
                </a:gridCol>
                <a:gridCol w="1165708">
                  <a:extLst>
                    <a:ext uri="{9D8B030D-6E8A-4147-A177-3AD203B41FA5}">
                      <a16:colId xmlns:a16="http://schemas.microsoft.com/office/drawing/2014/main" val="760896171"/>
                    </a:ext>
                  </a:extLst>
                </a:gridCol>
                <a:gridCol w="1000988">
                  <a:extLst>
                    <a:ext uri="{9D8B030D-6E8A-4147-A177-3AD203B41FA5}">
                      <a16:colId xmlns:a16="http://schemas.microsoft.com/office/drawing/2014/main" val="3799288120"/>
                    </a:ext>
                  </a:extLst>
                </a:gridCol>
                <a:gridCol w="1267074">
                  <a:extLst>
                    <a:ext uri="{9D8B030D-6E8A-4147-A177-3AD203B41FA5}">
                      <a16:colId xmlns:a16="http://schemas.microsoft.com/office/drawing/2014/main" val="4230393335"/>
                    </a:ext>
                  </a:extLst>
                </a:gridCol>
              </a:tblGrid>
              <a:tr h="680085">
                <a:tc>
                  <a:txBody>
                    <a:bodyPr/>
                    <a:lstStyle/>
                    <a:p>
                      <a:pPr>
                        <a:lnSpc>
                          <a:spcPct val="106000"/>
                        </a:lnSpc>
                        <a:spcAft>
                          <a:spcPts val="800"/>
                        </a:spcAft>
                      </a:pPr>
                      <a:r>
                        <a:rPr lang="en-IN" sz="18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Features/Class </a:t>
                      </a:r>
                    </a:p>
                    <a:p>
                      <a:pPr>
                        <a:lnSpc>
                          <a:spcPct val="106000"/>
                        </a:lnSpc>
                        <a:spcAft>
                          <a:spcPts val="800"/>
                        </a:spcAft>
                      </a:pPr>
                      <a:r>
                        <a:rPr lang="en-IN" sz="1800" kern="1200" dirty="0">
                          <a:solidFill>
                            <a:srgbClr val="000066"/>
                          </a:solidFill>
                          <a:effectLst/>
                          <a:latin typeface="Times New Roman" panose="02020603050405020304" pitchFamily="18" charset="0"/>
                          <a:ea typeface="Calibri" panose="020F0502020204030204" pitchFamily="34" charset="0"/>
                          <a:cs typeface="Vrinda" panose="020B0502040204020203" pitchFamily="34" charset="0"/>
                        </a:rPr>
                        <a:t>(Relative relief, in m)</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8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r>
                        <a:rPr lang="en-IN" sz="1100" kern="1200" dirty="0">
                          <a:solidFill>
                            <a:srgbClr val="FFFFFF"/>
                          </a:solidFill>
                          <a:effectLst/>
                          <a:latin typeface="Calibri" panose="020F0502020204030204" pitchFamily="34" charset="0"/>
                          <a:ea typeface="Times New Roman" panose="02020603050405020304" pitchFamily="18" charset="0"/>
                          <a:cs typeface="Vrinda" panose="020B0502040204020203" pitchFamily="34" charset="0"/>
                        </a:rPr>
                        <a:t> </a:t>
                      </a:r>
                      <a:r>
                        <a:rPr lang="en-IN" sz="18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1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8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 Weight</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6000"/>
                        </a:lnSpc>
                        <a:spcAft>
                          <a:spcPts val="800"/>
                        </a:spcAft>
                      </a:pPr>
                      <a:r>
                        <a:rPr lang="en-IN" sz="18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Area</a:t>
                      </a:r>
                      <a:endParaRPr lang="en-IN" sz="11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3578337424"/>
                  </a:ext>
                </a:extLst>
              </a:tr>
              <a:tr h="438150">
                <a:tc>
                  <a:txBody>
                    <a:bodyPr/>
                    <a:lstStyle/>
                    <a:p>
                      <a:pPr algn="ctr" fontAlgn="b"/>
                      <a:r>
                        <a:rPr lang="en-IN" sz="1800" b="0" i="0" u="none" strike="noStrike" dirty="0">
                          <a:solidFill>
                            <a:srgbClr val="000000"/>
                          </a:solidFill>
                          <a:effectLst/>
                          <a:latin typeface="Times New Roman" panose="02020603050405020304" pitchFamily="18" charset="0"/>
                        </a:rPr>
                        <a:t>3.901-16.502</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a:solidFill>
                            <a:srgbClr val="000000"/>
                          </a:solidFill>
                          <a:effectLst/>
                          <a:latin typeface="Times New Roman" panose="02020603050405020304" pitchFamily="18" charset="0"/>
                        </a:rPr>
                        <a:t>Very 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dirty="0">
                          <a:solidFill>
                            <a:srgbClr val="000000"/>
                          </a:solidFill>
                          <a:effectLst/>
                          <a:latin typeface="Times New Roman" panose="02020603050405020304" pitchFamily="18" charset="0"/>
                        </a:rPr>
                        <a:t>0.333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dirty="0">
                          <a:solidFill>
                            <a:srgbClr val="000000"/>
                          </a:solidFill>
                          <a:effectLst/>
                          <a:latin typeface="Times New Roman" panose="02020603050405020304" pitchFamily="18" charset="0"/>
                        </a:rPr>
                        <a:t>17.57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3295100174"/>
                  </a:ext>
                </a:extLst>
              </a:tr>
              <a:tr h="438150">
                <a:tc>
                  <a:txBody>
                    <a:bodyPr/>
                    <a:lstStyle/>
                    <a:p>
                      <a:pPr algn="ctr" fontAlgn="b"/>
                      <a:r>
                        <a:rPr lang="en-IN" sz="1800" b="0" i="0" u="none" strike="noStrike" dirty="0">
                          <a:solidFill>
                            <a:srgbClr val="000000"/>
                          </a:solidFill>
                          <a:effectLst/>
                          <a:latin typeface="Times New Roman" panose="02020603050405020304" pitchFamily="18" charset="0"/>
                        </a:rPr>
                        <a:t>16.502-20.899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800" b="0" i="0" u="none" strike="noStrike">
                          <a:solidFill>
                            <a:srgbClr val="000000"/>
                          </a:solidFill>
                          <a:effectLst/>
                          <a:latin typeface="Times New Roman" panose="02020603050405020304" pitchFamily="18" charset="0"/>
                        </a:rPr>
                        <a:t>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800" b="0" i="0" u="none" strike="noStrike">
                          <a:solidFill>
                            <a:srgbClr val="000000"/>
                          </a:solidFill>
                          <a:effectLst/>
                          <a:latin typeface="Times New Roman" panose="02020603050405020304" pitchFamily="18" charset="0"/>
                        </a:rPr>
                        <a:t>0.267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800" b="0" i="0" u="none" strike="noStrike">
                          <a:solidFill>
                            <a:srgbClr val="000000"/>
                          </a:solidFill>
                          <a:effectLst/>
                          <a:latin typeface="Times New Roman" panose="02020603050405020304" pitchFamily="18" charset="0"/>
                        </a:rPr>
                        <a:t>43.91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4263800062"/>
                  </a:ext>
                </a:extLst>
              </a:tr>
              <a:tr h="438150">
                <a:tc>
                  <a:txBody>
                    <a:bodyPr/>
                    <a:lstStyle/>
                    <a:p>
                      <a:pPr algn="ctr" fontAlgn="b"/>
                      <a:r>
                        <a:rPr lang="en-IN" sz="1800" b="0" i="0" u="none" strike="noStrike" dirty="0">
                          <a:solidFill>
                            <a:srgbClr val="000000"/>
                          </a:solidFill>
                          <a:effectLst/>
                          <a:latin typeface="Times New Roman" panose="02020603050405020304" pitchFamily="18" charset="0"/>
                        </a:rPr>
                        <a:t>20.89-26.219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dirty="0">
                          <a:solidFill>
                            <a:srgbClr val="000000"/>
                          </a:solidFill>
                          <a:effectLst/>
                          <a:latin typeface="Times New Roman" panose="02020603050405020304" pitchFamily="18" charset="0"/>
                        </a:rPr>
                        <a:t>Moderate</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dirty="0">
                          <a:solidFill>
                            <a:srgbClr val="000000"/>
                          </a:solidFill>
                          <a:effectLst/>
                          <a:latin typeface="Times New Roman" panose="02020603050405020304" pitchFamily="18" charset="0"/>
                        </a:rPr>
                        <a:t>0.200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a:solidFill>
                            <a:srgbClr val="000000"/>
                          </a:solidFill>
                          <a:effectLst/>
                          <a:latin typeface="Times New Roman" panose="02020603050405020304" pitchFamily="18" charset="0"/>
                        </a:rPr>
                        <a:t>31.45</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2312451755"/>
                  </a:ext>
                </a:extLst>
              </a:tr>
              <a:tr h="438150">
                <a:tc>
                  <a:txBody>
                    <a:bodyPr/>
                    <a:lstStyle/>
                    <a:p>
                      <a:pPr algn="ctr" fontAlgn="b"/>
                      <a:r>
                        <a:rPr lang="en-IN" sz="1800" b="0" i="0" u="none" strike="noStrike">
                          <a:solidFill>
                            <a:srgbClr val="000000"/>
                          </a:solidFill>
                          <a:effectLst/>
                          <a:latin typeface="Times New Roman" panose="02020603050405020304" pitchFamily="18" charset="0"/>
                        </a:rPr>
                        <a:t>26.219-43.927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800" b="0" i="0" u="none" strike="noStrike">
                          <a:solidFill>
                            <a:srgbClr val="000000"/>
                          </a:solidFill>
                          <a:effectLst/>
                          <a:latin typeface="Times New Roman" panose="02020603050405020304" pitchFamily="18" charset="0"/>
                        </a:rPr>
                        <a:t>Poor</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800" b="0" i="0" u="none" strike="noStrike" dirty="0">
                          <a:solidFill>
                            <a:srgbClr val="000000"/>
                          </a:solidFill>
                          <a:effectLst/>
                          <a:latin typeface="Times New Roman" panose="02020603050405020304" pitchFamily="18" charset="0"/>
                        </a:rPr>
                        <a:t>0.133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800" b="0" i="0" u="none" strike="noStrike" dirty="0">
                          <a:solidFill>
                            <a:srgbClr val="000000"/>
                          </a:solidFill>
                          <a:effectLst/>
                          <a:latin typeface="Times New Roman" panose="02020603050405020304" pitchFamily="18" charset="0"/>
                        </a:rPr>
                        <a:t>5.86</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600992047"/>
                  </a:ext>
                </a:extLst>
              </a:tr>
              <a:tr h="438150">
                <a:tc>
                  <a:txBody>
                    <a:bodyPr/>
                    <a:lstStyle/>
                    <a:p>
                      <a:pPr algn="ctr" fontAlgn="b"/>
                      <a:r>
                        <a:rPr lang="en-IN" sz="1800" b="0" i="0" u="none" strike="noStrike">
                          <a:solidFill>
                            <a:srgbClr val="000000"/>
                          </a:solidFill>
                          <a:effectLst/>
                          <a:latin typeface="Times New Roman" panose="02020603050405020304" pitchFamily="18" charset="0"/>
                        </a:rPr>
                        <a:t>43.927-83.206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dirty="0">
                          <a:solidFill>
                            <a:srgbClr val="000000"/>
                          </a:solidFill>
                          <a:effectLst/>
                          <a:latin typeface="Times New Roman" panose="02020603050405020304" pitchFamily="18" charset="0"/>
                        </a:rPr>
                        <a:t>Very poor</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dirty="0">
                          <a:solidFill>
                            <a:srgbClr val="000000"/>
                          </a:solidFill>
                          <a:effectLst/>
                          <a:latin typeface="Times New Roman" panose="02020603050405020304" pitchFamily="18" charset="0"/>
                        </a:rPr>
                        <a:t>0.067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800" b="0" i="0" u="none" strike="noStrike" dirty="0">
                          <a:solidFill>
                            <a:srgbClr val="000000"/>
                          </a:solidFill>
                          <a:effectLst/>
                          <a:latin typeface="Times New Roman" panose="02020603050405020304" pitchFamily="18" charset="0"/>
                        </a:rPr>
                        <a:t>0.49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431462001"/>
                  </a:ext>
                </a:extLst>
              </a:tr>
            </a:tbl>
          </a:graphicData>
        </a:graphic>
      </p:graphicFrame>
      <p:pic>
        <p:nvPicPr>
          <p:cNvPr id="5" name="Picture 95">
            <a:extLst>
              <a:ext uri="{FF2B5EF4-FFF2-40B4-BE49-F238E27FC236}">
                <a16:creationId xmlns:a16="http://schemas.microsoft.com/office/drawing/2014/main" id="{251B9279-949A-125C-84BF-2A7F336B4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51" t="2448" r="7780" b="8665"/>
          <a:stretch>
            <a:fillRect/>
          </a:stretch>
        </p:blipFill>
        <p:spPr bwMode="auto">
          <a:xfrm>
            <a:off x="6688882" y="3754908"/>
            <a:ext cx="3875326" cy="29811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556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A68659-3422-92FC-9727-4D217493AF74}"/>
                  </a:ext>
                </a:extLst>
              </p:cNvPr>
              <p:cNvSpPr txBox="1"/>
              <p:nvPr/>
            </p:nvSpPr>
            <p:spPr>
              <a:xfrm>
                <a:off x="559837" y="373224"/>
                <a:ext cx="11318032" cy="5776581"/>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12. Permeability</a:t>
                </a:r>
              </a:p>
              <a:p>
                <a:endParaRPr lang="en-IN" sz="1800" b="1" dirty="0">
                  <a:solidFill>
                    <a:srgbClr val="C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rPr>
                  <a:t>Permeability or Hydraulic Conductivity is a property of soil which </a:t>
                </a:r>
                <a:r>
                  <a:rPr lang="en-IN" sz="2000" b="1" dirty="0">
                    <a:solidFill>
                      <a:srgbClr val="000066"/>
                    </a:solidFill>
                    <a:effectLst/>
                    <a:latin typeface="Times New Roman" panose="02020603050405020304" pitchFamily="18" charset="0"/>
                    <a:ea typeface="Calibri" panose="020F0502020204030204" pitchFamily="34" charset="0"/>
                  </a:rPr>
                  <a:t>allows water to flow </a:t>
                </a:r>
                <a:r>
                  <a:rPr lang="en-IN" sz="2000" dirty="0">
                    <a:solidFill>
                      <a:srgbClr val="000066"/>
                    </a:solidFill>
                    <a:effectLst/>
                    <a:latin typeface="Times New Roman" panose="02020603050405020304" pitchFamily="18" charset="0"/>
                    <a:ea typeface="Calibri" panose="020F0502020204030204" pitchFamily="34" charset="0"/>
                  </a:rPr>
                  <a:t>from a point of higher energy to a point of lower energy.</a:t>
                </a:r>
              </a:p>
              <a:p>
                <a:pPr marL="285750" indent="-285750">
                  <a:buFont typeface="Wingdings" panose="05000000000000000000" pitchFamily="2" charset="2"/>
                  <a:buChar char="v"/>
                </a:pPr>
                <a:endParaRPr lang="en-IN" sz="2000" dirty="0">
                  <a:solidFill>
                    <a:srgbClr val="000066"/>
                  </a:solidFill>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rPr>
                  <a:t>Permeability plays an important role in rainwater and surface-water infiltration and hence the groundwater recharge. So, higher permeability of soil indicates good groundwater possibility</a:t>
                </a:r>
              </a:p>
              <a:p>
                <a:pPr marL="285750" indent="-285750">
                  <a:buFont typeface="Wingdings" panose="05000000000000000000" pitchFamily="2" charset="2"/>
                  <a:buChar char="v"/>
                </a:pPr>
                <a:endParaRPr lang="en-IN" sz="2000" dirty="0">
                  <a:solidFill>
                    <a:srgbClr val="000066"/>
                  </a:solidFill>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The empirical equations to determine permeability are: </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Hazen’s</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formula</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Slichter’s </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formula, </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Terzaghi’</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 formula, </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Beyer’</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 formula, </a:t>
                </a:r>
                <a:r>
                  <a:rPr lang="en-IN" sz="2000" b="1" dirty="0" err="1">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Sauerbrei</a:t>
                </a:r>
                <a:r>
                  <a:rPr lang="en-IN" sz="2000" dirty="0" err="1">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formula, </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Kruger</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formula</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err="1">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Kozeny’s</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formula, </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Zunker’s</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formula, </a:t>
                </a:r>
                <a:r>
                  <a:rPr lang="en-IN" sz="2000" b="1" dirty="0" err="1">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Zarmarin’s</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formula, </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USBR</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formula. All of the formulas can be expressed as a single mathematical algorithm as per the following:</a:t>
                </a:r>
              </a:p>
              <a:p>
                <a:pPr marL="285750" indent="-285750">
                  <a:buFont typeface="Wingdings" panose="05000000000000000000" pitchFamily="2" charset="2"/>
                  <a:buChar char="v"/>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sz="2000" b="1" i="1" smtClean="0">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m:t>𝑲</m:t>
                      </m:r>
                      <m:r>
                        <a:rPr lang="en-IN" sz="2000" b="1" i="1" smtClean="0">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m:t>=</m:t>
                      </m:r>
                      <m: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𝜶</m:t>
                      </m:r>
                      <m: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𝝋</m:t>
                      </m:r>
                      <m:d>
                        <m:dPr>
                          <m:ctrlP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𝒏</m:t>
                          </m:r>
                        </m:e>
                      </m:d>
                      <m: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𝒅</m:t>
                          </m:r>
                        </m:e>
                        <m:sub>
                          <m: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𝒆</m:t>
                          </m:r>
                        </m:sub>
                        <m:sup>
                          <m: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𝟐</m:t>
                          </m:r>
                        </m:sup>
                      </m:sSubSup>
                      <m:r>
                        <a:rPr lang="en-IN" sz="2000" b="1" i="0"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𝜸</m:t>
                          </m:r>
                        </m:num>
                        <m:den>
                          <m:r>
                            <a:rPr lang="en-IN" sz="2000"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𝝁</m:t>
                          </m:r>
                        </m:den>
                      </m:f>
                    </m:oMath>
                  </m:oMathPara>
                </a14:m>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Where K is the permeability or hydraulic conductivity of the soil, </a:t>
                </a:r>
                <a:r>
                  <a:rPr lang="el-GR"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ἀ</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is the structure coefficient, </a:t>
                </a:r>
                <a14:m>
                  <m:oMath xmlns:m="http://schemas.openxmlformats.org/officeDocument/2006/math">
                    <m:r>
                      <a:rPr lang="en-IN" sz="2000" b="0"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𝜑</m:t>
                    </m:r>
                    <m:d>
                      <m:dPr>
                        <m:ctrlPr>
                          <a:rPr lang="en-IN" sz="2000" b="0"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sz="2000" b="0"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𝑛</m:t>
                        </m:r>
                      </m:e>
                    </m:d>
                  </m:oMath>
                </a14:m>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is the porosity function, d</a:t>
                </a:r>
                <a:r>
                  <a:rPr lang="en-IN" sz="20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e</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is the effective particle size (Obtained by </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sieve analysis data </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of soil samples), </a:t>
                </a:r>
                <a14:m>
                  <m:oMath xmlns:m="http://schemas.openxmlformats.org/officeDocument/2006/math">
                    <m:r>
                      <a:rPr lang="en-IN" sz="2000" i="1">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𝛾</m:t>
                    </m:r>
                  </m:oMath>
                </a14:m>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is the specific weight of fluid and µ is the dynamic viscosity of water.   </a:t>
                </a:r>
              </a:p>
              <a:p>
                <a:endParaRPr lang="en-IN" dirty="0">
                  <a:solidFill>
                    <a:srgbClr val="000066"/>
                  </a:solidFill>
                </a:endParaRPr>
              </a:p>
            </p:txBody>
          </p:sp>
        </mc:Choice>
        <mc:Fallback xmlns="">
          <p:sp>
            <p:nvSpPr>
              <p:cNvPr id="2" name="TextBox 1">
                <a:extLst>
                  <a:ext uri="{FF2B5EF4-FFF2-40B4-BE49-F238E27FC236}">
                    <a16:creationId xmlns:a16="http://schemas.microsoft.com/office/drawing/2014/main" id="{9EA68659-3422-92FC-9727-4D217493AF74}"/>
                  </a:ext>
                </a:extLst>
              </p:cNvPr>
              <p:cNvSpPr txBox="1">
                <a:spLocks noRot="1" noChangeAspect="1" noMove="1" noResize="1" noEditPoints="1" noAdjustHandles="1" noChangeArrowheads="1" noChangeShapeType="1" noTextEdit="1"/>
              </p:cNvSpPr>
              <p:nvPr/>
            </p:nvSpPr>
            <p:spPr>
              <a:xfrm>
                <a:off x="559837" y="373224"/>
                <a:ext cx="11318032" cy="5776581"/>
              </a:xfrm>
              <a:prstGeom prst="rect">
                <a:avLst/>
              </a:prstGeom>
              <a:blipFill>
                <a:blip r:embed="rId2"/>
                <a:stretch>
                  <a:fillRect l="-485" t="-527" r="-754"/>
                </a:stretch>
              </a:blipFill>
            </p:spPr>
            <p:txBody>
              <a:bodyPr/>
              <a:lstStyle/>
              <a:p>
                <a:r>
                  <a:rPr lang="en-IN">
                    <a:noFill/>
                  </a:rPr>
                  <a:t> </a:t>
                </a:r>
              </a:p>
            </p:txBody>
          </p:sp>
        </mc:Fallback>
      </mc:AlternateContent>
    </p:spTree>
    <p:extLst>
      <p:ext uri="{BB962C8B-B14F-4D97-AF65-F5344CB8AC3E}">
        <p14:creationId xmlns:p14="http://schemas.microsoft.com/office/powerpoint/2010/main" val="3574295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B84BB-6E31-00C8-50C4-A76A2D9A0963}"/>
              </a:ext>
            </a:extLst>
          </p:cNvPr>
          <p:cNvSpPr txBox="1"/>
          <p:nvPr/>
        </p:nvSpPr>
        <p:spPr>
          <a:xfrm>
            <a:off x="2990081" y="288974"/>
            <a:ext cx="5940560" cy="369332"/>
          </a:xfrm>
          <a:prstGeom prst="rect">
            <a:avLst/>
          </a:prstGeom>
          <a:noFill/>
        </p:spPr>
        <p:txBody>
          <a:bodyPr wrap="square" rtlCol="0">
            <a:spAutoFit/>
          </a:bodyPr>
          <a:lstStyle/>
          <a:p>
            <a:pPr algn="ctr"/>
            <a:r>
              <a:rPr lang="en-IN" sz="1800" b="1" dirty="0">
                <a:solidFill>
                  <a:srgbClr val="C00000"/>
                </a:solidFill>
                <a:latin typeface="Times New Roman" panose="02020603050405020304" pitchFamily="18" charset="0"/>
                <a:cs typeface="Times New Roman" panose="02020603050405020304" pitchFamily="18" charset="0"/>
              </a:rPr>
              <a:t>Empirical Equations for Permeability Calculations </a:t>
            </a:r>
            <a:endParaRPr lang="en-IN" dirty="0"/>
          </a:p>
        </p:txBody>
      </p:sp>
      <p:pic>
        <p:nvPicPr>
          <p:cNvPr id="3074" name="Picture 1">
            <a:extLst>
              <a:ext uri="{FF2B5EF4-FFF2-40B4-BE49-F238E27FC236}">
                <a16:creationId xmlns:a16="http://schemas.microsoft.com/office/drawing/2014/main" id="{786FA0A5-FF74-572B-A479-8E1FB9F8594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294047" y="791820"/>
            <a:ext cx="9603906" cy="5592540"/>
          </a:xfrm>
          <a:prstGeom prst="rect">
            <a:avLst/>
          </a:prstGeom>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216871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5C862C-A504-4A72-4335-5541BEA734E4}"/>
              </a:ext>
            </a:extLst>
          </p:cNvPr>
          <p:cNvSpPr txBox="1"/>
          <p:nvPr/>
        </p:nvSpPr>
        <p:spPr>
          <a:xfrm>
            <a:off x="485496" y="3625645"/>
            <a:ext cx="11221008" cy="261610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Reasons for groundwater depletion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IN"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Increased population and </a:t>
            </a:r>
            <a:r>
              <a:rPr kumimoji="0" lang="en-IN"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Increased demand</a:t>
            </a:r>
            <a:r>
              <a:rPr kumimoji="0" lang="en-IN"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limited storage facilities owing to the hard rock terrain.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Lack of </a:t>
            </a:r>
            <a:r>
              <a:rPr kumimoji="0" lang="en-US"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rainfall</a:t>
            </a: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Green Revolution </a:t>
            </a: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enabled water-intensive crops to be grown in </a:t>
            </a:r>
            <a:r>
              <a:rPr kumimoji="0" lang="en-US"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drought-prone</a:t>
            </a: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water deficit regions.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IN"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Due to </a:t>
            </a:r>
            <a:r>
              <a:rPr kumimoji="0" lang="en-IN"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overexploitation</a:t>
            </a:r>
            <a:r>
              <a:rPr kumimoji="0" lang="en-IN"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of groundwater for agricultural and irrigation purposes.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IN"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Water contamination.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Inadequate regulation </a:t>
            </a: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of groundwater laws.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Deforestation</a:t>
            </a:r>
            <a:r>
              <a:rPr kumimoji="0" lang="en-US"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unscientific methods of agriculture, chemical effluents from industries.</a:t>
            </a:r>
            <a:endParaRPr kumimoji="0" lang="en-IN"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2A78A7B8-4AF4-5980-3E8F-1E2D53C51D6C}"/>
              </a:ext>
            </a:extLst>
          </p:cNvPr>
          <p:cNvPicPr>
            <a:picLocks noChangeAspect="1"/>
          </p:cNvPicPr>
          <p:nvPr/>
        </p:nvPicPr>
        <p:blipFill rotWithShape="1">
          <a:blip r:embed="rId2"/>
          <a:srcRect l="39268" t="37807" r="20632" b="19471"/>
          <a:stretch/>
        </p:blipFill>
        <p:spPr>
          <a:xfrm>
            <a:off x="2207342" y="172548"/>
            <a:ext cx="7777316" cy="3320846"/>
          </a:xfrm>
          <a:prstGeom prst="rect">
            <a:avLst/>
          </a:prstGeom>
          <a:ln w="19050">
            <a:solidFill>
              <a:srgbClr val="000066"/>
            </a:solidFill>
          </a:ln>
        </p:spPr>
      </p:pic>
    </p:spTree>
    <p:extLst>
      <p:ext uri="{BB962C8B-B14F-4D97-AF65-F5344CB8AC3E}">
        <p14:creationId xmlns:p14="http://schemas.microsoft.com/office/powerpoint/2010/main" val="3641700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C4F83FB-6733-DD00-45DD-C8F4CDF4FBD2}"/>
                  </a:ext>
                </a:extLst>
              </p:cNvPr>
              <p:cNvSpPr txBox="1"/>
              <p:nvPr/>
            </p:nvSpPr>
            <p:spPr>
              <a:xfrm>
                <a:off x="217889" y="460223"/>
                <a:ext cx="5878111" cy="5894306"/>
              </a:xfrm>
              <a:prstGeom prst="rect">
                <a:avLst/>
              </a:prstGeom>
              <a:noFill/>
            </p:spPr>
            <p:txBody>
              <a:bodyPr wrap="square" rtlCol="0">
                <a:spAutoFit/>
              </a:bodyPr>
              <a:lstStyle/>
              <a:p>
                <a:pPr algn="ctr"/>
                <a:r>
                  <a:rPr lang="en-IN" sz="1800" b="1" dirty="0">
                    <a:solidFill>
                      <a:srgbClr val="C00000"/>
                    </a:solidFill>
                    <a:latin typeface="Times New Roman" panose="02020603050405020304" pitchFamily="18" charset="0"/>
                    <a:cs typeface="Times New Roman" panose="02020603050405020304" pitchFamily="18" charset="0"/>
                  </a:rPr>
                  <a:t>Sieve Analysis In Laboratory For Permeability Calculations</a:t>
                </a:r>
              </a:p>
              <a:p>
                <a:pPr algn="ctr"/>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rPr>
                  <a:t>The sieves with diameters of </a:t>
                </a:r>
                <a:r>
                  <a:rPr lang="en-IN" sz="2000" b="1" dirty="0">
                    <a:solidFill>
                      <a:srgbClr val="000066"/>
                    </a:solidFill>
                    <a:effectLst/>
                    <a:latin typeface="Times New Roman" panose="02020603050405020304" pitchFamily="18" charset="0"/>
                    <a:ea typeface="Calibri" panose="020F0502020204030204" pitchFamily="34" charset="0"/>
                  </a:rPr>
                  <a:t>11.2 mm, 5.6 mm, 4.75 mm, 3.35 mm, 2.36 mm, 1.18 mm, 600 µ, 300 µ, 150 µ, 75 µ, and 38 µ </a:t>
                </a:r>
                <a:r>
                  <a:rPr lang="en-IN" sz="2000" dirty="0">
                    <a:solidFill>
                      <a:srgbClr val="000066"/>
                    </a:solidFill>
                    <a:effectLst/>
                    <a:latin typeface="Times New Roman" panose="02020603050405020304" pitchFamily="18" charset="0"/>
                    <a:ea typeface="Calibri" panose="020F0502020204030204" pitchFamily="34" charset="0"/>
                  </a:rPr>
                  <a:t>have been used.</a:t>
                </a:r>
              </a:p>
              <a:p>
                <a:pPr marL="285750" indent="-285750" algn="just">
                  <a:buFont typeface="Wingdings" panose="05000000000000000000" pitchFamily="2" charset="2"/>
                  <a:buChar char="v"/>
                </a:pPr>
                <a:endParaRPr lang="en-IN" sz="2000"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2000" dirty="0">
                    <a:solidFill>
                      <a:srgbClr val="000066"/>
                    </a:solidFill>
                    <a:latin typeface="Times New Roman" panose="02020603050405020304" pitchFamily="18" charset="0"/>
                    <a:ea typeface="Calibri" panose="020F0502020204030204" pitchFamily="34" charset="0"/>
                  </a:rPr>
                  <a:t>V</a:t>
                </a:r>
                <a:r>
                  <a:rPr lang="en-IN" sz="2000" dirty="0">
                    <a:solidFill>
                      <a:srgbClr val="000066"/>
                    </a:solidFill>
                    <a:effectLst/>
                    <a:latin typeface="Times New Roman" panose="02020603050405020304" pitchFamily="18" charset="0"/>
                    <a:ea typeface="Calibri" panose="020F0502020204030204" pitchFamily="34" charset="0"/>
                  </a:rPr>
                  <a:t>arious grading characteristics like </a:t>
                </a:r>
                <a:r>
                  <a:rPr lang="en-IN" sz="2000" b="1" dirty="0">
                    <a:solidFill>
                      <a:srgbClr val="000066"/>
                    </a:solidFill>
                    <a:effectLst/>
                    <a:latin typeface="Times New Roman" panose="02020603050405020304" pitchFamily="18" charset="0"/>
                    <a:ea typeface="Calibri" panose="020F0502020204030204" pitchFamily="34" charset="0"/>
                  </a:rPr>
                  <a:t>D</a:t>
                </a:r>
                <a:r>
                  <a:rPr lang="en-IN" sz="2000" b="1" baseline="-25000" dirty="0">
                    <a:solidFill>
                      <a:srgbClr val="000066"/>
                    </a:solidFill>
                    <a:effectLst/>
                    <a:latin typeface="Times New Roman" panose="02020603050405020304" pitchFamily="18" charset="0"/>
                    <a:ea typeface="Calibri" panose="020F0502020204030204" pitchFamily="34" charset="0"/>
                  </a:rPr>
                  <a:t>10</a:t>
                </a:r>
                <a:r>
                  <a:rPr lang="en-IN" sz="2000" b="1" dirty="0">
                    <a:solidFill>
                      <a:srgbClr val="000066"/>
                    </a:solidFill>
                    <a:effectLst/>
                    <a:latin typeface="Times New Roman" panose="02020603050405020304" pitchFamily="18" charset="0"/>
                    <a:ea typeface="Calibri" panose="020F0502020204030204" pitchFamily="34" charset="0"/>
                  </a:rPr>
                  <a:t>, D</a:t>
                </a:r>
                <a:r>
                  <a:rPr lang="en-IN" sz="2000" b="1" baseline="-25000" dirty="0">
                    <a:solidFill>
                      <a:srgbClr val="000066"/>
                    </a:solidFill>
                    <a:effectLst/>
                    <a:latin typeface="Times New Roman" panose="02020603050405020304" pitchFamily="18" charset="0"/>
                    <a:ea typeface="Calibri" panose="020F0502020204030204" pitchFamily="34" charset="0"/>
                  </a:rPr>
                  <a:t>17</a:t>
                </a:r>
                <a:r>
                  <a:rPr lang="en-IN" sz="2000" b="1" dirty="0">
                    <a:solidFill>
                      <a:srgbClr val="000066"/>
                    </a:solidFill>
                    <a:effectLst/>
                    <a:latin typeface="Times New Roman" panose="02020603050405020304" pitchFamily="18" charset="0"/>
                    <a:ea typeface="Calibri" panose="020F0502020204030204" pitchFamily="34" charset="0"/>
                  </a:rPr>
                  <a:t>, D</a:t>
                </a:r>
                <a:r>
                  <a:rPr lang="en-IN" sz="2000" b="1" baseline="-25000" dirty="0">
                    <a:solidFill>
                      <a:srgbClr val="000066"/>
                    </a:solidFill>
                    <a:effectLst/>
                    <a:latin typeface="Times New Roman" panose="02020603050405020304" pitchFamily="18" charset="0"/>
                    <a:ea typeface="Calibri" panose="020F0502020204030204" pitchFamily="34" charset="0"/>
                  </a:rPr>
                  <a:t>20</a:t>
                </a:r>
                <a:r>
                  <a:rPr lang="en-IN" sz="2000" b="1" dirty="0">
                    <a:solidFill>
                      <a:srgbClr val="000066"/>
                    </a:solidFill>
                    <a:effectLst/>
                    <a:latin typeface="Times New Roman" panose="02020603050405020304" pitchFamily="18" charset="0"/>
                    <a:ea typeface="Calibri" panose="020F0502020204030204" pitchFamily="34" charset="0"/>
                  </a:rPr>
                  <a:t>, D</a:t>
                </a:r>
                <a:r>
                  <a:rPr lang="en-IN" sz="2000" b="1" baseline="-25000" dirty="0">
                    <a:solidFill>
                      <a:srgbClr val="000066"/>
                    </a:solidFill>
                    <a:effectLst/>
                    <a:latin typeface="Times New Roman" panose="02020603050405020304" pitchFamily="18" charset="0"/>
                    <a:ea typeface="Calibri" panose="020F0502020204030204" pitchFamily="34" charset="0"/>
                  </a:rPr>
                  <a:t>30</a:t>
                </a:r>
                <a:r>
                  <a:rPr lang="en-IN" sz="2000" b="1" dirty="0">
                    <a:solidFill>
                      <a:srgbClr val="000066"/>
                    </a:solidFill>
                    <a:effectLst/>
                    <a:latin typeface="Times New Roman" panose="02020603050405020304" pitchFamily="18" charset="0"/>
                    <a:ea typeface="Calibri" panose="020F0502020204030204" pitchFamily="34" charset="0"/>
                  </a:rPr>
                  <a:t>, D</a:t>
                </a:r>
                <a:r>
                  <a:rPr lang="en-IN" sz="2000" b="1" baseline="-25000" dirty="0">
                    <a:solidFill>
                      <a:srgbClr val="000066"/>
                    </a:solidFill>
                    <a:effectLst/>
                    <a:latin typeface="Times New Roman" panose="02020603050405020304" pitchFamily="18" charset="0"/>
                    <a:ea typeface="Calibri" panose="020F0502020204030204" pitchFamily="34" charset="0"/>
                  </a:rPr>
                  <a:t>50</a:t>
                </a:r>
                <a:r>
                  <a:rPr lang="en-IN" sz="2000" b="1" dirty="0">
                    <a:solidFill>
                      <a:srgbClr val="000066"/>
                    </a:solidFill>
                    <a:effectLst/>
                    <a:latin typeface="Times New Roman" panose="02020603050405020304" pitchFamily="18" charset="0"/>
                    <a:ea typeface="Calibri" panose="020F0502020204030204" pitchFamily="34" charset="0"/>
                  </a:rPr>
                  <a:t>, D</a:t>
                </a:r>
                <a:r>
                  <a:rPr lang="en-IN" sz="2000" b="1" baseline="-25000" dirty="0">
                    <a:solidFill>
                      <a:srgbClr val="000066"/>
                    </a:solidFill>
                    <a:effectLst/>
                    <a:latin typeface="Times New Roman" panose="02020603050405020304" pitchFamily="18" charset="0"/>
                    <a:ea typeface="Calibri" panose="020F0502020204030204" pitchFamily="34" charset="0"/>
                  </a:rPr>
                  <a:t>60</a:t>
                </a:r>
                <a:r>
                  <a:rPr lang="en-IN" sz="2000" b="1" dirty="0">
                    <a:solidFill>
                      <a:srgbClr val="000066"/>
                    </a:solidFill>
                    <a:effectLst/>
                    <a:latin typeface="Times New Roman" panose="02020603050405020304" pitchFamily="18" charset="0"/>
                    <a:ea typeface="Calibri" panose="020F0502020204030204" pitchFamily="34" charset="0"/>
                  </a:rPr>
                  <a:t>, D</a:t>
                </a:r>
                <a:r>
                  <a:rPr lang="en-IN" sz="2000" b="1" baseline="-25000" dirty="0">
                    <a:solidFill>
                      <a:srgbClr val="000066"/>
                    </a:solidFill>
                    <a:effectLst/>
                    <a:latin typeface="Times New Roman" panose="02020603050405020304" pitchFamily="18" charset="0"/>
                    <a:ea typeface="Calibri" panose="020F0502020204030204" pitchFamily="34" charset="0"/>
                  </a:rPr>
                  <a:t>75</a:t>
                </a:r>
                <a:r>
                  <a:rPr lang="en-IN" sz="2000" b="1" dirty="0">
                    <a:solidFill>
                      <a:srgbClr val="000066"/>
                    </a:solidFill>
                    <a:effectLst/>
                    <a:latin typeface="Times New Roman" panose="02020603050405020304" pitchFamily="18" charset="0"/>
                    <a:ea typeface="Calibri" panose="020F0502020204030204" pitchFamily="34" charset="0"/>
                  </a:rPr>
                  <a:t>, </a:t>
                </a:r>
                <a:r>
                  <a:rPr lang="en-IN" sz="2000" dirty="0">
                    <a:solidFill>
                      <a:srgbClr val="000066"/>
                    </a:solidFill>
                    <a:effectLst/>
                    <a:latin typeface="Times New Roman" panose="02020603050405020304" pitchFamily="18" charset="0"/>
                    <a:ea typeface="Calibri" panose="020F0502020204030204" pitchFamily="34" charset="0"/>
                  </a:rPr>
                  <a:t>and</a:t>
                </a:r>
                <a:r>
                  <a:rPr lang="en-IN" sz="2000" b="1" dirty="0">
                    <a:solidFill>
                      <a:srgbClr val="000066"/>
                    </a:solidFill>
                    <a:effectLst/>
                    <a:latin typeface="Times New Roman" panose="02020603050405020304" pitchFamily="18" charset="0"/>
                    <a:ea typeface="Calibri" panose="020F0502020204030204" pitchFamily="34" charset="0"/>
                  </a:rPr>
                  <a:t> D</a:t>
                </a:r>
                <a:r>
                  <a:rPr lang="en-IN" sz="2000" b="1" baseline="-25000" dirty="0">
                    <a:solidFill>
                      <a:srgbClr val="000066"/>
                    </a:solidFill>
                    <a:effectLst/>
                    <a:latin typeface="Times New Roman" panose="02020603050405020304" pitchFamily="18" charset="0"/>
                    <a:ea typeface="Calibri" panose="020F0502020204030204" pitchFamily="34" charset="0"/>
                  </a:rPr>
                  <a:t>90</a:t>
                </a:r>
                <a:r>
                  <a:rPr lang="en-IN" sz="2000" dirty="0">
                    <a:solidFill>
                      <a:srgbClr val="000066"/>
                    </a:solidFill>
                    <a:effectLst/>
                    <a:latin typeface="Times New Roman" panose="02020603050405020304" pitchFamily="18" charset="0"/>
                    <a:ea typeface="Calibri" panose="020F0502020204030204" pitchFamily="34" charset="0"/>
                  </a:rPr>
                  <a:t> have been determined from the grading curves (percentage finer vs particle diameter curve).</a:t>
                </a:r>
              </a:p>
              <a:p>
                <a:pPr algn="just"/>
                <a:endParaRPr lang="en-IN" sz="2000"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2000" b="1" dirty="0">
                    <a:solidFill>
                      <a:srgbClr val="000066"/>
                    </a:solidFill>
                    <a:latin typeface="Times New Roman" panose="02020603050405020304" pitchFamily="18" charset="0"/>
                    <a:ea typeface="Calibri" panose="020F0502020204030204" pitchFamily="34" charset="0"/>
                  </a:rPr>
                  <a:t>Uniformity coefficient (</a:t>
                </a:r>
                <a:r>
                  <a:rPr lang="en-IN" sz="2000" b="1" dirty="0" err="1">
                    <a:solidFill>
                      <a:srgbClr val="000066"/>
                    </a:solidFill>
                    <a:latin typeface="Times New Roman" panose="02020603050405020304" pitchFamily="18" charset="0"/>
                    <a:ea typeface="Calibri" panose="020F0502020204030204" pitchFamily="34" charset="0"/>
                  </a:rPr>
                  <a:t>U</a:t>
                </a:r>
                <a:r>
                  <a:rPr lang="en-IN" sz="2000" b="1" baseline="-25000" dirty="0" err="1">
                    <a:solidFill>
                      <a:srgbClr val="000066"/>
                    </a:solidFill>
                    <a:latin typeface="Times New Roman" panose="02020603050405020304" pitchFamily="18" charset="0"/>
                    <a:ea typeface="Calibri" panose="020F0502020204030204" pitchFamily="34" charset="0"/>
                  </a:rPr>
                  <a:t>c</a:t>
                </a:r>
                <a:r>
                  <a:rPr lang="en-IN" sz="2000" b="1" dirty="0">
                    <a:solidFill>
                      <a:srgbClr val="000066"/>
                    </a:solidFill>
                    <a:latin typeface="Times New Roman" panose="02020603050405020304" pitchFamily="18" charset="0"/>
                    <a:ea typeface="Calibri" panose="020F0502020204030204" pitchFamily="34" charset="0"/>
                  </a:rPr>
                  <a:t>) </a:t>
                </a:r>
                <a:r>
                  <a:rPr lang="en-IN" sz="2000" dirty="0">
                    <a:solidFill>
                      <a:srgbClr val="000066"/>
                    </a:solidFill>
                    <a:latin typeface="Times New Roman" panose="02020603050405020304" pitchFamily="18" charset="0"/>
                    <a:ea typeface="Calibri" panose="020F0502020204030204" pitchFamily="34" charset="0"/>
                  </a:rPr>
                  <a:t>and</a:t>
                </a:r>
                <a:r>
                  <a:rPr lang="en-IN" sz="2000" b="1" dirty="0">
                    <a:solidFill>
                      <a:srgbClr val="000066"/>
                    </a:solidFill>
                    <a:latin typeface="Times New Roman" panose="02020603050405020304" pitchFamily="18" charset="0"/>
                    <a:ea typeface="Calibri" panose="020F0502020204030204" pitchFamily="34" charset="0"/>
                  </a:rPr>
                  <a:t> Coefficient of curvature (C</a:t>
                </a:r>
                <a:r>
                  <a:rPr lang="en-IN" sz="2000" b="1" baseline="-25000" dirty="0">
                    <a:solidFill>
                      <a:srgbClr val="000066"/>
                    </a:solidFill>
                    <a:latin typeface="Times New Roman" panose="02020603050405020304" pitchFamily="18" charset="0"/>
                    <a:ea typeface="Calibri" panose="020F0502020204030204" pitchFamily="34" charset="0"/>
                  </a:rPr>
                  <a:t>c</a:t>
                </a:r>
                <a:r>
                  <a:rPr lang="en-IN" sz="2000" b="1" dirty="0">
                    <a:solidFill>
                      <a:srgbClr val="000066"/>
                    </a:solidFill>
                    <a:latin typeface="Times New Roman" panose="02020603050405020304" pitchFamily="18" charset="0"/>
                    <a:ea typeface="Calibri" panose="020F0502020204030204" pitchFamily="34" charset="0"/>
                  </a:rPr>
                  <a:t>) </a:t>
                </a:r>
                <a:r>
                  <a:rPr lang="en-IN" sz="2000" dirty="0">
                    <a:solidFill>
                      <a:srgbClr val="000066"/>
                    </a:solidFill>
                    <a:latin typeface="Times New Roman" panose="02020603050405020304" pitchFamily="18" charset="0"/>
                    <a:ea typeface="Calibri" panose="020F0502020204030204" pitchFamily="34" charset="0"/>
                  </a:rPr>
                  <a:t>has been determined by the following formulas:</a:t>
                </a:r>
              </a:p>
              <a:p>
                <a:pPr algn="just"/>
                <a:r>
                  <a:rPr lang="en-IN" sz="2000" dirty="0">
                    <a:solidFill>
                      <a:srgbClr val="000066"/>
                    </a:solidFill>
                    <a:latin typeface="Times New Roman" panose="02020603050405020304" pitchFamily="18" charset="0"/>
                    <a:ea typeface="Calibri" panose="020F0502020204030204" pitchFamily="34" charset="0"/>
                  </a:rPr>
                  <a:t>      </a:t>
                </a:r>
                <a14:m>
                  <m:oMath xmlns:m="http://schemas.openxmlformats.org/officeDocument/2006/math">
                    <m:sSub>
                      <m:sSubPr>
                        <m:ctrlPr>
                          <a:rPr lang="en-IN" sz="2000" b="1" i="1" smtClean="0">
                            <a:solidFill>
                              <a:srgbClr val="000066"/>
                            </a:solidFill>
                            <a:latin typeface="Cambria Math" panose="02040503050406030204" pitchFamily="18" charset="0"/>
                          </a:rPr>
                        </m:ctrlPr>
                      </m:sSubPr>
                      <m:e>
                        <m:r>
                          <a:rPr lang="en-IN" sz="2000" b="1" i="1" smtClean="0">
                            <a:solidFill>
                              <a:srgbClr val="000066"/>
                            </a:solidFill>
                            <a:latin typeface="Cambria Math" panose="02040503050406030204" pitchFamily="18" charset="0"/>
                          </a:rPr>
                          <m:t>𝑼</m:t>
                        </m:r>
                      </m:e>
                      <m:sub>
                        <m:r>
                          <a:rPr lang="en-IN" sz="2000" b="1" i="1" smtClean="0">
                            <a:solidFill>
                              <a:srgbClr val="000066"/>
                            </a:solidFill>
                            <a:latin typeface="Cambria Math" panose="02040503050406030204" pitchFamily="18" charset="0"/>
                          </a:rPr>
                          <m:t>𝒄</m:t>
                        </m:r>
                      </m:sub>
                    </m:sSub>
                    <m:r>
                      <a:rPr lang="en-IN" sz="2000" b="1" i="1" smtClean="0">
                        <a:solidFill>
                          <a:srgbClr val="000066"/>
                        </a:solidFill>
                        <a:latin typeface="Cambria Math" panose="02040503050406030204" pitchFamily="18" charset="0"/>
                      </a:rPr>
                      <m:t>=</m:t>
                    </m:r>
                    <m:f>
                      <m:fPr>
                        <m:ctrlPr>
                          <a:rPr lang="en-IN" sz="2000" b="1" i="1" smtClean="0">
                            <a:solidFill>
                              <a:srgbClr val="000066"/>
                            </a:solidFill>
                            <a:latin typeface="Cambria Math" panose="02040503050406030204" pitchFamily="18" charset="0"/>
                          </a:rPr>
                        </m:ctrlPr>
                      </m:fPr>
                      <m:num>
                        <m:sSub>
                          <m:sSubPr>
                            <m:ctrlPr>
                              <a:rPr lang="en-IN" sz="2000" b="1" i="1" smtClean="0">
                                <a:solidFill>
                                  <a:srgbClr val="000066"/>
                                </a:solidFill>
                                <a:latin typeface="Cambria Math" panose="02040503050406030204" pitchFamily="18" charset="0"/>
                              </a:rPr>
                            </m:ctrlPr>
                          </m:sSubPr>
                          <m:e>
                            <m:r>
                              <a:rPr lang="en-IN" sz="2000" b="1" i="1" smtClean="0">
                                <a:solidFill>
                                  <a:srgbClr val="000066"/>
                                </a:solidFill>
                                <a:latin typeface="Cambria Math" panose="02040503050406030204" pitchFamily="18" charset="0"/>
                              </a:rPr>
                              <m:t>𝑫</m:t>
                            </m:r>
                          </m:e>
                          <m:sub>
                            <m:r>
                              <a:rPr lang="en-IN" sz="2000" b="1" i="1" smtClean="0">
                                <a:solidFill>
                                  <a:srgbClr val="000066"/>
                                </a:solidFill>
                                <a:latin typeface="Cambria Math" panose="02040503050406030204" pitchFamily="18" charset="0"/>
                              </a:rPr>
                              <m:t>𝟔𝟎</m:t>
                            </m:r>
                          </m:sub>
                        </m:sSub>
                      </m:num>
                      <m:den>
                        <m:sSub>
                          <m:sSubPr>
                            <m:ctrlPr>
                              <a:rPr lang="en-IN" sz="2000" b="1" i="1" smtClean="0">
                                <a:solidFill>
                                  <a:srgbClr val="000066"/>
                                </a:solidFill>
                                <a:latin typeface="Cambria Math" panose="02040503050406030204" pitchFamily="18" charset="0"/>
                              </a:rPr>
                            </m:ctrlPr>
                          </m:sSubPr>
                          <m:e>
                            <m:r>
                              <a:rPr lang="en-IN" sz="2000" b="1" i="1" smtClean="0">
                                <a:solidFill>
                                  <a:srgbClr val="000066"/>
                                </a:solidFill>
                                <a:latin typeface="Cambria Math" panose="02040503050406030204" pitchFamily="18" charset="0"/>
                              </a:rPr>
                              <m:t>𝑫</m:t>
                            </m:r>
                          </m:e>
                          <m:sub>
                            <m:r>
                              <a:rPr lang="en-IN" sz="2000" b="1" i="1" smtClean="0">
                                <a:solidFill>
                                  <a:srgbClr val="000066"/>
                                </a:solidFill>
                                <a:latin typeface="Cambria Math" panose="02040503050406030204" pitchFamily="18" charset="0"/>
                              </a:rPr>
                              <m:t>𝟏𝟎</m:t>
                            </m:r>
                          </m:sub>
                        </m:sSub>
                      </m:den>
                    </m:f>
                  </m:oMath>
                </a14:m>
                <a:endParaRPr lang="en-IN" sz="2000" b="1" dirty="0">
                  <a:solidFill>
                    <a:srgbClr val="000066"/>
                  </a:solidFill>
                  <a:latin typeface="Times New Roman" panose="02020603050405020304" pitchFamily="18" charset="0"/>
                  <a:ea typeface="Calibri" panose="020F0502020204030204" pitchFamily="34" charset="0"/>
                </a:endParaRPr>
              </a:p>
              <a:p>
                <a:pPr algn="just"/>
                <a:r>
                  <a:rPr lang="en-IN" sz="2000" b="1" dirty="0">
                    <a:solidFill>
                      <a:srgbClr val="000066"/>
                    </a:solidFill>
                    <a:effectLst/>
                    <a:latin typeface="Times New Roman" panose="02020603050405020304" pitchFamily="18" charset="0"/>
                    <a:ea typeface="Calibri" panose="020F0502020204030204" pitchFamily="34" charset="0"/>
                  </a:rPr>
                  <a:t>      </a:t>
                </a:r>
                <a14:m>
                  <m:oMath xmlns:m="http://schemas.openxmlformats.org/officeDocument/2006/math">
                    <m:sSub>
                      <m:sSubPr>
                        <m:ctrlPr>
                          <a:rPr lang="en-IN" sz="2000" b="1" i="1" smtClean="0">
                            <a:solidFill>
                              <a:srgbClr val="000066"/>
                            </a:solidFill>
                            <a:effectLst/>
                            <a:latin typeface="Cambria Math" panose="02040503050406030204" pitchFamily="18" charset="0"/>
                          </a:rPr>
                        </m:ctrlPr>
                      </m:sSubPr>
                      <m:e>
                        <m:r>
                          <a:rPr lang="en-IN" sz="2000" b="1" i="1" smtClean="0">
                            <a:solidFill>
                              <a:srgbClr val="000066"/>
                            </a:solidFill>
                            <a:effectLst/>
                            <a:latin typeface="Cambria Math" panose="02040503050406030204" pitchFamily="18" charset="0"/>
                          </a:rPr>
                          <m:t>𝑪</m:t>
                        </m:r>
                      </m:e>
                      <m:sub>
                        <m:r>
                          <a:rPr lang="en-IN" sz="2000" b="1" i="1" smtClean="0">
                            <a:solidFill>
                              <a:srgbClr val="000066"/>
                            </a:solidFill>
                            <a:effectLst/>
                            <a:latin typeface="Cambria Math" panose="02040503050406030204" pitchFamily="18" charset="0"/>
                          </a:rPr>
                          <m:t>𝒄</m:t>
                        </m:r>
                      </m:sub>
                    </m:sSub>
                    <m:r>
                      <a:rPr lang="en-IN" sz="2000" b="1" i="1" smtClean="0">
                        <a:solidFill>
                          <a:srgbClr val="000066"/>
                        </a:solidFill>
                        <a:effectLst/>
                        <a:latin typeface="Cambria Math" panose="02040503050406030204" pitchFamily="18" charset="0"/>
                      </a:rPr>
                      <m:t>=</m:t>
                    </m:r>
                    <m:f>
                      <m:fPr>
                        <m:ctrlPr>
                          <a:rPr lang="en-IN" sz="2000" b="1" i="1" smtClean="0">
                            <a:solidFill>
                              <a:srgbClr val="000066"/>
                            </a:solidFill>
                            <a:effectLst/>
                            <a:latin typeface="Cambria Math" panose="02040503050406030204" pitchFamily="18" charset="0"/>
                          </a:rPr>
                        </m:ctrlPr>
                      </m:fPr>
                      <m:num>
                        <m:sSubSup>
                          <m:sSubSupPr>
                            <m:ctrlPr>
                              <a:rPr lang="en-IN" sz="2000" b="1" i="1" smtClean="0">
                                <a:solidFill>
                                  <a:srgbClr val="000066"/>
                                </a:solidFill>
                                <a:effectLst/>
                                <a:latin typeface="Cambria Math" panose="02040503050406030204" pitchFamily="18" charset="0"/>
                              </a:rPr>
                            </m:ctrlPr>
                          </m:sSubSupPr>
                          <m:e>
                            <m:r>
                              <a:rPr lang="en-IN" sz="2000" b="1" i="1" smtClean="0">
                                <a:solidFill>
                                  <a:srgbClr val="000066"/>
                                </a:solidFill>
                                <a:effectLst/>
                                <a:latin typeface="Cambria Math" panose="02040503050406030204" pitchFamily="18" charset="0"/>
                              </a:rPr>
                              <m:t>𝑫</m:t>
                            </m:r>
                          </m:e>
                          <m:sub>
                            <m:r>
                              <a:rPr lang="en-IN" sz="2000" b="1" i="1" smtClean="0">
                                <a:solidFill>
                                  <a:srgbClr val="000066"/>
                                </a:solidFill>
                                <a:effectLst/>
                                <a:latin typeface="Cambria Math" panose="02040503050406030204" pitchFamily="18" charset="0"/>
                              </a:rPr>
                              <m:t>𝟑𝟎</m:t>
                            </m:r>
                          </m:sub>
                          <m:sup>
                            <m:r>
                              <a:rPr lang="en-IN" sz="2000" b="1" i="1" smtClean="0">
                                <a:solidFill>
                                  <a:srgbClr val="000066"/>
                                </a:solidFill>
                                <a:effectLst/>
                                <a:latin typeface="Cambria Math" panose="02040503050406030204" pitchFamily="18" charset="0"/>
                              </a:rPr>
                              <m:t>𝟐</m:t>
                            </m:r>
                          </m:sup>
                        </m:sSubSup>
                      </m:num>
                      <m:den>
                        <m:sSub>
                          <m:sSubPr>
                            <m:ctrlPr>
                              <a:rPr lang="en-IN" sz="2000" b="1" i="1" smtClean="0">
                                <a:solidFill>
                                  <a:srgbClr val="000066"/>
                                </a:solidFill>
                                <a:effectLst/>
                                <a:latin typeface="Cambria Math" panose="02040503050406030204" pitchFamily="18" charset="0"/>
                              </a:rPr>
                            </m:ctrlPr>
                          </m:sSubPr>
                          <m:e>
                            <m:r>
                              <a:rPr lang="en-IN" sz="2000" b="1" i="1" smtClean="0">
                                <a:solidFill>
                                  <a:srgbClr val="000066"/>
                                </a:solidFill>
                                <a:effectLst/>
                                <a:latin typeface="Cambria Math" panose="02040503050406030204" pitchFamily="18" charset="0"/>
                              </a:rPr>
                              <m:t>𝑫</m:t>
                            </m:r>
                          </m:e>
                          <m:sub>
                            <m:r>
                              <a:rPr lang="en-IN" sz="2000" b="1" i="1" smtClean="0">
                                <a:solidFill>
                                  <a:srgbClr val="000066"/>
                                </a:solidFill>
                                <a:effectLst/>
                                <a:latin typeface="Cambria Math" panose="02040503050406030204" pitchFamily="18" charset="0"/>
                              </a:rPr>
                              <m:t>𝟔𝟎</m:t>
                            </m:r>
                          </m:sub>
                        </m:sSub>
                        <m:sSub>
                          <m:sSubPr>
                            <m:ctrlPr>
                              <a:rPr lang="en-IN" sz="2000" b="1" i="1" smtClean="0">
                                <a:solidFill>
                                  <a:srgbClr val="000066"/>
                                </a:solidFill>
                                <a:effectLst/>
                                <a:latin typeface="Cambria Math" panose="02040503050406030204" pitchFamily="18" charset="0"/>
                              </a:rPr>
                            </m:ctrlPr>
                          </m:sSubPr>
                          <m:e>
                            <m:r>
                              <a:rPr lang="en-IN" sz="2000" b="1" i="1" smtClean="0">
                                <a:solidFill>
                                  <a:srgbClr val="000066"/>
                                </a:solidFill>
                                <a:effectLst/>
                                <a:latin typeface="Cambria Math" panose="02040503050406030204" pitchFamily="18" charset="0"/>
                                <a:ea typeface="Cambria Math" panose="02040503050406030204" pitchFamily="18" charset="0"/>
                              </a:rPr>
                              <m:t>×</m:t>
                            </m:r>
                            <m:r>
                              <a:rPr lang="en-IN" sz="2000" b="1" i="1" smtClean="0">
                                <a:solidFill>
                                  <a:srgbClr val="000066"/>
                                </a:solidFill>
                                <a:effectLst/>
                                <a:latin typeface="Cambria Math" panose="02040503050406030204" pitchFamily="18" charset="0"/>
                              </a:rPr>
                              <m:t>𝑫</m:t>
                            </m:r>
                          </m:e>
                          <m:sub>
                            <m:r>
                              <a:rPr lang="en-IN" sz="2000" b="1" i="1" smtClean="0">
                                <a:solidFill>
                                  <a:srgbClr val="000066"/>
                                </a:solidFill>
                                <a:effectLst/>
                                <a:latin typeface="Cambria Math" panose="02040503050406030204" pitchFamily="18" charset="0"/>
                              </a:rPr>
                              <m:t>𝟏𝟎</m:t>
                            </m:r>
                          </m:sub>
                        </m:sSub>
                      </m:den>
                    </m:f>
                  </m:oMath>
                </a14:m>
                <a:endParaRPr lang="en-IN" sz="1800" b="1" dirty="0">
                  <a:solidFill>
                    <a:srgbClr val="000066"/>
                  </a:solidFill>
                  <a:effectLst/>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v"/>
                </a:pPr>
                <a:endParaRPr lang="en-IN" dirty="0"/>
              </a:p>
            </p:txBody>
          </p:sp>
        </mc:Choice>
        <mc:Fallback xmlns="">
          <p:sp>
            <p:nvSpPr>
              <p:cNvPr id="2" name="TextBox 1">
                <a:extLst>
                  <a:ext uri="{FF2B5EF4-FFF2-40B4-BE49-F238E27FC236}">
                    <a16:creationId xmlns:a16="http://schemas.microsoft.com/office/drawing/2014/main" id="{CC4F83FB-6733-DD00-45DD-C8F4CDF4FBD2}"/>
                  </a:ext>
                </a:extLst>
              </p:cNvPr>
              <p:cNvSpPr txBox="1">
                <a:spLocks noRot="1" noChangeAspect="1" noMove="1" noResize="1" noEditPoints="1" noAdjustHandles="1" noChangeArrowheads="1" noChangeShapeType="1" noTextEdit="1"/>
              </p:cNvSpPr>
              <p:nvPr/>
            </p:nvSpPr>
            <p:spPr>
              <a:xfrm>
                <a:off x="217889" y="460223"/>
                <a:ext cx="5878111" cy="5894306"/>
              </a:xfrm>
              <a:prstGeom prst="rect">
                <a:avLst/>
              </a:prstGeom>
              <a:blipFill>
                <a:blip r:embed="rId2"/>
                <a:stretch>
                  <a:fillRect l="-934" t="-517" r="-1037"/>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7999CD47-00CF-B116-0A6E-D06BE74DB049}"/>
              </a:ext>
            </a:extLst>
          </p:cNvPr>
          <p:cNvPicPr>
            <a:picLocks noChangeAspect="1"/>
          </p:cNvPicPr>
          <p:nvPr/>
        </p:nvPicPr>
        <p:blipFill rotWithShape="1">
          <a:blip r:embed="rId3"/>
          <a:srcRect l="-1" r="-179" b="5555"/>
          <a:stretch/>
        </p:blipFill>
        <p:spPr>
          <a:xfrm>
            <a:off x="7256494" y="625151"/>
            <a:ext cx="3343081" cy="4202319"/>
          </a:xfrm>
          <a:prstGeom prst="rect">
            <a:avLst/>
          </a:prstGeom>
          <a:ln w="38100">
            <a:solidFill>
              <a:srgbClr val="000066"/>
            </a:solidFill>
          </a:ln>
        </p:spPr>
      </p:pic>
      <p:sp>
        <p:nvSpPr>
          <p:cNvPr id="5" name="Rectangle: Rounded Corners 4">
            <a:extLst>
              <a:ext uri="{FF2B5EF4-FFF2-40B4-BE49-F238E27FC236}">
                <a16:creationId xmlns:a16="http://schemas.microsoft.com/office/drawing/2014/main" id="{7CC1FF96-77C7-7DC6-93F0-CC7874DC0C7A}"/>
              </a:ext>
            </a:extLst>
          </p:cNvPr>
          <p:cNvSpPr/>
          <p:nvPr/>
        </p:nvSpPr>
        <p:spPr>
          <a:xfrm>
            <a:off x="7256493" y="5197151"/>
            <a:ext cx="3343081" cy="811763"/>
          </a:xfrm>
          <a:prstGeom prst="roundRect">
            <a:avLst/>
          </a:prstGeom>
          <a:solidFill>
            <a:schemeClr val="accent6">
              <a:lumMod val="60000"/>
              <a:lumOff val="40000"/>
            </a:schemeClr>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Setup of Mechanical Sieve Shaker in Laboratory</a:t>
            </a:r>
          </a:p>
        </p:txBody>
      </p:sp>
    </p:spTree>
    <p:extLst>
      <p:ext uri="{BB962C8B-B14F-4D97-AF65-F5344CB8AC3E}">
        <p14:creationId xmlns:p14="http://schemas.microsoft.com/office/powerpoint/2010/main" val="2423057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9DA9347-BD6E-60DE-F408-D72C75B2C99D}"/>
              </a:ext>
            </a:extLst>
          </p:cNvPr>
          <p:cNvGrpSpPr/>
          <p:nvPr/>
        </p:nvGrpSpPr>
        <p:grpSpPr>
          <a:xfrm>
            <a:off x="1400776" y="725275"/>
            <a:ext cx="9778479" cy="4834982"/>
            <a:chOff x="1166328" y="358114"/>
            <a:chExt cx="9778479" cy="3677349"/>
          </a:xfrm>
        </p:grpSpPr>
        <p:cxnSp>
          <p:nvCxnSpPr>
            <p:cNvPr id="26" name="Straight Connector 25">
              <a:extLst>
                <a:ext uri="{FF2B5EF4-FFF2-40B4-BE49-F238E27FC236}">
                  <a16:creationId xmlns:a16="http://schemas.microsoft.com/office/drawing/2014/main" id="{F0BFE36C-CA43-E01B-64F2-131FB4376727}"/>
                </a:ext>
              </a:extLst>
            </p:cNvPr>
            <p:cNvCxnSpPr>
              <a:stCxn id="13" idx="2"/>
            </p:cNvCxnSpPr>
            <p:nvPr/>
          </p:nvCxnSpPr>
          <p:spPr>
            <a:xfrm>
              <a:off x="3496648" y="2621883"/>
              <a:ext cx="0" cy="2519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33F694-0B4B-1425-260A-E1C2EBE172B1}"/>
                </a:ext>
              </a:extLst>
            </p:cNvPr>
            <p:cNvCxnSpPr>
              <a:stCxn id="14" idx="2"/>
            </p:cNvCxnSpPr>
            <p:nvPr/>
          </p:nvCxnSpPr>
          <p:spPr>
            <a:xfrm>
              <a:off x="6937308" y="2621883"/>
              <a:ext cx="0" cy="22628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FAE80E8-CB8B-9165-AD8B-31FB4A0137F1}"/>
                </a:ext>
              </a:extLst>
            </p:cNvPr>
            <p:cNvSpPr txBox="1"/>
            <p:nvPr/>
          </p:nvSpPr>
          <p:spPr>
            <a:xfrm>
              <a:off x="2966997" y="358114"/>
              <a:ext cx="6055567" cy="369332"/>
            </a:xfrm>
            <a:prstGeom prst="rect">
              <a:avLst/>
            </a:prstGeom>
            <a:solidFill>
              <a:schemeClr val="accent1">
                <a:lumMod val="20000"/>
                <a:lumOff val="80000"/>
              </a:schemeClr>
            </a:solidFill>
            <a:ln>
              <a:solidFill>
                <a:srgbClr val="000066"/>
              </a:solidFill>
            </a:ln>
          </p:spPr>
          <p:txBody>
            <a:bodyPr wrap="square" rtlCol="0">
              <a:spAutoFit/>
            </a:bodyPr>
            <a:lstStyle/>
            <a:p>
              <a:r>
                <a:rPr lang="en-IN" b="1" dirty="0">
                  <a:solidFill>
                    <a:srgbClr val="000066"/>
                  </a:solidFill>
                  <a:latin typeface="Times New Roman" panose="02020603050405020304" pitchFamily="18" charset="0"/>
                  <a:cs typeface="Times New Roman" panose="02020603050405020304" pitchFamily="18" charset="0"/>
                </a:rPr>
                <a:t>Soil classification according to their grain size IS: 1498-1970</a:t>
              </a:r>
            </a:p>
          </p:txBody>
        </p:sp>
        <p:cxnSp>
          <p:nvCxnSpPr>
            <p:cNvPr id="4" name="Straight Connector 3">
              <a:extLst>
                <a:ext uri="{FF2B5EF4-FFF2-40B4-BE49-F238E27FC236}">
                  <a16:creationId xmlns:a16="http://schemas.microsoft.com/office/drawing/2014/main" id="{1F28425F-DA70-4B09-2EB8-BF99E21A6309}"/>
                </a:ext>
              </a:extLst>
            </p:cNvPr>
            <p:cNvCxnSpPr>
              <a:stCxn id="2" idx="2"/>
            </p:cNvCxnSpPr>
            <p:nvPr/>
          </p:nvCxnSpPr>
          <p:spPr>
            <a:xfrm>
              <a:off x="5994781" y="727446"/>
              <a:ext cx="4665" cy="69435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557B0B-F29C-3AA1-CAFF-67CD784EB5F1}"/>
                </a:ext>
              </a:extLst>
            </p:cNvPr>
            <p:cNvCxnSpPr/>
            <p:nvPr/>
          </p:nvCxnSpPr>
          <p:spPr>
            <a:xfrm>
              <a:off x="1856791" y="1408922"/>
              <a:ext cx="830424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Arrow: Down 6">
              <a:extLst>
                <a:ext uri="{FF2B5EF4-FFF2-40B4-BE49-F238E27FC236}">
                  <a16:creationId xmlns:a16="http://schemas.microsoft.com/office/drawing/2014/main" id="{4DD3BB40-7BC1-F25A-761F-A7AD00682BAD}"/>
                </a:ext>
              </a:extLst>
            </p:cNvPr>
            <p:cNvSpPr/>
            <p:nvPr/>
          </p:nvSpPr>
          <p:spPr>
            <a:xfrm>
              <a:off x="1744825" y="1408922"/>
              <a:ext cx="363895" cy="606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682173B3-0816-7561-D187-DC33F57238CF}"/>
                </a:ext>
              </a:extLst>
            </p:cNvPr>
            <p:cNvSpPr/>
            <p:nvPr/>
          </p:nvSpPr>
          <p:spPr>
            <a:xfrm>
              <a:off x="3282046" y="1408920"/>
              <a:ext cx="359230" cy="6064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C6CBD50F-E66B-4B72-1809-9635F956DC22}"/>
                </a:ext>
              </a:extLst>
            </p:cNvPr>
            <p:cNvSpPr/>
            <p:nvPr/>
          </p:nvSpPr>
          <p:spPr>
            <a:xfrm>
              <a:off x="6757693" y="1408919"/>
              <a:ext cx="359230" cy="6064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5E47A48B-BC58-EFD2-AC00-93243C5E3309}"/>
                </a:ext>
              </a:extLst>
            </p:cNvPr>
            <p:cNvSpPr/>
            <p:nvPr/>
          </p:nvSpPr>
          <p:spPr>
            <a:xfrm>
              <a:off x="8539839" y="1408920"/>
              <a:ext cx="359230" cy="6064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B457A920-84E2-8213-D2BB-76945539055D}"/>
                </a:ext>
              </a:extLst>
            </p:cNvPr>
            <p:cNvSpPr/>
            <p:nvPr/>
          </p:nvSpPr>
          <p:spPr>
            <a:xfrm>
              <a:off x="9913772" y="1408921"/>
              <a:ext cx="359230" cy="6064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066016F4-4C92-D775-726E-CB3CEE6A3933}"/>
                </a:ext>
              </a:extLst>
            </p:cNvPr>
            <p:cNvSpPr/>
            <p:nvPr/>
          </p:nvSpPr>
          <p:spPr>
            <a:xfrm>
              <a:off x="1166328" y="2015407"/>
              <a:ext cx="1572209" cy="60647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Cobble</a:t>
              </a:r>
            </a:p>
            <a:p>
              <a:pPr algn="ctr"/>
              <a:r>
                <a:rPr lang="en-IN" dirty="0">
                  <a:solidFill>
                    <a:srgbClr val="000066"/>
                  </a:solidFill>
                  <a:latin typeface="Times New Roman" panose="02020603050405020304" pitchFamily="18" charset="0"/>
                  <a:cs typeface="Times New Roman" panose="02020603050405020304" pitchFamily="18" charset="0"/>
                </a:rPr>
                <a:t>(80-300 mm)</a:t>
              </a:r>
            </a:p>
          </p:txBody>
        </p:sp>
        <p:sp>
          <p:nvSpPr>
            <p:cNvPr id="13" name="Rectangle: Rounded Corners 12">
              <a:extLst>
                <a:ext uri="{FF2B5EF4-FFF2-40B4-BE49-F238E27FC236}">
                  <a16:creationId xmlns:a16="http://schemas.microsoft.com/office/drawing/2014/main" id="{4F3729F2-2FAF-D2AD-726C-0785783AD1BD}"/>
                </a:ext>
              </a:extLst>
            </p:cNvPr>
            <p:cNvSpPr/>
            <p:nvPr/>
          </p:nvSpPr>
          <p:spPr>
            <a:xfrm>
              <a:off x="2866832" y="2015407"/>
              <a:ext cx="1259632" cy="60647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Gravel</a:t>
              </a:r>
            </a:p>
          </p:txBody>
        </p:sp>
        <p:sp>
          <p:nvSpPr>
            <p:cNvPr id="14" name="Rectangle: Rounded Corners 13">
              <a:extLst>
                <a:ext uri="{FF2B5EF4-FFF2-40B4-BE49-F238E27FC236}">
                  <a16:creationId xmlns:a16="http://schemas.microsoft.com/office/drawing/2014/main" id="{45A7CF0C-4DCF-A3BB-15B6-106EDF7565F5}"/>
                </a:ext>
              </a:extLst>
            </p:cNvPr>
            <p:cNvSpPr/>
            <p:nvPr/>
          </p:nvSpPr>
          <p:spPr>
            <a:xfrm>
              <a:off x="6307492" y="2015407"/>
              <a:ext cx="1259632" cy="60647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Sand </a:t>
              </a:r>
            </a:p>
          </p:txBody>
        </p:sp>
        <p:sp>
          <p:nvSpPr>
            <p:cNvPr id="15" name="Rectangle: Rounded Corners 14">
              <a:extLst>
                <a:ext uri="{FF2B5EF4-FFF2-40B4-BE49-F238E27FC236}">
                  <a16:creationId xmlns:a16="http://schemas.microsoft.com/office/drawing/2014/main" id="{FC022344-484F-94AE-F438-24EB471144E9}"/>
                </a:ext>
              </a:extLst>
            </p:cNvPr>
            <p:cNvSpPr/>
            <p:nvPr/>
          </p:nvSpPr>
          <p:spPr>
            <a:xfrm>
              <a:off x="7928684" y="2015407"/>
              <a:ext cx="1406591" cy="60647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Silt (0.075-0.002 mm)</a:t>
              </a:r>
            </a:p>
          </p:txBody>
        </p:sp>
        <p:sp>
          <p:nvSpPr>
            <p:cNvPr id="16" name="Rectangle: Rounded Corners 15">
              <a:extLst>
                <a:ext uri="{FF2B5EF4-FFF2-40B4-BE49-F238E27FC236}">
                  <a16:creationId xmlns:a16="http://schemas.microsoft.com/office/drawing/2014/main" id="{B1754FA8-F834-34D6-84A1-784B6464F69B}"/>
                </a:ext>
              </a:extLst>
            </p:cNvPr>
            <p:cNvSpPr/>
            <p:nvPr/>
          </p:nvSpPr>
          <p:spPr>
            <a:xfrm>
              <a:off x="9463570" y="2015407"/>
              <a:ext cx="1481237" cy="60647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Clay (&lt;0.002 mm)</a:t>
              </a:r>
            </a:p>
          </p:txBody>
        </p:sp>
        <p:sp>
          <p:nvSpPr>
            <p:cNvPr id="17" name="Rectangle: Rounded Corners 16">
              <a:extLst>
                <a:ext uri="{FF2B5EF4-FFF2-40B4-BE49-F238E27FC236}">
                  <a16:creationId xmlns:a16="http://schemas.microsoft.com/office/drawing/2014/main" id="{BC3D5520-E065-3EA5-62CF-0577337776ED}"/>
                </a:ext>
              </a:extLst>
            </p:cNvPr>
            <p:cNvSpPr/>
            <p:nvPr/>
          </p:nvSpPr>
          <p:spPr>
            <a:xfrm>
              <a:off x="1744825" y="3429000"/>
              <a:ext cx="1489397" cy="60646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Coarse (20-80 mm)</a:t>
              </a:r>
            </a:p>
          </p:txBody>
        </p:sp>
        <p:sp>
          <p:nvSpPr>
            <p:cNvPr id="18" name="Rectangle: Rounded Corners 17">
              <a:extLst>
                <a:ext uri="{FF2B5EF4-FFF2-40B4-BE49-F238E27FC236}">
                  <a16:creationId xmlns:a16="http://schemas.microsoft.com/office/drawing/2014/main" id="{09F16A51-3AEE-9A80-B87A-5D2840E11B3A}"/>
                </a:ext>
              </a:extLst>
            </p:cNvPr>
            <p:cNvSpPr/>
            <p:nvPr/>
          </p:nvSpPr>
          <p:spPr>
            <a:xfrm>
              <a:off x="3733413" y="3428890"/>
              <a:ext cx="1259632" cy="60646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Fine (4.75-20 mm)</a:t>
              </a:r>
            </a:p>
          </p:txBody>
        </p:sp>
        <p:sp>
          <p:nvSpPr>
            <p:cNvPr id="19" name="Rectangle: Rounded Corners 18">
              <a:extLst>
                <a:ext uri="{FF2B5EF4-FFF2-40B4-BE49-F238E27FC236}">
                  <a16:creationId xmlns:a16="http://schemas.microsoft.com/office/drawing/2014/main" id="{98D49ED8-C1FE-A43C-9550-BDC636418BDB}"/>
                </a:ext>
              </a:extLst>
            </p:cNvPr>
            <p:cNvSpPr/>
            <p:nvPr/>
          </p:nvSpPr>
          <p:spPr>
            <a:xfrm>
              <a:off x="5211147" y="3428890"/>
              <a:ext cx="1259632" cy="60642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Coarse (2-4.75 mm)</a:t>
              </a:r>
            </a:p>
          </p:txBody>
        </p:sp>
        <p:sp>
          <p:nvSpPr>
            <p:cNvPr id="21" name="Rectangle: Rounded Corners 20">
              <a:extLst>
                <a:ext uri="{FF2B5EF4-FFF2-40B4-BE49-F238E27FC236}">
                  <a16:creationId xmlns:a16="http://schemas.microsoft.com/office/drawing/2014/main" id="{3F6C5E61-55FE-CA78-15D1-BA26671F5EA5}"/>
                </a:ext>
              </a:extLst>
            </p:cNvPr>
            <p:cNvSpPr/>
            <p:nvPr/>
          </p:nvSpPr>
          <p:spPr>
            <a:xfrm>
              <a:off x="6559420" y="3428939"/>
              <a:ext cx="1614196" cy="60642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Medium (0.425-2 mm)</a:t>
              </a:r>
            </a:p>
          </p:txBody>
        </p:sp>
        <p:sp>
          <p:nvSpPr>
            <p:cNvPr id="22" name="Rectangle: Rounded Corners 21">
              <a:extLst>
                <a:ext uri="{FF2B5EF4-FFF2-40B4-BE49-F238E27FC236}">
                  <a16:creationId xmlns:a16="http://schemas.microsoft.com/office/drawing/2014/main" id="{628C2A9E-F8D6-2E62-F284-B43A2B390B43}"/>
                </a:ext>
              </a:extLst>
            </p:cNvPr>
            <p:cNvSpPr/>
            <p:nvPr/>
          </p:nvSpPr>
          <p:spPr>
            <a:xfrm>
              <a:off x="8269252" y="3428890"/>
              <a:ext cx="1481237" cy="60641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Fine (0.075-2 mm)</a:t>
              </a:r>
            </a:p>
          </p:txBody>
        </p:sp>
        <p:cxnSp>
          <p:nvCxnSpPr>
            <p:cNvPr id="28" name="Straight Connector 27">
              <a:extLst>
                <a:ext uri="{FF2B5EF4-FFF2-40B4-BE49-F238E27FC236}">
                  <a16:creationId xmlns:a16="http://schemas.microsoft.com/office/drawing/2014/main" id="{39D8C127-AC2B-8E1B-2696-4F78B1878B7C}"/>
                </a:ext>
              </a:extLst>
            </p:cNvPr>
            <p:cNvCxnSpPr/>
            <p:nvPr/>
          </p:nvCxnSpPr>
          <p:spPr>
            <a:xfrm>
              <a:off x="2439959" y="2873829"/>
              <a:ext cx="204340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9" name="Arrow: Down 28">
              <a:extLst>
                <a:ext uri="{FF2B5EF4-FFF2-40B4-BE49-F238E27FC236}">
                  <a16:creationId xmlns:a16="http://schemas.microsoft.com/office/drawing/2014/main" id="{576F80B1-E0BC-19A9-D209-C3E92B375D20}"/>
                </a:ext>
              </a:extLst>
            </p:cNvPr>
            <p:cNvSpPr/>
            <p:nvPr/>
          </p:nvSpPr>
          <p:spPr>
            <a:xfrm>
              <a:off x="2339072" y="2848170"/>
              <a:ext cx="363895" cy="606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Down 29">
              <a:extLst>
                <a:ext uri="{FF2B5EF4-FFF2-40B4-BE49-F238E27FC236}">
                  <a16:creationId xmlns:a16="http://schemas.microsoft.com/office/drawing/2014/main" id="{8904AE58-5231-B62E-B05A-214655EC0664}"/>
                </a:ext>
              </a:extLst>
            </p:cNvPr>
            <p:cNvSpPr/>
            <p:nvPr/>
          </p:nvSpPr>
          <p:spPr>
            <a:xfrm>
              <a:off x="4197030" y="2848164"/>
              <a:ext cx="363895" cy="606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4B0DEFE7-FE48-BC2B-5BFF-F702558DAC11}"/>
                </a:ext>
              </a:extLst>
            </p:cNvPr>
            <p:cNvCxnSpPr/>
            <p:nvPr/>
          </p:nvCxnSpPr>
          <p:spPr>
            <a:xfrm>
              <a:off x="5840963" y="2848164"/>
              <a:ext cx="305810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Arrow: Down 34">
              <a:extLst>
                <a:ext uri="{FF2B5EF4-FFF2-40B4-BE49-F238E27FC236}">
                  <a16:creationId xmlns:a16="http://schemas.microsoft.com/office/drawing/2014/main" id="{3F2C9BE6-5AC2-3044-2694-D80F903AA572}"/>
                </a:ext>
              </a:extLst>
            </p:cNvPr>
            <p:cNvSpPr/>
            <p:nvPr/>
          </p:nvSpPr>
          <p:spPr>
            <a:xfrm>
              <a:off x="5761652" y="2848164"/>
              <a:ext cx="363895" cy="606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Down 35">
              <a:extLst>
                <a:ext uri="{FF2B5EF4-FFF2-40B4-BE49-F238E27FC236}">
                  <a16:creationId xmlns:a16="http://schemas.microsoft.com/office/drawing/2014/main" id="{20AF7674-DF0E-E7A0-722F-AFE135A331C5}"/>
                </a:ext>
              </a:extLst>
            </p:cNvPr>
            <p:cNvSpPr/>
            <p:nvPr/>
          </p:nvSpPr>
          <p:spPr>
            <a:xfrm>
              <a:off x="7179904" y="2848164"/>
              <a:ext cx="363895" cy="606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Down 36">
              <a:extLst>
                <a:ext uri="{FF2B5EF4-FFF2-40B4-BE49-F238E27FC236}">
                  <a16:creationId xmlns:a16="http://schemas.microsoft.com/office/drawing/2014/main" id="{AF56CE2D-E1CF-50AE-D56C-A8A84CF64FCE}"/>
                </a:ext>
              </a:extLst>
            </p:cNvPr>
            <p:cNvSpPr/>
            <p:nvPr/>
          </p:nvSpPr>
          <p:spPr>
            <a:xfrm>
              <a:off x="8628479" y="2835283"/>
              <a:ext cx="363895" cy="606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258943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4FE92-A847-1E38-BBEE-7D2F9041DB44}"/>
              </a:ext>
            </a:extLst>
          </p:cNvPr>
          <p:cNvSpPr txBox="1"/>
          <p:nvPr/>
        </p:nvSpPr>
        <p:spPr>
          <a:xfrm>
            <a:off x="1963240" y="283072"/>
            <a:ext cx="8462866" cy="461665"/>
          </a:xfrm>
          <a:prstGeom prst="rect">
            <a:avLst/>
          </a:prstGeom>
          <a:noFill/>
        </p:spPr>
        <p:txBody>
          <a:bodyPr wrap="square" rtlCol="0">
            <a:spAutoFit/>
          </a:bodyPr>
          <a:lstStyle/>
          <a:p>
            <a:pPr algn="ctr"/>
            <a:r>
              <a:rPr lang="en-IN" sz="2400" b="1" dirty="0">
                <a:solidFill>
                  <a:srgbClr val="C00000"/>
                </a:solidFill>
                <a:latin typeface="Times New Roman" panose="02020603050405020304" pitchFamily="18" charset="0"/>
                <a:cs typeface="Times New Roman" panose="02020603050405020304" pitchFamily="18" charset="0"/>
              </a:rPr>
              <a:t>Gradation Characteristics of the soil samples</a:t>
            </a:r>
            <a:endParaRPr lang="en-IN" sz="2400" dirty="0"/>
          </a:p>
        </p:txBody>
      </p:sp>
      <p:graphicFrame>
        <p:nvGraphicFramePr>
          <p:cNvPr id="4" name="Table 3">
            <a:extLst>
              <a:ext uri="{FF2B5EF4-FFF2-40B4-BE49-F238E27FC236}">
                <a16:creationId xmlns:a16="http://schemas.microsoft.com/office/drawing/2014/main" id="{6F4E3962-95EE-56B9-94B2-03B34EC03216}"/>
              </a:ext>
            </a:extLst>
          </p:cNvPr>
          <p:cNvGraphicFramePr>
            <a:graphicFrameLocks noGrp="1"/>
          </p:cNvGraphicFramePr>
          <p:nvPr>
            <p:extLst>
              <p:ext uri="{D42A27DB-BD31-4B8C-83A1-F6EECF244321}">
                <p14:modId xmlns:p14="http://schemas.microsoft.com/office/powerpoint/2010/main" val="830262187"/>
              </p:ext>
            </p:extLst>
          </p:nvPr>
        </p:nvGraphicFramePr>
        <p:xfrm>
          <a:off x="698942" y="1013884"/>
          <a:ext cx="10991462" cy="5678460"/>
        </p:xfrm>
        <a:graphic>
          <a:graphicData uri="http://schemas.openxmlformats.org/drawingml/2006/table">
            <a:tbl>
              <a:tblPr firstRow="1" firstCol="1" bandRow="1"/>
              <a:tblGrid>
                <a:gridCol w="1573977">
                  <a:extLst>
                    <a:ext uri="{9D8B030D-6E8A-4147-A177-3AD203B41FA5}">
                      <a16:colId xmlns:a16="http://schemas.microsoft.com/office/drawing/2014/main" val="2411923498"/>
                    </a:ext>
                  </a:extLst>
                </a:gridCol>
                <a:gridCol w="727634">
                  <a:extLst>
                    <a:ext uri="{9D8B030D-6E8A-4147-A177-3AD203B41FA5}">
                      <a16:colId xmlns:a16="http://schemas.microsoft.com/office/drawing/2014/main" val="434682910"/>
                    </a:ext>
                  </a:extLst>
                </a:gridCol>
                <a:gridCol w="628711">
                  <a:extLst>
                    <a:ext uri="{9D8B030D-6E8A-4147-A177-3AD203B41FA5}">
                      <a16:colId xmlns:a16="http://schemas.microsoft.com/office/drawing/2014/main" val="1791593931"/>
                    </a:ext>
                  </a:extLst>
                </a:gridCol>
                <a:gridCol w="762807">
                  <a:extLst>
                    <a:ext uri="{9D8B030D-6E8A-4147-A177-3AD203B41FA5}">
                      <a16:colId xmlns:a16="http://schemas.microsoft.com/office/drawing/2014/main" val="701182586"/>
                    </a:ext>
                  </a:extLst>
                </a:gridCol>
                <a:gridCol w="903499">
                  <a:extLst>
                    <a:ext uri="{9D8B030D-6E8A-4147-A177-3AD203B41FA5}">
                      <a16:colId xmlns:a16="http://schemas.microsoft.com/office/drawing/2014/main" val="3316524473"/>
                    </a:ext>
                  </a:extLst>
                </a:gridCol>
                <a:gridCol w="514401">
                  <a:extLst>
                    <a:ext uri="{9D8B030D-6E8A-4147-A177-3AD203B41FA5}">
                      <a16:colId xmlns:a16="http://schemas.microsoft.com/office/drawing/2014/main" val="959130086"/>
                    </a:ext>
                  </a:extLst>
                </a:gridCol>
                <a:gridCol w="501211">
                  <a:extLst>
                    <a:ext uri="{9D8B030D-6E8A-4147-A177-3AD203B41FA5}">
                      <a16:colId xmlns:a16="http://schemas.microsoft.com/office/drawing/2014/main" val="2913766895"/>
                    </a:ext>
                  </a:extLst>
                </a:gridCol>
                <a:gridCol w="520995">
                  <a:extLst>
                    <a:ext uri="{9D8B030D-6E8A-4147-A177-3AD203B41FA5}">
                      <a16:colId xmlns:a16="http://schemas.microsoft.com/office/drawing/2014/main" val="422245325"/>
                    </a:ext>
                  </a:extLst>
                </a:gridCol>
                <a:gridCol w="501211">
                  <a:extLst>
                    <a:ext uri="{9D8B030D-6E8A-4147-A177-3AD203B41FA5}">
                      <a16:colId xmlns:a16="http://schemas.microsoft.com/office/drawing/2014/main" val="652340937"/>
                    </a:ext>
                  </a:extLst>
                </a:gridCol>
                <a:gridCol w="501211">
                  <a:extLst>
                    <a:ext uri="{9D8B030D-6E8A-4147-A177-3AD203B41FA5}">
                      <a16:colId xmlns:a16="http://schemas.microsoft.com/office/drawing/2014/main" val="3697992192"/>
                    </a:ext>
                  </a:extLst>
                </a:gridCol>
                <a:gridCol w="593539">
                  <a:extLst>
                    <a:ext uri="{9D8B030D-6E8A-4147-A177-3AD203B41FA5}">
                      <a16:colId xmlns:a16="http://schemas.microsoft.com/office/drawing/2014/main" val="3546912702"/>
                    </a:ext>
                  </a:extLst>
                </a:gridCol>
                <a:gridCol w="575954">
                  <a:extLst>
                    <a:ext uri="{9D8B030D-6E8A-4147-A177-3AD203B41FA5}">
                      <a16:colId xmlns:a16="http://schemas.microsoft.com/office/drawing/2014/main" val="1803332782"/>
                    </a:ext>
                  </a:extLst>
                </a:gridCol>
                <a:gridCol w="593539">
                  <a:extLst>
                    <a:ext uri="{9D8B030D-6E8A-4147-A177-3AD203B41FA5}">
                      <a16:colId xmlns:a16="http://schemas.microsoft.com/office/drawing/2014/main" val="1919138918"/>
                    </a:ext>
                  </a:extLst>
                </a:gridCol>
                <a:gridCol w="1057377">
                  <a:extLst>
                    <a:ext uri="{9D8B030D-6E8A-4147-A177-3AD203B41FA5}">
                      <a16:colId xmlns:a16="http://schemas.microsoft.com/office/drawing/2014/main" val="351826566"/>
                    </a:ext>
                  </a:extLst>
                </a:gridCol>
                <a:gridCol w="1035396">
                  <a:extLst>
                    <a:ext uri="{9D8B030D-6E8A-4147-A177-3AD203B41FA5}">
                      <a16:colId xmlns:a16="http://schemas.microsoft.com/office/drawing/2014/main" val="3135238561"/>
                    </a:ext>
                  </a:extLst>
                </a:gridCol>
              </a:tblGrid>
              <a:tr h="911189">
                <a:tc>
                  <a:txBody>
                    <a:bodyPr/>
                    <a:lstStyle/>
                    <a:p>
                      <a:pPr algn="ctr">
                        <a:lnSpc>
                          <a:spcPct val="107000"/>
                        </a:lnSpc>
                        <a:spcAft>
                          <a:spcPts val="800"/>
                        </a:spcAft>
                      </a:pPr>
                      <a:r>
                        <a:rPr lang="en-IN" sz="1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Village Name</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Soil type</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%Silt</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%Sand</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%Gravel</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sz="14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sz="1400" baseline="-25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sz="14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sz="14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sz="14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sz="14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60</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sz="14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75</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
                      </a:r>
                      <a:r>
                        <a:rPr lang="en-IN" sz="14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b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Uniformity Coefficient</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Coefficient</a:t>
                      </a:r>
                      <a:b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of Curvature</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674459813"/>
                  </a:ext>
                </a:extLst>
              </a:tr>
              <a:tr h="219251">
                <a:tc>
                  <a:txBody>
                    <a:bodyPr/>
                    <a:lstStyle/>
                    <a:p>
                      <a:pPr algn="ctr">
                        <a:lnSpc>
                          <a:spcPct val="107000"/>
                        </a:lnSpc>
                        <a:spcAft>
                          <a:spcPts val="800"/>
                        </a:spcAft>
                      </a:pPr>
                      <a:r>
                        <a:rPr lang="en-IN" sz="1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Aralbara</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97.43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3.89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1542002553"/>
                  </a:ext>
                </a:extLst>
              </a:tr>
              <a:tr h="449898">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Bansidi</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SW-SM</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71.80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25.20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4.76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16.54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3132585218"/>
                  </a:ext>
                </a:extLst>
              </a:tr>
              <a:tr h="449898">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Barogram</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SW-SM</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0.40</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97.60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2.00</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3233329755"/>
                  </a:ext>
                </a:extLst>
              </a:tr>
              <a:tr h="219251">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Bara Metala</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SM</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12.67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86.67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3875728131"/>
                  </a:ext>
                </a:extLst>
              </a:tr>
              <a:tr h="219251">
                <a:tc>
                  <a:txBody>
                    <a:bodyPr/>
                    <a:lstStyle/>
                    <a:p>
                      <a:pPr algn="ctr">
                        <a:lnSpc>
                          <a:spcPct val="107000"/>
                        </a:lnSpc>
                        <a:spcAft>
                          <a:spcPts val="800"/>
                        </a:spcAft>
                      </a:pPr>
                      <a:r>
                        <a:rPr lang="en-IN" sz="1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Dumuria</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SW</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3.50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91.50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5.00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3.75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6.45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1096836996"/>
                  </a:ext>
                </a:extLst>
              </a:tr>
              <a:tr h="219251">
                <a:tc>
                  <a:txBody>
                    <a:bodyPr/>
                    <a:lstStyle/>
                    <a:p>
                      <a:pPr algn="ctr">
                        <a:lnSpc>
                          <a:spcPct val="107000"/>
                        </a:lnSpc>
                        <a:spcAft>
                          <a:spcPts val="800"/>
                        </a:spcAft>
                      </a:pPr>
                      <a:r>
                        <a:rPr lang="en-IN" sz="1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Guniada</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SP-SM</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6.50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61.50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32.00</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3.98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8.55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119.33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7.98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2877724806"/>
                  </a:ext>
                </a:extLst>
              </a:tr>
              <a:tr h="219251">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Kantapal</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SP-SM</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6.40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90.60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5.05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2546206983"/>
                  </a:ext>
                </a:extLst>
              </a:tr>
              <a:tr h="219251">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Kawabasa</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SP-SM</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94.17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5.50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0.32</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3.99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3944859471"/>
                  </a:ext>
                </a:extLst>
              </a:tr>
              <a:tr h="449898">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Kolaboti (Susunia)</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86.00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13.67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0.59</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3.87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5.08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6.94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2529331495"/>
                  </a:ext>
                </a:extLst>
              </a:tr>
              <a:tr h="219251">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Kusumdunri</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94.60</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4.60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3.60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4.04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2679578282"/>
                  </a:ext>
                </a:extLst>
              </a:tr>
              <a:tr h="219251">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Kharjuria</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3.71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75.43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20.86</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4.03</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11.56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14.72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1952717701"/>
                  </a:ext>
                </a:extLst>
              </a:tr>
              <a:tr h="219251">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Metyal</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72.00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25.25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4.77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8.13</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18.37</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381954781"/>
                  </a:ext>
                </a:extLst>
              </a:tr>
              <a:tr h="219251">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Niasa</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SP-SM</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7.20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88.60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9.60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1.26</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4.70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10.12</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2090425233"/>
                  </a:ext>
                </a:extLst>
              </a:tr>
              <a:tr h="219251">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Pachaparar</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SP-SM</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7.20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89.00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3.80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5.15</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68829794"/>
                  </a:ext>
                </a:extLst>
              </a:tr>
              <a:tr h="219251">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Poradi</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GW</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34.25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64.38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9.21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12.88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endParaRPr lang="en-IN" sz="1400" dirty="0">
                        <a:solidFill>
                          <a:srgbClr val="2E74B5"/>
                        </a:solidFill>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endParaRPr lang="en-IN" sz="1400">
                        <a:solidFill>
                          <a:srgbClr val="2E74B5"/>
                        </a:solidFill>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52.98</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1.70</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86660575"/>
                  </a:ext>
                </a:extLst>
              </a:tr>
              <a:tr h="219251">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Rampur</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SP-SM</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5.25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92.25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0.57</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2.61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6.11</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0.77</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3772858562"/>
                  </a:ext>
                </a:extLst>
              </a:tr>
              <a:tr h="449898">
                <a:tc>
                  <a:txBody>
                    <a:bodyPr/>
                    <a:lstStyle/>
                    <a:p>
                      <a:pPr algn="ctr">
                        <a:lnSpc>
                          <a:spcPct val="107000"/>
                        </a:lnSpc>
                        <a:spcAft>
                          <a:spcPts val="800"/>
                        </a:spcAft>
                      </a:pPr>
                      <a:r>
                        <a:rPr lang="en-IN"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Upar Maity Bandh</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SW</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66.50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31.75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0.55</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1.26</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2.14</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3.81</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5.08</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7.72</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18.70</a:t>
                      </a:r>
                      <a:endParaRPr lang="en-IN" sz="14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algn="ctr">
                        <a:lnSpc>
                          <a:spcPct val="107000"/>
                        </a:lnSpc>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2.04</a:t>
                      </a:r>
                      <a:endParaRPr lang="en-IN" sz="14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2960926863"/>
                  </a:ext>
                </a:extLst>
              </a:tr>
            </a:tbl>
          </a:graphicData>
        </a:graphic>
      </p:graphicFrame>
    </p:spTree>
    <p:extLst>
      <p:ext uri="{BB962C8B-B14F-4D97-AF65-F5344CB8AC3E}">
        <p14:creationId xmlns:p14="http://schemas.microsoft.com/office/powerpoint/2010/main" val="2733066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137414-72BF-C07A-7274-1CFE9B06F8FA}"/>
              </a:ext>
            </a:extLst>
          </p:cNvPr>
          <p:cNvSpPr txBox="1"/>
          <p:nvPr/>
        </p:nvSpPr>
        <p:spPr>
          <a:xfrm>
            <a:off x="2027852" y="209257"/>
            <a:ext cx="8136294" cy="461665"/>
          </a:xfrm>
          <a:prstGeom prst="rect">
            <a:avLst/>
          </a:prstGeom>
          <a:noFill/>
        </p:spPr>
        <p:txBody>
          <a:bodyPr wrap="square" rtlCol="0">
            <a:spAutoFit/>
          </a:bodyPr>
          <a:lstStyle/>
          <a:p>
            <a:pPr algn="ctr"/>
            <a:r>
              <a:rPr lang="en-IN" sz="2400" b="1" dirty="0">
                <a:solidFill>
                  <a:srgbClr val="C00000"/>
                </a:solidFill>
                <a:latin typeface="Times New Roman" panose="02020603050405020304" pitchFamily="18" charset="0"/>
                <a:cs typeface="Times New Roman" panose="02020603050405020304" pitchFamily="18" charset="0"/>
              </a:rPr>
              <a:t>Permeability values by different empirical formulas</a:t>
            </a:r>
            <a:endParaRPr lang="en-IN" sz="2400" dirty="0"/>
          </a:p>
        </p:txBody>
      </p:sp>
      <p:sp>
        <p:nvSpPr>
          <p:cNvPr id="3" name="TextBox 2">
            <a:extLst>
              <a:ext uri="{FF2B5EF4-FFF2-40B4-BE49-F238E27FC236}">
                <a16:creationId xmlns:a16="http://schemas.microsoft.com/office/drawing/2014/main" id="{89748985-4DE1-7165-6C16-E440EA7FA53E}"/>
              </a:ext>
            </a:extLst>
          </p:cNvPr>
          <p:cNvSpPr txBox="1"/>
          <p:nvPr/>
        </p:nvSpPr>
        <p:spPr>
          <a:xfrm>
            <a:off x="299291" y="5868955"/>
            <a:ext cx="10486897" cy="646331"/>
          </a:xfrm>
          <a:prstGeom prst="rect">
            <a:avLst/>
          </a:prstGeom>
          <a:noFill/>
        </p:spPr>
        <p:txBody>
          <a:bodyPr wrap="square" rtlCol="0">
            <a:spAutoFit/>
          </a:bodyPr>
          <a:lstStyle/>
          <a:p>
            <a:r>
              <a:rPr lang="en-IN" dirty="0">
                <a:solidFill>
                  <a:srgbClr val="000066"/>
                </a:solidFill>
                <a:latin typeface="Times New Roman" panose="02020603050405020304" pitchFamily="18" charset="0"/>
                <a:cs typeface="Times New Roman" panose="02020603050405020304" pitchFamily="18" charset="0"/>
              </a:rPr>
              <a:t>**Green coloured numbers represents the permeability values of those soils for which empirical equations are applicable. Red coloured values are rejected. The average of green coloured values give the final permeability.</a:t>
            </a:r>
          </a:p>
        </p:txBody>
      </p:sp>
      <p:pic>
        <p:nvPicPr>
          <p:cNvPr id="5122" name="Picture 69">
            <a:extLst>
              <a:ext uri="{FF2B5EF4-FFF2-40B4-BE49-F238E27FC236}">
                <a16:creationId xmlns:a16="http://schemas.microsoft.com/office/drawing/2014/main" id="{6124C887-78C0-D35F-1BC6-D3DF9A094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91" y="739941"/>
            <a:ext cx="11593417" cy="496280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848223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D7AEAC7-67B1-65B7-B83E-AE00B8CF8F0F}"/>
              </a:ext>
            </a:extLst>
          </p:cNvPr>
          <p:cNvGraphicFramePr>
            <a:graphicFrameLocks noGrp="1"/>
          </p:cNvGraphicFramePr>
          <p:nvPr>
            <p:extLst>
              <p:ext uri="{D42A27DB-BD31-4B8C-83A1-F6EECF244321}">
                <p14:modId xmlns:p14="http://schemas.microsoft.com/office/powerpoint/2010/main" val="4068578414"/>
              </p:ext>
            </p:extLst>
          </p:nvPr>
        </p:nvGraphicFramePr>
        <p:xfrm>
          <a:off x="702236" y="902013"/>
          <a:ext cx="4555732" cy="6080760"/>
        </p:xfrm>
        <a:graphic>
          <a:graphicData uri="http://schemas.openxmlformats.org/drawingml/2006/table">
            <a:tbl>
              <a:tblPr firstRow="1" firstCol="1" bandRow="1">
                <a:tableStyleId>{69CF1AB2-1976-4502-BF36-3FF5EA218861}</a:tableStyleId>
              </a:tblPr>
              <a:tblGrid>
                <a:gridCol w="1840704">
                  <a:extLst>
                    <a:ext uri="{9D8B030D-6E8A-4147-A177-3AD203B41FA5}">
                      <a16:colId xmlns:a16="http://schemas.microsoft.com/office/drawing/2014/main" val="3656078934"/>
                    </a:ext>
                  </a:extLst>
                </a:gridCol>
                <a:gridCol w="2715028">
                  <a:extLst>
                    <a:ext uri="{9D8B030D-6E8A-4147-A177-3AD203B41FA5}">
                      <a16:colId xmlns:a16="http://schemas.microsoft.com/office/drawing/2014/main" val="731823571"/>
                    </a:ext>
                  </a:extLst>
                </a:gridCol>
              </a:tblGrid>
              <a:tr h="307823">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Site Name</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solidFill>
                      <a:schemeClr val="accent6">
                        <a:lumMod val="20000"/>
                        <a:lumOff val="80000"/>
                      </a:schemeClr>
                    </a:solidFill>
                  </a:tcPr>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Average Permeability (m/day)</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solidFill>
                      <a:schemeClr val="accent6">
                        <a:lumMod val="20000"/>
                        <a:lumOff val="80000"/>
                      </a:schemeClr>
                    </a:solidFill>
                  </a:tcPr>
                </a:tc>
                <a:extLst>
                  <a:ext uri="{0D108BD9-81ED-4DB2-BD59-A6C34878D82A}">
                    <a16:rowId xmlns:a16="http://schemas.microsoft.com/office/drawing/2014/main" val="4145654962"/>
                  </a:ext>
                </a:extLst>
              </a:tr>
              <a:tr h="297418">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Aralbara</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36.83</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2111080526"/>
                  </a:ext>
                </a:extLst>
              </a:tr>
              <a:tr h="297418">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Bansidi</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a:effectLst/>
                          <a:latin typeface="Times New Roman" panose="02020603050405020304" pitchFamily="18" charset="0"/>
                          <a:cs typeface="Times New Roman" panose="02020603050405020304" pitchFamily="18" charset="0"/>
                        </a:rPr>
                        <a:t>106.47</a:t>
                      </a:r>
                      <a:endParaRPr lang="en-IN" sz="14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4055001488"/>
                  </a:ext>
                </a:extLst>
              </a:tr>
              <a:tr h="297418">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Barogram</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37.89</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3002652627"/>
                  </a:ext>
                </a:extLst>
              </a:tr>
              <a:tr h="297418">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Baromesya</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40.04</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2719308830"/>
                  </a:ext>
                </a:extLst>
              </a:tr>
              <a:tr h="297418">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Bara Metala</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7.15</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794880663"/>
                  </a:ext>
                </a:extLst>
              </a:tr>
              <a:tr h="297418">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Dumuria</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21.48</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2890141185"/>
                  </a:ext>
                </a:extLst>
              </a:tr>
              <a:tr h="297418">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Guniada</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6.17</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1889073652"/>
                  </a:ext>
                </a:extLst>
              </a:tr>
              <a:tr h="297418">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Kantapal</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9.12</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4054783427"/>
                  </a:ext>
                </a:extLst>
              </a:tr>
              <a:tr h="297418">
                <a:tc>
                  <a:txBody>
                    <a:bodyPr/>
                    <a:lstStyle/>
                    <a:p>
                      <a:pPr algn="ctr">
                        <a:lnSpc>
                          <a:spcPct val="150000"/>
                        </a:lnSpc>
                        <a:spcAft>
                          <a:spcPts val="800"/>
                        </a:spcAft>
                      </a:pPr>
                      <a:r>
                        <a:rPr lang="en-IN" sz="1400" b="0">
                          <a:effectLst/>
                          <a:latin typeface="Times New Roman" panose="02020603050405020304" pitchFamily="18" charset="0"/>
                          <a:cs typeface="Times New Roman" panose="02020603050405020304" pitchFamily="18" charset="0"/>
                        </a:rPr>
                        <a:t>Kawabasa</a:t>
                      </a:r>
                      <a:endParaRPr lang="en-IN" sz="14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25.93</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742781769"/>
                  </a:ext>
                </a:extLst>
              </a:tr>
              <a:tr h="297418">
                <a:tc>
                  <a:txBody>
                    <a:bodyPr/>
                    <a:lstStyle/>
                    <a:p>
                      <a:pPr algn="ctr">
                        <a:lnSpc>
                          <a:spcPct val="150000"/>
                        </a:lnSpc>
                        <a:spcAft>
                          <a:spcPts val="800"/>
                        </a:spcAft>
                      </a:pPr>
                      <a:r>
                        <a:rPr lang="en-IN" sz="1400" b="0">
                          <a:effectLst/>
                          <a:latin typeface="Times New Roman" panose="02020603050405020304" pitchFamily="18" charset="0"/>
                          <a:cs typeface="Times New Roman" panose="02020603050405020304" pitchFamily="18" charset="0"/>
                        </a:rPr>
                        <a:t>Kolaboti </a:t>
                      </a:r>
                      <a:endParaRPr lang="en-IN" sz="14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81.94</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2465075471"/>
                  </a:ext>
                </a:extLst>
              </a:tr>
              <a:tr h="297418">
                <a:tc>
                  <a:txBody>
                    <a:bodyPr/>
                    <a:lstStyle/>
                    <a:p>
                      <a:pPr algn="ctr">
                        <a:lnSpc>
                          <a:spcPct val="150000"/>
                        </a:lnSpc>
                        <a:spcAft>
                          <a:spcPts val="800"/>
                        </a:spcAft>
                      </a:pPr>
                      <a:r>
                        <a:rPr lang="en-IN" sz="1400" b="0">
                          <a:effectLst/>
                          <a:latin typeface="Times New Roman" panose="02020603050405020304" pitchFamily="18" charset="0"/>
                          <a:cs typeface="Times New Roman" panose="02020603050405020304" pitchFamily="18" charset="0"/>
                        </a:rPr>
                        <a:t>Kusumdunri </a:t>
                      </a:r>
                      <a:endParaRPr lang="en-IN" sz="14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48.03</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1994269049"/>
                  </a:ext>
                </a:extLst>
              </a:tr>
              <a:tr h="297418">
                <a:tc>
                  <a:txBody>
                    <a:bodyPr/>
                    <a:lstStyle/>
                    <a:p>
                      <a:pPr algn="ctr">
                        <a:lnSpc>
                          <a:spcPct val="150000"/>
                        </a:lnSpc>
                        <a:spcAft>
                          <a:spcPts val="800"/>
                        </a:spcAft>
                      </a:pPr>
                      <a:r>
                        <a:rPr lang="en-IN" sz="1400" b="0">
                          <a:effectLst/>
                          <a:latin typeface="Times New Roman" panose="02020603050405020304" pitchFamily="18" charset="0"/>
                          <a:cs typeface="Times New Roman" panose="02020603050405020304" pitchFamily="18" charset="0"/>
                        </a:rPr>
                        <a:t>Kharjuria</a:t>
                      </a:r>
                      <a:endParaRPr lang="en-IN" sz="14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13.62</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3507683875"/>
                  </a:ext>
                </a:extLst>
              </a:tr>
              <a:tr h="297418">
                <a:tc>
                  <a:txBody>
                    <a:bodyPr/>
                    <a:lstStyle/>
                    <a:p>
                      <a:pPr algn="ctr">
                        <a:lnSpc>
                          <a:spcPct val="150000"/>
                        </a:lnSpc>
                        <a:spcAft>
                          <a:spcPts val="800"/>
                        </a:spcAft>
                      </a:pPr>
                      <a:r>
                        <a:rPr lang="en-IN" sz="1400" b="0">
                          <a:effectLst/>
                          <a:latin typeface="Times New Roman" panose="02020603050405020304" pitchFamily="18" charset="0"/>
                          <a:cs typeface="Times New Roman" panose="02020603050405020304" pitchFamily="18" charset="0"/>
                        </a:rPr>
                        <a:t>Metyal</a:t>
                      </a:r>
                      <a:endParaRPr lang="en-IN" sz="14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11.94</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2220564795"/>
                  </a:ext>
                </a:extLst>
              </a:tr>
              <a:tr h="297418">
                <a:tc>
                  <a:txBody>
                    <a:bodyPr/>
                    <a:lstStyle/>
                    <a:p>
                      <a:pPr algn="ctr">
                        <a:lnSpc>
                          <a:spcPct val="150000"/>
                        </a:lnSpc>
                        <a:spcAft>
                          <a:spcPts val="800"/>
                        </a:spcAft>
                      </a:pPr>
                      <a:r>
                        <a:rPr lang="en-IN" sz="1400" b="0">
                          <a:effectLst/>
                          <a:latin typeface="Times New Roman" panose="02020603050405020304" pitchFamily="18" charset="0"/>
                          <a:cs typeface="Times New Roman" panose="02020603050405020304" pitchFamily="18" charset="0"/>
                        </a:rPr>
                        <a:t>Niasa</a:t>
                      </a:r>
                      <a:endParaRPr lang="en-IN" sz="14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11.94</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435915202"/>
                  </a:ext>
                </a:extLst>
              </a:tr>
              <a:tr h="297418">
                <a:tc>
                  <a:txBody>
                    <a:bodyPr/>
                    <a:lstStyle/>
                    <a:p>
                      <a:pPr algn="ctr">
                        <a:lnSpc>
                          <a:spcPct val="150000"/>
                        </a:lnSpc>
                        <a:spcAft>
                          <a:spcPts val="800"/>
                        </a:spcAft>
                      </a:pPr>
                      <a:r>
                        <a:rPr lang="en-IN" sz="1400" b="0">
                          <a:effectLst/>
                          <a:latin typeface="Times New Roman" panose="02020603050405020304" pitchFamily="18" charset="0"/>
                          <a:cs typeface="Times New Roman" panose="02020603050405020304" pitchFamily="18" charset="0"/>
                        </a:rPr>
                        <a:t>Pachaparar </a:t>
                      </a:r>
                      <a:endParaRPr lang="en-IN" sz="14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3.74</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3684117944"/>
                  </a:ext>
                </a:extLst>
              </a:tr>
              <a:tr h="297418">
                <a:tc>
                  <a:txBody>
                    <a:bodyPr/>
                    <a:lstStyle/>
                    <a:p>
                      <a:pPr algn="ctr">
                        <a:lnSpc>
                          <a:spcPct val="150000"/>
                        </a:lnSpc>
                        <a:spcAft>
                          <a:spcPts val="800"/>
                        </a:spcAft>
                      </a:pPr>
                      <a:r>
                        <a:rPr lang="en-IN" sz="1400" b="0">
                          <a:effectLst/>
                          <a:latin typeface="Times New Roman" panose="02020603050405020304" pitchFamily="18" charset="0"/>
                          <a:cs typeface="Times New Roman" panose="02020603050405020304" pitchFamily="18" charset="0"/>
                        </a:rPr>
                        <a:t>Poradi</a:t>
                      </a:r>
                      <a:endParaRPr lang="en-IN" sz="14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60.40</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2191849624"/>
                  </a:ext>
                </a:extLst>
              </a:tr>
              <a:tr h="297418">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Rampur</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16.38</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3375060923"/>
                  </a:ext>
                </a:extLst>
              </a:tr>
              <a:tr h="297418">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Upar Maity Bandh</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tc>
                  <a:txBody>
                    <a:bodyPr/>
                    <a:lstStyle/>
                    <a:p>
                      <a:pPr algn="ctr">
                        <a:lnSpc>
                          <a:spcPct val="150000"/>
                        </a:lnSpc>
                        <a:spcAft>
                          <a:spcPts val="800"/>
                        </a:spcAft>
                      </a:pPr>
                      <a:r>
                        <a:rPr lang="en-IN" sz="1400" b="0" dirty="0">
                          <a:effectLst/>
                          <a:latin typeface="Times New Roman" panose="02020603050405020304" pitchFamily="18" charset="0"/>
                          <a:cs typeface="Times New Roman" panose="02020603050405020304" pitchFamily="18" charset="0"/>
                        </a:rPr>
                        <a:t>143.07</a:t>
                      </a:r>
                      <a:endParaRPr lang="en-IN"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tc>
                <a:extLst>
                  <a:ext uri="{0D108BD9-81ED-4DB2-BD59-A6C34878D82A}">
                    <a16:rowId xmlns:a16="http://schemas.microsoft.com/office/drawing/2014/main" val="3298381577"/>
                  </a:ext>
                </a:extLst>
              </a:tr>
            </a:tbl>
          </a:graphicData>
        </a:graphic>
      </p:graphicFrame>
      <p:graphicFrame>
        <p:nvGraphicFramePr>
          <p:cNvPr id="3" name="Table 2">
            <a:extLst>
              <a:ext uri="{FF2B5EF4-FFF2-40B4-BE49-F238E27FC236}">
                <a16:creationId xmlns:a16="http://schemas.microsoft.com/office/drawing/2014/main" id="{692A83D8-20C7-DF70-DD96-029E82B90068}"/>
              </a:ext>
            </a:extLst>
          </p:cNvPr>
          <p:cNvGraphicFramePr>
            <a:graphicFrameLocks noGrp="1"/>
          </p:cNvGraphicFramePr>
          <p:nvPr>
            <p:extLst>
              <p:ext uri="{D42A27DB-BD31-4B8C-83A1-F6EECF244321}">
                <p14:modId xmlns:p14="http://schemas.microsoft.com/office/powerpoint/2010/main" val="1479266234"/>
              </p:ext>
            </p:extLst>
          </p:nvPr>
        </p:nvGraphicFramePr>
        <p:xfrm>
          <a:off x="5814954" y="338852"/>
          <a:ext cx="6269001" cy="2870835"/>
        </p:xfrm>
        <a:graphic>
          <a:graphicData uri="http://schemas.openxmlformats.org/drawingml/2006/table">
            <a:tbl>
              <a:tblPr firstRow="1" bandRow="1"/>
              <a:tblGrid>
                <a:gridCol w="2354486">
                  <a:extLst>
                    <a:ext uri="{9D8B030D-6E8A-4147-A177-3AD203B41FA5}">
                      <a16:colId xmlns:a16="http://schemas.microsoft.com/office/drawing/2014/main" val="827442208"/>
                    </a:ext>
                  </a:extLst>
                </a:gridCol>
                <a:gridCol w="1328913">
                  <a:extLst>
                    <a:ext uri="{9D8B030D-6E8A-4147-A177-3AD203B41FA5}">
                      <a16:colId xmlns:a16="http://schemas.microsoft.com/office/drawing/2014/main" val="1252879513"/>
                    </a:ext>
                  </a:extLst>
                </a:gridCol>
                <a:gridCol w="1141131">
                  <a:extLst>
                    <a:ext uri="{9D8B030D-6E8A-4147-A177-3AD203B41FA5}">
                      <a16:colId xmlns:a16="http://schemas.microsoft.com/office/drawing/2014/main" val="1979078145"/>
                    </a:ext>
                  </a:extLst>
                </a:gridCol>
                <a:gridCol w="1444471">
                  <a:extLst>
                    <a:ext uri="{9D8B030D-6E8A-4147-A177-3AD203B41FA5}">
                      <a16:colId xmlns:a16="http://schemas.microsoft.com/office/drawing/2014/main" val="2300197858"/>
                    </a:ext>
                  </a:extLst>
                </a:gridCol>
              </a:tblGrid>
              <a:tr h="680085">
                <a:tc>
                  <a:txBody>
                    <a:bodyPr/>
                    <a:lstStyle/>
                    <a:p>
                      <a:pPr algn="ctr">
                        <a:lnSpc>
                          <a:spcPct val="105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Features/Class </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gn="ctr">
                        <a:lnSpc>
                          <a:spcPct val="105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r>
                        <a:rPr lang="en-IN" sz="1600" kern="1200" dirty="0">
                          <a:solidFill>
                            <a:srgbClr val="FFFFFF"/>
                          </a:solidFill>
                          <a:effectLst/>
                          <a:latin typeface="Calibri" panose="020F0502020204030204" pitchFamily="34" charset="0"/>
                          <a:ea typeface="Times New Roman" panose="02020603050405020304" pitchFamily="18" charset="0"/>
                          <a:cs typeface="Vrinda" panose="020B0502040204020203" pitchFamily="34" charset="0"/>
                        </a:rPr>
                        <a:t> </a:t>
                      </a: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gn="ctr">
                        <a:lnSpc>
                          <a:spcPct val="105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 Weight</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gn="ctr">
                        <a:lnSpc>
                          <a:spcPct val="105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Area</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1141755687"/>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4.284-28.776</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Very poor</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0.077</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20.69</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2406849796"/>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28.776-49.458</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Poor</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0.154</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44.18</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2944885952"/>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49.458-73.949</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Moderate</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0.231</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16.66</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792138362"/>
                  </a:ext>
                </a:extLst>
              </a:tr>
              <a:tr h="438150">
                <a:tc>
                  <a:txBody>
                    <a:bodyPr/>
                    <a:lstStyle/>
                    <a:p>
                      <a:pPr algn="ctr" fontAlgn="b"/>
                      <a:r>
                        <a:rPr lang="en-IN" sz="1600" b="0" i="0" u="none" strike="noStrike">
                          <a:solidFill>
                            <a:srgbClr val="000000"/>
                          </a:solidFill>
                          <a:effectLst/>
                          <a:latin typeface="Times New Roman" panose="02020603050405020304" pitchFamily="18" charset="0"/>
                        </a:rPr>
                        <a:t>73.949-102.795</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Moderate</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0.231</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14.18</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689455127"/>
                  </a:ext>
                </a:extLst>
              </a:tr>
              <a:tr h="438150">
                <a:tc>
                  <a:txBody>
                    <a:bodyPr/>
                    <a:lstStyle/>
                    <a:p>
                      <a:pPr algn="ctr" fontAlgn="b"/>
                      <a:r>
                        <a:rPr lang="en-IN" sz="1600" b="0" i="0" u="none" strike="noStrike">
                          <a:solidFill>
                            <a:srgbClr val="000000"/>
                          </a:solidFill>
                          <a:effectLst/>
                          <a:latin typeface="Times New Roman" panose="02020603050405020304" pitchFamily="18" charset="0"/>
                        </a:rPr>
                        <a:t>102.795-143.071</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Good</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0.308</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4.29</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2402992742"/>
                  </a:ext>
                </a:extLst>
              </a:tr>
            </a:tbl>
          </a:graphicData>
        </a:graphic>
      </p:graphicFrame>
      <p:sp>
        <p:nvSpPr>
          <p:cNvPr id="4" name="TextBox 3">
            <a:extLst>
              <a:ext uri="{FF2B5EF4-FFF2-40B4-BE49-F238E27FC236}">
                <a16:creationId xmlns:a16="http://schemas.microsoft.com/office/drawing/2014/main" id="{4A69F073-8FE9-EA9F-631C-835C71E2B34F}"/>
              </a:ext>
            </a:extLst>
          </p:cNvPr>
          <p:cNvSpPr txBox="1"/>
          <p:nvPr/>
        </p:nvSpPr>
        <p:spPr>
          <a:xfrm>
            <a:off x="372205" y="294640"/>
            <a:ext cx="5073555" cy="369332"/>
          </a:xfrm>
          <a:prstGeom prst="rect">
            <a:avLst/>
          </a:prstGeom>
          <a:noFill/>
        </p:spPr>
        <p:txBody>
          <a:bodyPr wrap="square" rtlCol="0">
            <a:spAutoFit/>
          </a:bodyPr>
          <a:lstStyle/>
          <a:p>
            <a:r>
              <a:rPr lang="en-IN" b="1" dirty="0">
                <a:solidFill>
                  <a:srgbClr val="C00000"/>
                </a:solidFill>
                <a:latin typeface="Times New Roman" panose="02020603050405020304" pitchFamily="18" charset="0"/>
                <a:cs typeface="Times New Roman" panose="02020603050405020304" pitchFamily="18" charset="0"/>
              </a:rPr>
              <a:t>Average permeability values of the soil samples</a:t>
            </a:r>
          </a:p>
        </p:txBody>
      </p:sp>
      <p:pic>
        <p:nvPicPr>
          <p:cNvPr id="5" name="Picture 96">
            <a:extLst>
              <a:ext uri="{FF2B5EF4-FFF2-40B4-BE49-F238E27FC236}">
                <a16:creationId xmlns:a16="http://schemas.microsoft.com/office/drawing/2014/main" id="{4B8CD31F-6245-175A-E158-74ACA26BF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82" t="3217" r="6621" b="8481"/>
          <a:stretch>
            <a:fillRect/>
          </a:stretch>
        </p:blipFill>
        <p:spPr bwMode="auto">
          <a:xfrm>
            <a:off x="6887464" y="3393387"/>
            <a:ext cx="4123980" cy="31699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02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5">
            <a:extLst>
              <a:ext uri="{FF2B5EF4-FFF2-40B4-BE49-F238E27FC236}">
                <a16:creationId xmlns:a16="http://schemas.microsoft.com/office/drawing/2014/main" id="{971B219A-B32C-00DD-9FCE-AEBD6F05197A}"/>
              </a:ext>
            </a:extLst>
          </p:cNvPr>
          <p:cNvGrpSpPr>
            <a:grpSpLocks/>
          </p:cNvGrpSpPr>
          <p:nvPr/>
        </p:nvGrpSpPr>
        <p:grpSpPr bwMode="auto">
          <a:xfrm>
            <a:off x="3822595" y="812988"/>
            <a:ext cx="4261593" cy="5713686"/>
            <a:chOff x="-6096" y="-6098"/>
            <a:chExt cx="3846576" cy="6894585"/>
          </a:xfrm>
        </p:grpSpPr>
        <p:graphicFrame>
          <p:nvGraphicFramePr>
            <p:cNvPr id="3" name="Object 2">
              <a:extLst>
                <a:ext uri="{FF2B5EF4-FFF2-40B4-BE49-F238E27FC236}">
                  <a16:creationId xmlns:a16="http://schemas.microsoft.com/office/drawing/2014/main" id="{D4E1F0C4-4C5A-7485-0A60-77299D8FA9E0}"/>
                </a:ext>
              </a:extLst>
            </p:cNvPr>
            <p:cNvGraphicFramePr>
              <a:graphicFrameLocks/>
            </p:cNvGraphicFramePr>
            <p:nvPr>
              <p:extLst>
                <p:ext uri="{D42A27DB-BD31-4B8C-83A1-F6EECF244321}">
                  <p14:modId xmlns:p14="http://schemas.microsoft.com/office/powerpoint/2010/main" val="4167167679"/>
                </p:ext>
              </p:extLst>
            </p:nvPr>
          </p:nvGraphicFramePr>
          <p:xfrm>
            <a:off x="-6096" y="-6098"/>
            <a:ext cx="3791712" cy="2017776"/>
          </p:xfrm>
          <a:graphic>
            <a:graphicData uri="http://schemas.openxmlformats.org/presentationml/2006/ole">
              <mc:AlternateContent xmlns:mc="http://schemas.openxmlformats.org/markup-compatibility/2006">
                <mc:Choice xmlns:v="urn:schemas-microsoft-com:vml" Requires="v">
                  <p:oleObj name="Chart" r:id="rId2" imgW="3779662" imgH="1996424" progId="Excel.Chart.8">
                    <p:embed/>
                  </p:oleObj>
                </mc:Choice>
                <mc:Fallback>
                  <p:oleObj name="Chart" r:id="rId2" imgW="3779662" imgH="1996424" progId="Excel.Chart.8">
                    <p:embed/>
                    <p:pic>
                      <p:nvPicPr>
                        <p:cNvPr id="0" name="Chart 1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 y="-6098"/>
                          <a:ext cx="3791712" cy="2017776"/>
                        </a:xfrm>
                        <a:prstGeom prst="rect">
                          <a:avLst/>
                        </a:prstGeom>
                        <a:noFill/>
                        <a:ln w="9525">
                          <a:solidFill>
                            <a:srgbClr val="000000"/>
                          </a:solidFill>
                          <a:miter lim="800000"/>
                          <a:headEnd/>
                          <a:tailEnd/>
                        </a:ln>
                      </p:spPr>
                    </p:pic>
                  </p:oleObj>
                </mc:Fallback>
              </mc:AlternateContent>
            </a:graphicData>
          </a:graphic>
        </p:graphicFrame>
        <p:graphicFrame>
          <p:nvGraphicFramePr>
            <p:cNvPr id="4" name="Object 3">
              <a:extLst>
                <a:ext uri="{FF2B5EF4-FFF2-40B4-BE49-F238E27FC236}">
                  <a16:creationId xmlns:a16="http://schemas.microsoft.com/office/drawing/2014/main" id="{6BF867DF-EA97-6B34-447E-BE716E7E9627}"/>
                </a:ext>
              </a:extLst>
            </p:cNvPr>
            <p:cNvGraphicFramePr>
              <a:graphicFrameLocks/>
            </p:cNvGraphicFramePr>
            <p:nvPr>
              <p:extLst>
                <p:ext uri="{D42A27DB-BD31-4B8C-83A1-F6EECF244321}">
                  <p14:modId xmlns:p14="http://schemas.microsoft.com/office/powerpoint/2010/main" val="3556701685"/>
                </p:ext>
              </p:extLst>
            </p:nvPr>
          </p:nvGraphicFramePr>
          <p:xfrm>
            <a:off x="18288" y="2456689"/>
            <a:ext cx="3767328" cy="1969009"/>
          </p:xfrm>
          <a:graphic>
            <a:graphicData uri="http://schemas.openxmlformats.org/presentationml/2006/ole">
              <mc:AlternateContent xmlns:mc="http://schemas.openxmlformats.org/markup-compatibility/2006">
                <mc:Choice xmlns:v="urn:schemas-microsoft-com:vml" Requires="v">
                  <p:oleObj name="Chart" r:id="rId4" imgW="3749040" imgH="1958474" progId="Excel.Chart.8">
                    <p:embed/>
                  </p:oleObj>
                </mc:Choice>
                <mc:Fallback>
                  <p:oleObj name="Chart" r:id="rId4" imgW="3749040" imgH="1958474" progId="Excel.Chart.8">
                    <p:embed/>
                    <p:pic>
                      <p:nvPicPr>
                        <p:cNvPr id="0" name="Chart 11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 y="2456689"/>
                          <a:ext cx="3767328" cy="1969009"/>
                        </a:xfrm>
                        <a:prstGeom prst="rect">
                          <a:avLst/>
                        </a:prstGeom>
                        <a:noFill/>
                        <a:ln w="9525">
                          <a:solidFill>
                            <a:srgbClr val="000000"/>
                          </a:solidFill>
                          <a:miter lim="800000"/>
                          <a:headEnd/>
                          <a:tailEnd/>
                        </a:ln>
                      </p:spPr>
                    </p:pic>
                  </p:oleObj>
                </mc:Fallback>
              </mc:AlternateContent>
            </a:graphicData>
          </a:graphic>
        </p:graphicFrame>
        <p:graphicFrame>
          <p:nvGraphicFramePr>
            <p:cNvPr id="5" name="Object 4">
              <a:extLst>
                <a:ext uri="{FF2B5EF4-FFF2-40B4-BE49-F238E27FC236}">
                  <a16:creationId xmlns:a16="http://schemas.microsoft.com/office/drawing/2014/main" id="{697A2728-9977-C13B-2E61-60233CC2EF27}"/>
                </a:ext>
              </a:extLst>
            </p:cNvPr>
            <p:cNvGraphicFramePr>
              <a:graphicFrameLocks/>
            </p:cNvGraphicFramePr>
            <p:nvPr>
              <p:extLst>
                <p:ext uri="{D42A27DB-BD31-4B8C-83A1-F6EECF244321}">
                  <p14:modId xmlns:p14="http://schemas.microsoft.com/office/powerpoint/2010/main" val="1897611273"/>
                </p:ext>
              </p:extLst>
            </p:nvPr>
          </p:nvGraphicFramePr>
          <p:xfrm>
            <a:off x="18288" y="4870710"/>
            <a:ext cx="3822192" cy="2017777"/>
          </p:xfrm>
          <a:graphic>
            <a:graphicData uri="http://schemas.openxmlformats.org/presentationml/2006/ole">
              <mc:AlternateContent xmlns:mc="http://schemas.openxmlformats.org/markup-compatibility/2006">
                <mc:Choice xmlns:v="urn:schemas-microsoft-com:vml" Requires="v">
                  <p:oleObj name="Chart" r:id="rId6" imgW="3809858" imgH="1996424" progId="Excel.Chart.8">
                    <p:embed/>
                  </p:oleObj>
                </mc:Choice>
                <mc:Fallback>
                  <p:oleObj name="Chart" r:id="rId6" imgW="3809858" imgH="1996424" progId="Excel.Chart.8">
                    <p:embed/>
                    <p:pic>
                      <p:nvPicPr>
                        <p:cNvPr id="0" name="Chart 1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 y="4870710"/>
                          <a:ext cx="3822192" cy="2017777"/>
                        </a:xfrm>
                        <a:prstGeom prst="rect">
                          <a:avLst/>
                        </a:prstGeom>
                        <a:noFill/>
                        <a:ln w="9525">
                          <a:solidFill>
                            <a:srgbClr val="000000"/>
                          </a:solidFill>
                          <a:miter lim="800000"/>
                          <a:headEnd/>
                          <a:tailEnd/>
                        </a:ln>
                      </p:spPr>
                    </p:pic>
                  </p:oleObj>
                </mc:Fallback>
              </mc:AlternateContent>
            </a:graphicData>
          </a:graphic>
        </p:graphicFrame>
      </p:grpSp>
      <p:pic>
        <p:nvPicPr>
          <p:cNvPr id="7" name="Picture 6">
            <a:extLst>
              <a:ext uri="{FF2B5EF4-FFF2-40B4-BE49-F238E27FC236}">
                <a16:creationId xmlns:a16="http://schemas.microsoft.com/office/drawing/2014/main" id="{50548788-514A-13C8-5ACD-2F40999CD54C}"/>
              </a:ext>
            </a:extLst>
          </p:cNvPr>
          <p:cNvPicPr>
            <a:picLocks noChangeAspect="1"/>
          </p:cNvPicPr>
          <p:nvPr/>
        </p:nvPicPr>
        <p:blipFill>
          <a:blip r:embed="rId8"/>
          <a:stretch>
            <a:fillRect/>
          </a:stretch>
        </p:blipFill>
        <p:spPr>
          <a:xfrm>
            <a:off x="8261370" y="687167"/>
            <a:ext cx="3552133" cy="5965328"/>
          </a:xfrm>
          <a:prstGeom prst="rect">
            <a:avLst/>
          </a:prstGeom>
        </p:spPr>
      </p:pic>
      <p:sp>
        <p:nvSpPr>
          <p:cNvPr id="9" name="TextBox 8">
            <a:extLst>
              <a:ext uri="{FF2B5EF4-FFF2-40B4-BE49-F238E27FC236}">
                <a16:creationId xmlns:a16="http://schemas.microsoft.com/office/drawing/2014/main" id="{1D4B15A3-12D4-FE9E-7450-AD936476B678}"/>
              </a:ext>
            </a:extLst>
          </p:cNvPr>
          <p:cNvSpPr txBox="1"/>
          <p:nvPr/>
        </p:nvSpPr>
        <p:spPr>
          <a:xfrm>
            <a:off x="960527" y="205505"/>
            <a:ext cx="10440955" cy="369332"/>
          </a:xfrm>
          <a:prstGeom prst="rect">
            <a:avLst/>
          </a:prstGeom>
          <a:noFill/>
        </p:spPr>
        <p:txBody>
          <a:bodyPr wrap="square" rtlCol="0">
            <a:spAutoFit/>
          </a:bodyPr>
          <a:lstStyle/>
          <a:p>
            <a:pPr algn="ctr"/>
            <a:r>
              <a:rPr lang="en-IN" sz="1800" b="1" dirty="0">
                <a:solidFill>
                  <a:srgbClr val="C00000"/>
                </a:solidFill>
                <a:latin typeface="Times New Roman" panose="02020603050405020304" pitchFamily="18" charset="0"/>
                <a:cs typeface="Times New Roman" panose="02020603050405020304" pitchFamily="18" charset="0"/>
              </a:rPr>
              <a:t>Comparison of Permeability values by different empirical formulas for different soil types</a:t>
            </a:r>
            <a:endParaRPr lang="en-IN" dirty="0"/>
          </a:p>
        </p:txBody>
      </p:sp>
      <p:sp>
        <p:nvSpPr>
          <p:cNvPr id="6" name="TextBox 5">
            <a:extLst>
              <a:ext uri="{FF2B5EF4-FFF2-40B4-BE49-F238E27FC236}">
                <a16:creationId xmlns:a16="http://schemas.microsoft.com/office/drawing/2014/main" id="{FE9964B2-246D-6056-6418-906BBDA97964}"/>
              </a:ext>
            </a:extLst>
          </p:cNvPr>
          <p:cNvSpPr txBox="1"/>
          <p:nvPr/>
        </p:nvSpPr>
        <p:spPr>
          <a:xfrm>
            <a:off x="233680" y="812988"/>
            <a:ext cx="3350950" cy="3693319"/>
          </a:xfrm>
          <a:prstGeom prst="rect">
            <a:avLst/>
          </a:prstGeom>
          <a:noFill/>
        </p:spPr>
        <p:txBody>
          <a:bodyPr wrap="square" rtlCol="0">
            <a:spAutoFit/>
          </a:bodyPr>
          <a:lstStyle/>
          <a:p>
            <a:r>
              <a:rPr lang="en-IN" dirty="0">
                <a:solidFill>
                  <a:srgbClr val="000066"/>
                </a:solidFill>
                <a:latin typeface="Times New Roman" panose="02020603050405020304" pitchFamily="18" charset="0"/>
                <a:cs typeface="Times New Roman" panose="02020603050405020304" pitchFamily="18" charset="0"/>
              </a:rPr>
              <a:t>Here, ‘Permeability Vs Empirical Formula’ graphs have been shown for different soil classes (according to their grain characteristics).</a:t>
            </a:r>
          </a:p>
          <a:p>
            <a:endParaRPr lang="en-IN" dirty="0">
              <a:solidFill>
                <a:srgbClr val="000066"/>
              </a:solidFill>
              <a:latin typeface="Times New Roman" panose="02020603050405020304" pitchFamily="18" charset="0"/>
              <a:cs typeface="Times New Roman" panose="02020603050405020304" pitchFamily="18" charset="0"/>
            </a:endParaRPr>
          </a:p>
          <a:p>
            <a:r>
              <a:rPr lang="en-IN" dirty="0">
                <a:solidFill>
                  <a:srgbClr val="000066"/>
                </a:solidFill>
                <a:latin typeface="Times New Roman" panose="02020603050405020304" pitchFamily="18" charset="0"/>
                <a:cs typeface="Times New Roman" panose="02020603050405020304" pitchFamily="18" charset="0"/>
              </a:rPr>
              <a:t>It can be realized that a particular type of soil shows almost the same curve pattern.</a:t>
            </a:r>
          </a:p>
          <a:p>
            <a:endParaRPr lang="en-IN" dirty="0">
              <a:solidFill>
                <a:srgbClr val="000066"/>
              </a:solidFill>
              <a:latin typeface="Times New Roman" panose="02020603050405020304" pitchFamily="18" charset="0"/>
              <a:cs typeface="Times New Roman" panose="02020603050405020304" pitchFamily="18" charset="0"/>
            </a:endParaRPr>
          </a:p>
          <a:p>
            <a:r>
              <a:rPr lang="en-IN" dirty="0">
                <a:solidFill>
                  <a:srgbClr val="000066"/>
                </a:solidFill>
                <a:latin typeface="Times New Roman" panose="02020603050405020304" pitchFamily="18" charset="0"/>
                <a:cs typeface="Times New Roman" panose="02020603050405020304" pitchFamily="18" charset="0"/>
              </a:rPr>
              <a:t>So, it can be concluded that the </a:t>
            </a:r>
            <a:r>
              <a:rPr lang="en-IN" b="1" dirty="0">
                <a:solidFill>
                  <a:srgbClr val="000066"/>
                </a:solidFill>
                <a:latin typeface="Times New Roman" panose="02020603050405020304" pitchFamily="18" charset="0"/>
                <a:cs typeface="Times New Roman" panose="02020603050405020304" pitchFamily="18" charset="0"/>
              </a:rPr>
              <a:t>consistency</a:t>
            </a:r>
            <a:r>
              <a:rPr lang="en-IN" dirty="0">
                <a:solidFill>
                  <a:srgbClr val="000066"/>
                </a:solidFill>
                <a:latin typeface="Times New Roman" panose="02020603050405020304" pitchFamily="18" charset="0"/>
                <a:cs typeface="Times New Roman" panose="02020603050405020304" pitchFamily="18" charset="0"/>
              </a:rPr>
              <a:t> level of permeability calculations was good enough. </a:t>
            </a:r>
          </a:p>
        </p:txBody>
      </p:sp>
    </p:spTree>
    <p:extLst>
      <p:ext uri="{BB962C8B-B14F-4D97-AF65-F5344CB8AC3E}">
        <p14:creationId xmlns:p14="http://schemas.microsoft.com/office/powerpoint/2010/main" val="3527832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84A54F-FC78-9E11-2A6C-10D99C10E082}"/>
              </a:ext>
            </a:extLst>
          </p:cNvPr>
          <p:cNvSpPr txBox="1"/>
          <p:nvPr/>
        </p:nvSpPr>
        <p:spPr>
          <a:xfrm>
            <a:off x="858416" y="354563"/>
            <a:ext cx="5337111" cy="5078313"/>
          </a:xfrm>
          <a:prstGeom prst="rect">
            <a:avLst/>
          </a:prstGeom>
          <a:noFill/>
        </p:spPr>
        <p:txBody>
          <a:bodyPr wrap="square" rtlCol="0">
            <a:spAutoFit/>
          </a:bodyPr>
          <a:lstStyle/>
          <a:p>
            <a:r>
              <a:rPr lang="en-IN" b="1" dirty="0">
                <a:solidFill>
                  <a:srgbClr val="C00000"/>
                </a:solidFill>
                <a:latin typeface="Times New Roman" panose="02020603050405020304" pitchFamily="18" charset="0"/>
                <a:cs typeface="Times New Roman" panose="02020603050405020304" pitchFamily="18" charset="0"/>
              </a:rPr>
              <a:t>13. Sl</a:t>
            </a:r>
            <a:r>
              <a:rPr lang="en-IN" sz="1800" b="1" dirty="0">
                <a:solidFill>
                  <a:srgbClr val="C00000"/>
                </a:solidFill>
                <a:latin typeface="Times New Roman" panose="02020603050405020304" pitchFamily="18" charset="0"/>
                <a:cs typeface="Times New Roman" panose="02020603050405020304" pitchFamily="18" charset="0"/>
              </a:rPr>
              <a:t>ope</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ea typeface="Calibri" panose="020F0502020204030204" pitchFamily="34" charset="0"/>
              </a:rPr>
              <a:t>A</a:t>
            </a:r>
            <a:r>
              <a:rPr lang="en-IN" dirty="0">
                <a:solidFill>
                  <a:srgbClr val="000066"/>
                </a:solidFill>
                <a:effectLst/>
                <a:latin typeface="Times New Roman" panose="02020603050405020304" pitchFamily="18" charset="0"/>
                <a:ea typeface="Calibri" panose="020F0502020204030204" pitchFamily="34" charset="0"/>
              </a:rPr>
              <a:t> </a:t>
            </a:r>
            <a:r>
              <a:rPr lang="en-IN" b="1" dirty="0">
                <a:solidFill>
                  <a:srgbClr val="000066"/>
                </a:solidFill>
                <a:effectLst/>
                <a:latin typeface="Times New Roman" panose="02020603050405020304" pitchFamily="18" charset="0"/>
                <a:ea typeface="Calibri" panose="020F0502020204030204" pitchFamily="34" charset="0"/>
              </a:rPr>
              <a:t>flat slope encourages higher infiltration and more groundwater recharge </a:t>
            </a:r>
            <a:r>
              <a:rPr lang="en-IN" dirty="0">
                <a:solidFill>
                  <a:srgbClr val="000066"/>
                </a:solidFill>
                <a:effectLst/>
                <a:latin typeface="Times New Roman" panose="02020603050405020304" pitchFamily="18" charset="0"/>
                <a:ea typeface="Calibri" panose="020F0502020204030204" pitchFamily="34" charset="0"/>
              </a:rPr>
              <a:t>and a steep slope causes higher runoff and inhibits groundwater recharge. </a:t>
            </a:r>
          </a:p>
          <a:p>
            <a:pPr marL="285750" indent="-285750" algn="just">
              <a:buFont typeface="Wingdings" panose="05000000000000000000" pitchFamily="2" charset="2"/>
              <a:buChar char="v"/>
            </a:pPr>
            <a:endParaRPr lang="en-IN" dirty="0">
              <a:solidFill>
                <a:srgbClr val="000066"/>
              </a:solidFill>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The slope has an </a:t>
            </a:r>
            <a:r>
              <a:rPr lang="en-IN" b="1" dirty="0">
                <a:solidFill>
                  <a:srgbClr val="000066"/>
                </a:solidFill>
                <a:effectLst/>
                <a:latin typeface="Times New Roman" panose="02020603050405020304" pitchFamily="18" charset="0"/>
                <a:ea typeface="Calibri" panose="020F0502020204030204" pitchFamily="34" charset="0"/>
              </a:rPr>
              <a:t>inverse relationship </a:t>
            </a:r>
            <a:r>
              <a:rPr lang="en-IN" dirty="0">
                <a:solidFill>
                  <a:srgbClr val="000066"/>
                </a:solidFill>
                <a:effectLst/>
                <a:latin typeface="Times New Roman" panose="02020603050405020304" pitchFamily="18" charset="0"/>
                <a:ea typeface="Calibri" panose="020F0502020204030204" pitchFamily="34" charset="0"/>
              </a:rPr>
              <a:t>with groundwater potential, slope class with a lower value has been assigned a higher weight. </a:t>
            </a:r>
          </a:p>
          <a:p>
            <a:pPr algn="just"/>
            <a:endParaRPr lang="en-IN" dirty="0">
              <a:solidFill>
                <a:srgbClr val="000066"/>
              </a:solidFill>
              <a:latin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The slope map has been prepared using SRTM DEM of 30 m resolution by the Slope function of the spatial analyst tool in ArcGIS software.</a:t>
            </a:r>
          </a:p>
          <a:p>
            <a:pPr algn="just"/>
            <a:endParaRPr lang="en-IN"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ea typeface="Calibri" panose="020F0502020204030204" pitchFamily="34" charset="0"/>
              </a:rPr>
              <a:t>From the slope map, it is obvious that the upper and upper-middle portions of the basin have higher slope values. </a:t>
            </a:r>
            <a:r>
              <a:rPr lang="en-IN" dirty="0">
                <a:solidFill>
                  <a:srgbClr val="000066"/>
                </a:solidFill>
                <a:effectLst/>
                <a:latin typeface="Times New Roman" panose="02020603050405020304" pitchFamily="18" charset="0"/>
                <a:ea typeface="Calibri" panose="020F0502020204030204" pitchFamily="34" charset="0"/>
              </a:rPr>
              <a:t> </a:t>
            </a:r>
            <a:endParaRPr lang="en-IN" dirty="0">
              <a:solidFill>
                <a:srgbClr val="000066"/>
              </a:solidFill>
            </a:endParaRPr>
          </a:p>
        </p:txBody>
      </p:sp>
      <p:graphicFrame>
        <p:nvGraphicFramePr>
          <p:cNvPr id="3" name="Table 2">
            <a:extLst>
              <a:ext uri="{FF2B5EF4-FFF2-40B4-BE49-F238E27FC236}">
                <a16:creationId xmlns:a16="http://schemas.microsoft.com/office/drawing/2014/main" id="{5FE004EC-09BF-CE43-EDB6-1D1C7790485A}"/>
              </a:ext>
            </a:extLst>
          </p:cNvPr>
          <p:cNvGraphicFramePr>
            <a:graphicFrameLocks noGrp="1"/>
          </p:cNvGraphicFramePr>
          <p:nvPr>
            <p:extLst>
              <p:ext uri="{D42A27DB-BD31-4B8C-83A1-F6EECF244321}">
                <p14:modId xmlns:p14="http://schemas.microsoft.com/office/powerpoint/2010/main" val="3926771642"/>
              </p:ext>
            </p:extLst>
          </p:nvPr>
        </p:nvGraphicFramePr>
        <p:xfrm>
          <a:off x="6417596" y="512644"/>
          <a:ext cx="5499100" cy="3050286"/>
        </p:xfrm>
        <a:graphic>
          <a:graphicData uri="http://schemas.openxmlformats.org/drawingml/2006/table">
            <a:tbl>
              <a:tblPr firstRow="1" bandRow="1"/>
              <a:tblGrid>
                <a:gridCol w="2065330">
                  <a:extLst>
                    <a:ext uri="{9D8B030D-6E8A-4147-A177-3AD203B41FA5}">
                      <a16:colId xmlns:a16="http://schemas.microsoft.com/office/drawing/2014/main" val="3978367122"/>
                    </a:ext>
                  </a:extLst>
                </a:gridCol>
                <a:gridCol w="1165708">
                  <a:extLst>
                    <a:ext uri="{9D8B030D-6E8A-4147-A177-3AD203B41FA5}">
                      <a16:colId xmlns:a16="http://schemas.microsoft.com/office/drawing/2014/main" val="2367010674"/>
                    </a:ext>
                  </a:extLst>
                </a:gridCol>
                <a:gridCol w="1000988">
                  <a:extLst>
                    <a:ext uri="{9D8B030D-6E8A-4147-A177-3AD203B41FA5}">
                      <a16:colId xmlns:a16="http://schemas.microsoft.com/office/drawing/2014/main" val="3532715236"/>
                    </a:ext>
                  </a:extLst>
                </a:gridCol>
                <a:gridCol w="1267074">
                  <a:extLst>
                    <a:ext uri="{9D8B030D-6E8A-4147-A177-3AD203B41FA5}">
                      <a16:colId xmlns:a16="http://schemas.microsoft.com/office/drawing/2014/main" val="2221321651"/>
                    </a:ext>
                  </a:extLst>
                </a:gridCol>
              </a:tblGrid>
              <a:tr h="680085">
                <a:tc>
                  <a:txBody>
                    <a:bodyPr/>
                    <a:lstStyle/>
                    <a:p>
                      <a:pPr>
                        <a:lnSpc>
                          <a:spcPct val="105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Features/Class (Slope in degrees)</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5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r>
                        <a:rPr lang="en-IN" sz="1600" kern="1200">
                          <a:solidFill>
                            <a:srgbClr val="FFFFFF"/>
                          </a:solidFill>
                          <a:effectLst/>
                          <a:latin typeface="Calibri" panose="020F0502020204030204" pitchFamily="34" charset="0"/>
                          <a:ea typeface="Times New Roman" panose="02020603050405020304" pitchFamily="18" charset="0"/>
                          <a:cs typeface="Vrinda" panose="020B0502040204020203" pitchFamily="34" charset="0"/>
                        </a:rPr>
                        <a:t> </a:t>
                      </a: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5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 Weight</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nSpc>
                          <a:spcPct val="105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Area</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2467451791"/>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0.338-1.726</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Very 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0.333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22.10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906985648"/>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1.726-3.209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Good</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0.267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34.39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3092940920"/>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3.209-5.285</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Moderate</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0.200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29.47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2877534617"/>
                  </a:ext>
                </a:extLst>
              </a:tr>
              <a:tr h="438150">
                <a:tc>
                  <a:txBody>
                    <a:bodyPr/>
                    <a:lstStyle/>
                    <a:p>
                      <a:pPr algn="ctr" fontAlgn="b"/>
                      <a:r>
                        <a:rPr lang="en-IN" sz="1600" b="0" i="0" u="none" strike="noStrike" dirty="0">
                          <a:solidFill>
                            <a:srgbClr val="000000"/>
                          </a:solidFill>
                          <a:effectLst/>
                          <a:latin typeface="Times New Roman" panose="02020603050405020304" pitchFamily="18" charset="0"/>
                        </a:rPr>
                        <a:t>5.285-9.793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Poor</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0.133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13.71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1413907218"/>
                  </a:ext>
                </a:extLst>
              </a:tr>
              <a:tr h="438150">
                <a:tc>
                  <a:txBody>
                    <a:bodyPr/>
                    <a:lstStyle/>
                    <a:p>
                      <a:pPr algn="ctr" fontAlgn="b"/>
                      <a:r>
                        <a:rPr lang="en-IN" sz="1600" b="0" i="0" u="none" strike="noStrike">
                          <a:solidFill>
                            <a:srgbClr val="000000"/>
                          </a:solidFill>
                          <a:effectLst/>
                          <a:latin typeface="Times New Roman" panose="02020603050405020304" pitchFamily="18" charset="0"/>
                        </a:rPr>
                        <a:t>9.793-36.310</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Very poor</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0.067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0.14</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2125032870"/>
                  </a:ext>
                </a:extLst>
              </a:tr>
            </a:tbl>
          </a:graphicData>
        </a:graphic>
      </p:graphicFrame>
      <p:pic>
        <p:nvPicPr>
          <p:cNvPr id="4" name="Picture 97">
            <a:extLst>
              <a:ext uri="{FF2B5EF4-FFF2-40B4-BE49-F238E27FC236}">
                <a16:creationId xmlns:a16="http://schemas.microsoft.com/office/drawing/2014/main" id="{699291D4-1DDB-D6B8-9196-ED3350AB0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37" t="3226" r="7591" b="9311"/>
          <a:stretch>
            <a:fillRect/>
          </a:stretch>
        </p:blipFill>
        <p:spPr bwMode="auto">
          <a:xfrm>
            <a:off x="6807200" y="3709328"/>
            <a:ext cx="4297680" cy="29474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288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E1BDFB-20C1-E80E-807E-03DCCD7555A6}"/>
              </a:ext>
            </a:extLst>
          </p:cNvPr>
          <p:cNvSpPr txBox="1"/>
          <p:nvPr/>
        </p:nvSpPr>
        <p:spPr>
          <a:xfrm>
            <a:off x="90152" y="457200"/>
            <a:ext cx="6413286" cy="3139321"/>
          </a:xfrm>
          <a:prstGeom prst="rect">
            <a:avLst/>
          </a:prstGeom>
          <a:noFill/>
        </p:spPr>
        <p:txBody>
          <a:bodyPr wrap="square" rtlCol="0">
            <a:spAutoFit/>
          </a:bodyPr>
          <a:lstStyle/>
          <a:p>
            <a:r>
              <a:rPr lang="en-IN" sz="1800" b="1" dirty="0">
                <a:solidFill>
                  <a:srgbClr val="C00000"/>
                </a:solidFill>
                <a:latin typeface="Times New Roman" panose="02020603050405020304" pitchFamily="18" charset="0"/>
                <a:cs typeface="Times New Roman" panose="02020603050405020304" pitchFamily="18" charset="0"/>
              </a:rPr>
              <a:t>14. Water Holding Capacity</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The water holding capacity of the soil can be defined as the </a:t>
            </a:r>
            <a:r>
              <a:rPr lang="en-IN" b="1" dirty="0">
                <a:solidFill>
                  <a:srgbClr val="000066"/>
                </a:solidFill>
                <a:effectLst/>
                <a:latin typeface="Times New Roman" panose="02020603050405020304" pitchFamily="18" charset="0"/>
                <a:ea typeface="Calibri" panose="020F0502020204030204" pitchFamily="34" charset="0"/>
              </a:rPr>
              <a:t>amount of water retained per unit mass </a:t>
            </a:r>
            <a:r>
              <a:rPr lang="en-IN" dirty="0">
                <a:solidFill>
                  <a:srgbClr val="000066"/>
                </a:solidFill>
                <a:effectLst/>
                <a:latin typeface="Times New Roman" panose="02020603050405020304" pitchFamily="18" charset="0"/>
                <a:ea typeface="Calibri" panose="020F0502020204030204" pitchFamily="34" charset="0"/>
              </a:rPr>
              <a:t>of soil.</a:t>
            </a:r>
          </a:p>
          <a:p>
            <a:pPr algn="just"/>
            <a:endParaRPr lang="en-IN"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Groundwater potential has an inverse relationship with water holding capacity. </a:t>
            </a:r>
          </a:p>
          <a:p>
            <a:pPr algn="just"/>
            <a:endParaRPr lang="en-IN" dirty="0">
              <a:solidFill>
                <a:srgbClr val="000066"/>
              </a:solidFill>
              <a:latin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The water holding capacity data found in the laboratory has been exported in the ArcGIS software and a raster map has been prepared with Inverse Distance Weighted (IDW) interpolation.</a:t>
            </a:r>
          </a:p>
        </p:txBody>
      </p:sp>
      <p:graphicFrame>
        <p:nvGraphicFramePr>
          <p:cNvPr id="4" name="Table 3">
            <a:extLst>
              <a:ext uri="{FF2B5EF4-FFF2-40B4-BE49-F238E27FC236}">
                <a16:creationId xmlns:a16="http://schemas.microsoft.com/office/drawing/2014/main" id="{A1FF66CB-B03E-E99C-4A62-FE238833DA8A}"/>
              </a:ext>
            </a:extLst>
          </p:cNvPr>
          <p:cNvGraphicFramePr>
            <a:graphicFrameLocks noGrp="1"/>
          </p:cNvGraphicFramePr>
          <p:nvPr>
            <p:extLst>
              <p:ext uri="{D42A27DB-BD31-4B8C-83A1-F6EECF244321}">
                <p14:modId xmlns:p14="http://schemas.microsoft.com/office/powerpoint/2010/main" val="2525396816"/>
              </p:ext>
            </p:extLst>
          </p:nvPr>
        </p:nvGraphicFramePr>
        <p:xfrm>
          <a:off x="595375" y="4048696"/>
          <a:ext cx="5609610" cy="2352102"/>
        </p:xfrm>
        <a:graphic>
          <a:graphicData uri="http://schemas.openxmlformats.org/drawingml/2006/table">
            <a:tbl>
              <a:tblPr firstRow="1" bandRow="1"/>
              <a:tblGrid>
                <a:gridCol w="2106835">
                  <a:extLst>
                    <a:ext uri="{9D8B030D-6E8A-4147-A177-3AD203B41FA5}">
                      <a16:colId xmlns:a16="http://schemas.microsoft.com/office/drawing/2014/main" val="1441625269"/>
                    </a:ext>
                  </a:extLst>
                </a:gridCol>
                <a:gridCol w="1189134">
                  <a:extLst>
                    <a:ext uri="{9D8B030D-6E8A-4147-A177-3AD203B41FA5}">
                      <a16:colId xmlns:a16="http://schemas.microsoft.com/office/drawing/2014/main" val="4125462141"/>
                    </a:ext>
                  </a:extLst>
                </a:gridCol>
                <a:gridCol w="1021104">
                  <a:extLst>
                    <a:ext uri="{9D8B030D-6E8A-4147-A177-3AD203B41FA5}">
                      <a16:colId xmlns:a16="http://schemas.microsoft.com/office/drawing/2014/main" val="1271150139"/>
                    </a:ext>
                  </a:extLst>
                </a:gridCol>
                <a:gridCol w="1292537">
                  <a:extLst>
                    <a:ext uri="{9D8B030D-6E8A-4147-A177-3AD203B41FA5}">
                      <a16:colId xmlns:a16="http://schemas.microsoft.com/office/drawing/2014/main" val="921475568"/>
                    </a:ext>
                  </a:extLst>
                </a:gridCol>
              </a:tblGrid>
              <a:tr h="947312">
                <a:tc>
                  <a:txBody>
                    <a:bodyPr/>
                    <a:lstStyle/>
                    <a:p>
                      <a:pPr algn="ctr">
                        <a:lnSpc>
                          <a:spcPct val="105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Features/Class (Water Holding Capacity, %)</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gn="ctr">
                        <a:lnSpc>
                          <a:spcPct val="105000"/>
                        </a:lnSpc>
                        <a:spcAft>
                          <a:spcPts val="800"/>
                        </a:spcAft>
                      </a:pP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GW</a:t>
                      </a:r>
                      <a:r>
                        <a:rPr lang="en-IN" sz="1600" kern="1200" dirty="0">
                          <a:solidFill>
                            <a:srgbClr val="FFFFFF"/>
                          </a:solidFill>
                          <a:effectLst/>
                          <a:latin typeface="Calibri" panose="020F0502020204030204" pitchFamily="34" charset="0"/>
                          <a:ea typeface="Times New Roman" panose="02020603050405020304" pitchFamily="18" charset="0"/>
                          <a:cs typeface="Vrinda" panose="020B0502040204020203" pitchFamily="34" charset="0"/>
                        </a:rPr>
                        <a:t> </a:t>
                      </a:r>
                      <a:r>
                        <a:rPr lang="en-IN" sz="1600" kern="1200" dirty="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Potential</a:t>
                      </a:r>
                      <a:endParaRPr lang="en-IN" sz="1600" dirty="0">
                        <a:effectLst/>
                        <a:latin typeface="Calibri" panose="020F0502020204030204" pitchFamily="34" charset="0"/>
                        <a:ea typeface="Calibri" panose="020F0502020204030204" pitchFamily="34" charset="0"/>
                        <a:cs typeface="Vrinda" panose="020B0502040204020203"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gn="ctr">
                        <a:lnSpc>
                          <a:spcPct val="105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Sub criteria Weight</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tc>
                  <a:txBody>
                    <a:bodyPr/>
                    <a:lstStyle/>
                    <a:p>
                      <a:pPr algn="ctr">
                        <a:lnSpc>
                          <a:spcPct val="105000"/>
                        </a:lnSpc>
                        <a:spcAft>
                          <a:spcPts val="800"/>
                        </a:spcAft>
                      </a:pPr>
                      <a:r>
                        <a:rPr lang="en-IN" sz="1600" kern="1200">
                          <a:solidFill>
                            <a:srgbClr val="000066"/>
                          </a:solidFill>
                          <a:effectLst/>
                          <a:latin typeface="Times New Roman" panose="02020603050405020304" pitchFamily="18" charset="0"/>
                          <a:ea typeface="Times New Roman" panose="02020603050405020304" pitchFamily="18" charset="0"/>
                          <a:cs typeface="Vrinda" panose="020B0502040204020203" pitchFamily="34" charset="0"/>
                        </a:rPr>
                        <a:t>Percentage Area</a:t>
                      </a:r>
                      <a:endParaRPr lang="en-IN" sz="1600">
                        <a:effectLst/>
                        <a:latin typeface="Calibri" panose="020F0502020204030204" pitchFamily="34" charset="0"/>
                        <a:ea typeface="Calibri" panose="020F0502020204030204" pitchFamily="34" charset="0"/>
                        <a:cs typeface="Vrinda" panose="020B0502040204020203"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BF2B0"/>
                    </a:solidFill>
                  </a:tcPr>
                </a:tc>
                <a:extLst>
                  <a:ext uri="{0D108BD9-81ED-4DB2-BD59-A6C34878D82A}">
                    <a16:rowId xmlns:a16="http://schemas.microsoft.com/office/drawing/2014/main" val="817705045"/>
                  </a:ext>
                </a:extLst>
              </a:tr>
              <a:tr h="280958">
                <a:tc>
                  <a:txBody>
                    <a:bodyPr/>
                    <a:lstStyle/>
                    <a:p>
                      <a:pPr algn="ctr" fontAlgn="ctr"/>
                      <a:r>
                        <a:rPr lang="en-IN" sz="1600" b="0" i="0" u="none" strike="noStrike" dirty="0">
                          <a:solidFill>
                            <a:srgbClr val="000000"/>
                          </a:solidFill>
                          <a:effectLst/>
                          <a:latin typeface="Times New Roman" panose="02020603050405020304" pitchFamily="18" charset="0"/>
                        </a:rPr>
                        <a:t>34.437-45.531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Very Good</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0.333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5.67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3037976542"/>
                  </a:ext>
                </a:extLst>
              </a:tr>
              <a:tr h="280958">
                <a:tc>
                  <a:txBody>
                    <a:bodyPr/>
                    <a:lstStyle/>
                    <a:p>
                      <a:pPr algn="ctr" fontAlgn="b"/>
                      <a:r>
                        <a:rPr lang="en-IN" sz="1600" b="0" i="0" u="none" strike="noStrike" dirty="0">
                          <a:solidFill>
                            <a:srgbClr val="000000"/>
                          </a:solidFill>
                          <a:effectLst/>
                          <a:latin typeface="Times New Roman" panose="02020603050405020304" pitchFamily="18" charset="0"/>
                        </a:rPr>
                        <a:t>45.531-51.658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Good</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0.267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27.48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4047862287"/>
                  </a:ext>
                </a:extLst>
              </a:tr>
              <a:tr h="280958">
                <a:tc>
                  <a:txBody>
                    <a:bodyPr/>
                    <a:lstStyle/>
                    <a:p>
                      <a:pPr algn="ctr" fontAlgn="b"/>
                      <a:r>
                        <a:rPr lang="en-IN" sz="1600" b="0" i="0" u="none" strike="noStrike" dirty="0">
                          <a:solidFill>
                            <a:srgbClr val="000000"/>
                          </a:solidFill>
                          <a:effectLst/>
                          <a:latin typeface="Times New Roman" panose="02020603050405020304" pitchFamily="18" charset="0"/>
                        </a:rPr>
                        <a:t>51.658-55.798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Moderate</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0.200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a:solidFill>
                            <a:srgbClr val="000000"/>
                          </a:solidFill>
                          <a:effectLst/>
                          <a:latin typeface="Times New Roman" panose="02020603050405020304" pitchFamily="18" charset="0"/>
                        </a:rPr>
                        <a:t>45.31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033807480"/>
                  </a:ext>
                </a:extLst>
              </a:tr>
              <a:tr h="280958">
                <a:tc>
                  <a:txBody>
                    <a:bodyPr/>
                    <a:lstStyle/>
                    <a:p>
                      <a:pPr algn="ctr" fontAlgn="b"/>
                      <a:r>
                        <a:rPr lang="en-IN" sz="1600" b="0" i="0" u="none" strike="noStrike" dirty="0">
                          <a:solidFill>
                            <a:srgbClr val="000000"/>
                          </a:solidFill>
                          <a:effectLst/>
                          <a:latin typeface="Times New Roman" panose="02020603050405020304" pitchFamily="18" charset="0"/>
                        </a:rPr>
                        <a:t>55.798-63.415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Poor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a:solidFill>
                            <a:srgbClr val="000000"/>
                          </a:solidFill>
                          <a:effectLst/>
                          <a:latin typeface="Times New Roman" panose="02020603050405020304" pitchFamily="18" charset="0"/>
                        </a:rPr>
                        <a:t>0.133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tc>
                  <a:txBody>
                    <a:bodyPr/>
                    <a:lstStyle/>
                    <a:p>
                      <a:pPr algn="ctr" fontAlgn="b"/>
                      <a:r>
                        <a:rPr lang="en-IN" sz="1600" b="0" i="0" u="none" strike="noStrike" dirty="0">
                          <a:solidFill>
                            <a:srgbClr val="000000"/>
                          </a:solidFill>
                          <a:effectLst/>
                          <a:latin typeface="Times New Roman" panose="02020603050405020304" pitchFamily="18" charset="0"/>
                        </a:rPr>
                        <a:t>17.86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2F4"/>
                    </a:solidFill>
                  </a:tcPr>
                </a:tc>
                <a:extLst>
                  <a:ext uri="{0D108BD9-81ED-4DB2-BD59-A6C34878D82A}">
                    <a16:rowId xmlns:a16="http://schemas.microsoft.com/office/drawing/2014/main" val="135524084"/>
                  </a:ext>
                </a:extLst>
              </a:tr>
              <a:tr h="280958">
                <a:tc>
                  <a:txBody>
                    <a:bodyPr/>
                    <a:lstStyle/>
                    <a:p>
                      <a:pPr algn="ctr" fontAlgn="b"/>
                      <a:r>
                        <a:rPr lang="en-IN" sz="1600" b="0" i="0" u="none" strike="noStrike" dirty="0">
                          <a:solidFill>
                            <a:srgbClr val="000000"/>
                          </a:solidFill>
                          <a:effectLst/>
                          <a:latin typeface="Times New Roman" panose="02020603050405020304" pitchFamily="18" charset="0"/>
                        </a:rPr>
                        <a:t>63.415-76.331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Very poor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0.067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tc>
                  <a:txBody>
                    <a:bodyPr/>
                    <a:lstStyle/>
                    <a:p>
                      <a:pPr algn="ctr" fontAlgn="b"/>
                      <a:r>
                        <a:rPr lang="en-IN" sz="1600" b="0" i="0" u="none" strike="noStrike" dirty="0">
                          <a:solidFill>
                            <a:srgbClr val="000000"/>
                          </a:solidFill>
                          <a:effectLst/>
                          <a:latin typeface="Times New Roman" panose="02020603050405020304" pitchFamily="18" charset="0"/>
                        </a:rPr>
                        <a:t>3.68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1F2E6"/>
                    </a:solidFill>
                  </a:tcPr>
                </a:tc>
                <a:extLst>
                  <a:ext uri="{0D108BD9-81ED-4DB2-BD59-A6C34878D82A}">
                    <a16:rowId xmlns:a16="http://schemas.microsoft.com/office/drawing/2014/main" val="1184756453"/>
                  </a:ext>
                </a:extLst>
              </a:tr>
            </a:tbl>
          </a:graphicData>
        </a:graphic>
      </p:graphicFrame>
      <p:graphicFrame>
        <p:nvGraphicFramePr>
          <p:cNvPr id="5" name="Table 4">
            <a:extLst>
              <a:ext uri="{FF2B5EF4-FFF2-40B4-BE49-F238E27FC236}">
                <a16:creationId xmlns:a16="http://schemas.microsoft.com/office/drawing/2014/main" id="{83916DE7-7968-4E39-D9B3-12AAC2F7463B}"/>
              </a:ext>
            </a:extLst>
          </p:cNvPr>
          <p:cNvGraphicFramePr>
            <a:graphicFrameLocks noGrp="1"/>
          </p:cNvGraphicFramePr>
          <p:nvPr>
            <p:extLst>
              <p:ext uri="{D42A27DB-BD31-4B8C-83A1-F6EECF244321}">
                <p14:modId xmlns:p14="http://schemas.microsoft.com/office/powerpoint/2010/main" val="2961155859"/>
              </p:ext>
            </p:extLst>
          </p:nvPr>
        </p:nvGraphicFramePr>
        <p:xfrm>
          <a:off x="6681820" y="314066"/>
          <a:ext cx="4600453" cy="7155623"/>
        </p:xfrm>
        <a:graphic>
          <a:graphicData uri="http://schemas.openxmlformats.org/drawingml/2006/table">
            <a:tbl>
              <a:tblPr firstRow="1" firstCol="1" bandRow="1">
                <a:tableStyleId>{69CF1AB2-1976-4502-BF36-3FF5EA218861}</a:tableStyleId>
              </a:tblPr>
              <a:tblGrid>
                <a:gridCol w="1858773">
                  <a:extLst>
                    <a:ext uri="{9D8B030D-6E8A-4147-A177-3AD203B41FA5}">
                      <a16:colId xmlns:a16="http://schemas.microsoft.com/office/drawing/2014/main" val="2462582753"/>
                    </a:ext>
                  </a:extLst>
                </a:gridCol>
                <a:gridCol w="2741680">
                  <a:extLst>
                    <a:ext uri="{9D8B030D-6E8A-4147-A177-3AD203B41FA5}">
                      <a16:colId xmlns:a16="http://schemas.microsoft.com/office/drawing/2014/main" val="3972157654"/>
                    </a:ext>
                  </a:extLst>
                </a:gridCol>
              </a:tblGrid>
              <a:tr h="517911">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    Site Name</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solidFill>
                      <a:schemeClr val="accent6">
                        <a:lumMod val="20000"/>
                        <a:lumOff val="80000"/>
                      </a:schemeClr>
                    </a:solidFill>
                  </a:tcPr>
                </a:tc>
                <a:tc>
                  <a:txBody>
                    <a:bodyPr/>
                    <a:lstStyle/>
                    <a:p>
                      <a:pPr algn="r">
                        <a:lnSpc>
                          <a:spcPct val="150000"/>
                        </a:lnSpc>
                        <a:spcAft>
                          <a:spcPts val="800"/>
                        </a:spcAft>
                      </a:pPr>
                      <a:r>
                        <a:rPr lang="en-IN" sz="1600" b="0" dirty="0">
                          <a:effectLst/>
                          <a:latin typeface="Times New Roman" panose="02020603050405020304" pitchFamily="18" charset="0"/>
                          <a:ea typeface="Calibri" panose="020F0502020204030204" pitchFamily="34" charset="0"/>
                          <a:cs typeface="Times New Roman" panose="02020603050405020304" pitchFamily="18" charset="0"/>
                        </a:rPr>
                        <a:t>Water Holding Capacity (%)</a:t>
                      </a:r>
                    </a:p>
                  </a:txBody>
                  <a:tcPr marL="66038" marR="66038" marT="0" marB="0" anchor="b">
                    <a:solidFill>
                      <a:schemeClr val="accent6">
                        <a:lumMod val="20000"/>
                        <a:lumOff val="80000"/>
                      </a:schemeClr>
                    </a:solidFill>
                  </a:tcPr>
                </a:tc>
                <a:extLst>
                  <a:ext uri="{0D108BD9-81ED-4DB2-BD59-A6C34878D82A}">
                    <a16:rowId xmlns:a16="http://schemas.microsoft.com/office/drawing/2014/main" val="3274384200"/>
                  </a:ext>
                </a:extLst>
              </a:tr>
              <a:tr h="314106">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Aralbara</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49.008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65660972"/>
                  </a:ext>
                </a:extLst>
              </a:tr>
              <a:tr h="314106">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Bansidi</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53.976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92578597"/>
                  </a:ext>
                </a:extLst>
              </a:tr>
              <a:tr h="314106">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Barogram</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51.948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66170526"/>
                  </a:ext>
                </a:extLst>
              </a:tr>
              <a:tr h="314106">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Baromesya</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56.872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26295764"/>
                  </a:ext>
                </a:extLst>
              </a:tr>
              <a:tr h="314106">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Bara Metala</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59.675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00160746"/>
                  </a:ext>
                </a:extLst>
              </a:tr>
              <a:tr h="314106">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Dumuria</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42.344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28374327"/>
                  </a:ext>
                </a:extLst>
              </a:tr>
              <a:tr h="314106">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Guniada</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49.573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15355313"/>
                  </a:ext>
                </a:extLst>
              </a:tr>
              <a:tr h="314106">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Kantapal</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54.054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02794235"/>
                  </a:ext>
                </a:extLst>
              </a:tr>
              <a:tr h="314106">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Kawabasa</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67.743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65847067"/>
                  </a:ext>
                </a:extLst>
              </a:tr>
              <a:tr h="314106">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Kolaboti </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48.621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72536207"/>
                  </a:ext>
                </a:extLst>
              </a:tr>
              <a:tr h="314106">
                <a:tc>
                  <a:txBody>
                    <a:bodyPr/>
                    <a:lstStyle/>
                    <a:p>
                      <a:pPr algn="ctr">
                        <a:lnSpc>
                          <a:spcPct val="150000"/>
                        </a:lnSpc>
                        <a:spcAft>
                          <a:spcPts val="800"/>
                        </a:spcAft>
                      </a:pPr>
                      <a:r>
                        <a:rPr lang="en-IN" sz="1600" b="0">
                          <a:effectLst/>
                          <a:latin typeface="Times New Roman" panose="02020603050405020304" pitchFamily="18" charset="0"/>
                          <a:cs typeface="Times New Roman" panose="02020603050405020304" pitchFamily="18" charset="0"/>
                        </a:rPr>
                        <a:t>Kusumdunri </a:t>
                      </a:r>
                      <a:endParaRPr lang="en-IN" sz="16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76.663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88240590"/>
                  </a:ext>
                </a:extLst>
              </a:tr>
              <a:tr h="314106">
                <a:tc>
                  <a:txBody>
                    <a:bodyPr/>
                    <a:lstStyle/>
                    <a:p>
                      <a:pPr algn="ctr">
                        <a:lnSpc>
                          <a:spcPct val="150000"/>
                        </a:lnSpc>
                        <a:spcAft>
                          <a:spcPts val="800"/>
                        </a:spcAft>
                      </a:pPr>
                      <a:r>
                        <a:rPr lang="en-IN" sz="1600" b="0">
                          <a:effectLst/>
                          <a:latin typeface="Times New Roman" panose="02020603050405020304" pitchFamily="18" charset="0"/>
                          <a:cs typeface="Times New Roman" panose="02020603050405020304" pitchFamily="18" charset="0"/>
                        </a:rPr>
                        <a:t>Kharjuria</a:t>
                      </a:r>
                      <a:endParaRPr lang="en-IN" sz="16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53.451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97630543"/>
                  </a:ext>
                </a:extLst>
              </a:tr>
              <a:tr h="314106">
                <a:tc>
                  <a:txBody>
                    <a:bodyPr/>
                    <a:lstStyle/>
                    <a:p>
                      <a:pPr algn="ctr">
                        <a:lnSpc>
                          <a:spcPct val="150000"/>
                        </a:lnSpc>
                        <a:spcAft>
                          <a:spcPts val="800"/>
                        </a:spcAft>
                      </a:pPr>
                      <a:r>
                        <a:rPr lang="en-IN" sz="1600" b="0">
                          <a:effectLst/>
                          <a:latin typeface="Times New Roman" panose="02020603050405020304" pitchFamily="18" charset="0"/>
                          <a:cs typeface="Times New Roman" panose="02020603050405020304" pitchFamily="18" charset="0"/>
                        </a:rPr>
                        <a:t>Metyal</a:t>
                      </a:r>
                      <a:endParaRPr lang="en-IN" sz="16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34.160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87698538"/>
                  </a:ext>
                </a:extLst>
              </a:tr>
              <a:tr h="314106">
                <a:tc>
                  <a:txBody>
                    <a:bodyPr/>
                    <a:lstStyle/>
                    <a:p>
                      <a:pPr algn="ctr">
                        <a:lnSpc>
                          <a:spcPct val="150000"/>
                        </a:lnSpc>
                        <a:spcAft>
                          <a:spcPts val="800"/>
                        </a:spcAft>
                      </a:pPr>
                      <a:r>
                        <a:rPr lang="en-IN" sz="1600" b="0">
                          <a:effectLst/>
                          <a:latin typeface="Times New Roman" panose="02020603050405020304" pitchFamily="18" charset="0"/>
                          <a:cs typeface="Times New Roman" panose="02020603050405020304" pitchFamily="18" charset="0"/>
                        </a:rPr>
                        <a:t>Niasa</a:t>
                      </a:r>
                      <a:endParaRPr lang="en-IN" sz="16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59.926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11742009"/>
                  </a:ext>
                </a:extLst>
              </a:tr>
              <a:tr h="314106">
                <a:tc>
                  <a:txBody>
                    <a:bodyPr/>
                    <a:lstStyle/>
                    <a:p>
                      <a:pPr algn="ctr">
                        <a:lnSpc>
                          <a:spcPct val="150000"/>
                        </a:lnSpc>
                        <a:spcAft>
                          <a:spcPts val="800"/>
                        </a:spcAft>
                      </a:pPr>
                      <a:r>
                        <a:rPr lang="en-IN" sz="1600" b="0">
                          <a:effectLst/>
                          <a:latin typeface="Times New Roman" panose="02020603050405020304" pitchFamily="18" charset="0"/>
                          <a:cs typeface="Times New Roman" panose="02020603050405020304" pitchFamily="18" charset="0"/>
                        </a:rPr>
                        <a:t>Pachaparar </a:t>
                      </a:r>
                      <a:endParaRPr lang="en-IN" sz="16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34.272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22035728"/>
                  </a:ext>
                </a:extLst>
              </a:tr>
              <a:tr h="314106">
                <a:tc>
                  <a:txBody>
                    <a:bodyPr/>
                    <a:lstStyle/>
                    <a:p>
                      <a:pPr algn="ctr">
                        <a:lnSpc>
                          <a:spcPct val="150000"/>
                        </a:lnSpc>
                        <a:spcAft>
                          <a:spcPts val="800"/>
                        </a:spcAft>
                      </a:pPr>
                      <a:r>
                        <a:rPr lang="en-IN" sz="1600" b="0">
                          <a:effectLst/>
                          <a:latin typeface="Times New Roman" panose="02020603050405020304" pitchFamily="18" charset="0"/>
                          <a:cs typeface="Times New Roman" panose="02020603050405020304" pitchFamily="18" charset="0"/>
                        </a:rPr>
                        <a:t>Poradi</a:t>
                      </a:r>
                      <a:endParaRPr lang="en-IN" sz="16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43.606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86282310"/>
                  </a:ext>
                </a:extLst>
              </a:tr>
              <a:tr h="314106">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Rampur</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51.086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64249957"/>
                  </a:ext>
                </a:extLst>
              </a:tr>
              <a:tr h="419792">
                <a:tc>
                  <a:txBody>
                    <a:bodyPr/>
                    <a:lstStyle/>
                    <a:p>
                      <a:pPr algn="ctr">
                        <a:lnSpc>
                          <a:spcPct val="150000"/>
                        </a:lnSpc>
                        <a:spcAft>
                          <a:spcPts val="800"/>
                        </a:spcAft>
                      </a:pPr>
                      <a:r>
                        <a:rPr lang="en-IN" sz="1600" b="0" dirty="0">
                          <a:effectLst/>
                          <a:latin typeface="Times New Roman" panose="02020603050405020304" pitchFamily="18" charset="0"/>
                          <a:cs typeface="Times New Roman" panose="02020603050405020304" pitchFamily="18" charset="0"/>
                        </a:rPr>
                        <a:t>Upar Maity Bandh</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nchor="b"/>
                </a:tc>
                <a:tc>
                  <a:txBody>
                    <a:bodyPr/>
                    <a:lstStyle/>
                    <a:p>
                      <a:pPr algn="ct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60.689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34070139"/>
                  </a:ext>
                </a:extLst>
              </a:tr>
            </a:tbl>
          </a:graphicData>
        </a:graphic>
      </p:graphicFrame>
    </p:spTree>
    <p:extLst>
      <p:ext uri="{BB962C8B-B14F-4D97-AF65-F5344CB8AC3E}">
        <p14:creationId xmlns:p14="http://schemas.microsoft.com/office/powerpoint/2010/main" val="26610318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9">
            <a:extLst>
              <a:ext uri="{FF2B5EF4-FFF2-40B4-BE49-F238E27FC236}">
                <a16:creationId xmlns:a16="http://schemas.microsoft.com/office/drawing/2014/main" id="{BE86F37F-D06D-C65A-2E9D-CFA1FD7C4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27" t="2448" r="7185" b="9680"/>
          <a:stretch>
            <a:fillRect/>
          </a:stretch>
        </p:blipFill>
        <p:spPr bwMode="auto">
          <a:xfrm>
            <a:off x="3214663" y="580106"/>
            <a:ext cx="5762674" cy="44287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25ECE1-1908-416C-7440-BF0B269BF14A}"/>
              </a:ext>
            </a:extLst>
          </p:cNvPr>
          <p:cNvSpPr txBox="1"/>
          <p:nvPr/>
        </p:nvSpPr>
        <p:spPr>
          <a:xfrm>
            <a:off x="3489960" y="5405120"/>
            <a:ext cx="5212080" cy="369332"/>
          </a:xfrm>
          <a:prstGeom prst="rect">
            <a:avLst/>
          </a:prstGeom>
          <a:solidFill>
            <a:schemeClr val="accent6">
              <a:lumMod val="40000"/>
              <a:lumOff val="60000"/>
            </a:schemeClr>
          </a:solidFill>
          <a:ln>
            <a:solidFill>
              <a:srgbClr val="000066"/>
            </a:solidFill>
          </a:ln>
        </p:spPr>
        <p:txBody>
          <a:bodyPr wrap="square" rtlCol="0">
            <a:spAutoFit/>
          </a:bodyPr>
          <a:lstStyle/>
          <a:p>
            <a:pPr algn="ctr"/>
            <a:r>
              <a:rPr lang="en-IN" b="1" dirty="0">
                <a:solidFill>
                  <a:srgbClr val="000066"/>
                </a:solidFill>
                <a:latin typeface="Times New Roman" panose="02020603050405020304" pitchFamily="18" charset="0"/>
                <a:cs typeface="Times New Roman" panose="02020603050405020304" pitchFamily="18" charset="0"/>
              </a:rPr>
              <a:t>Water holding capacity map of the study area</a:t>
            </a:r>
          </a:p>
        </p:txBody>
      </p:sp>
    </p:spTree>
    <p:extLst>
      <p:ext uri="{BB962C8B-B14F-4D97-AF65-F5344CB8AC3E}">
        <p14:creationId xmlns:p14="http://schemas.microsoft.com/office/powerpoint/2010/main" val="2028724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5347C7-97F7-58F6-3034-0C8531C3C43D}"/>
                  </a:ext>
                </a:extLst>
              </p:cNvPr>
              <p:cNvSpPr txBox="1"/>
              <p:nvPr/>
            </p:nvSpPr>
            <p:spPr>
              <a:xfrm>
                <a:off x="251927" y="65314"/>
                <a:ext cx="6559420" cy="5716180"/>
              </a:xfrm>
              <a:prstGeom prst="rect">
                <a:avLst/>
              </a:prstGeom>
              <a:noFill/>
            </p:spPr>
            <p:txBody>
              <a:bodyPr wrap="square" rtlCol="0">
                <a:spAutoFit/>
              </a:bodyPr>
              <a:lstStyle/>
              <a:p>
                <a:pPr marL="457200" indent="-457200">
                  <a:buFont typeface="Wingdings" panose="05000000000000000000" pitchFamily="2" charset="2"/>
                  <a:buChar char="q"/>
                </a:pPr>
                <a:r>
                  <a:rPr kumimoji="0" lang="en-IN" sz="28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Other Soil Tests</a:t>
                </a:r>
              </a:p>
              <a:p>
                <a:endParaRPr lang="en-IN" sz="2800" b="1" dirty="0">
                  <a:solidFill>
                    <a:srgbClr val="C00000"/>
                  </a:solidFill>
                  <a:latin typeface="Times New Roman" panose="02020603050405020304" pitchFamily="18" charset="0"/>
                  <a:cs typeface="Times New Roman" panose="02020603050405020304" pitchFamily="18" charset="0"/>
                </a:endParaRPr>
              </a:p>
              <a:p>
                <a:pPr algn="just"/>
                <a:r>
                  <a:rPr lang="en-IN" b="1" dirty="0">
                    <a:solidFill>
                      <a:srgbClr val="C00000"/>
                    </a:solidFill>
                    <a:latin typeface="Times New Roman" panose="02020603050405020304" pitchFamily="18" charset="0"/>
                    <a:cs typeface="Times New Roman" panose="02020603050405020304" pitchFamily="18" charset="0"/>
                  </a:rPr>
                  <a:t>Specific Gravity</a:t>
                </a:r>
              </a:p>
              <a:p>
                <a:pPr algn="just"/>
                <a:endParaRPr lang="en-IN" sz="1600"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rPr>
                  <a:t>Specific gravity of a soil sample has been defined as the ratio of </a:t>
                </a:r>
                <a:r>
                  <a:rPr lang="en-IN" sz="1600" b="1" dirty="0">
                    <a:solidFill>
                      <a:srgbClr val="000066"/>
                    </a:solidFill>
                    <a:effectLst/>
                    <a:latin typeface="Times New Roman" panose="02020603050405020304" pitchFamily="18" charset="0"/>
                    <a:ea typeface="Calibri" panose="020F0502020204030204" pitchFamily="34" charset="0"/>
                  </a:rPr>
                  <a:t>its</a:t>
                </a:r>
                <a:r>
                  <a:rPr lang="en-IN" sz="1600" dirty="0">
                    <a:solidFill>
                      <a:srgbClr val="000066"/>
                    </a:solidFill>
                    <a:effectLst/>
                    <a:latin typeface="Times New Roman" panose="02020603050405020304" pitchFamily="18" charset="0"/>
                    <a:ea typeface="Calibri" panose="020F0502020204030204" pitchFamily="34" charset="0"/>
                  </a:rPr>
                  <a:t> </a:t>
                </a:r>
                <a:r>
                  <a:rPr lang="en-IN" sz="1600" b="1" dirty="0">
                    <a:solidFill>
                      <a:srgbClr val="000066"/>
                    </a:solidFill>
                    <a:effectLst/>
                    <a:latin typeface="Times New Roman" panose="02020603050405020304" pitchFamily="18" charset="0"/>
                    <a:ea typeface="Calibri" panose="020F0502020204030204" pitchFamily="34" charset="0"/>
                  </a:rPr>
                  <a:t>mass in the air to the mass of an equal volume of water</a:t>
                </a:r>
                <a:r>
                  <a:rPr lang="en-IN" sz="1600" dirty="0">
                    <a:solidFill>
                      <a:srgbClr val="000066"/>
                    </a:solidFill>
                    <a:effectLst/>
                    <a:latin typeface="Times New Roman" panose="02020603050405020304" pitchFamily="18" charset="0"/>
                    <a:ea typeface="Calibri" panose="020F0502020204030204" pitchFamily="34" charset="0"/>
                  </a:rPr>
                  <a:t>.</a:t>
                </a:r>
              </a:p>
              <a:p>
                <a:pPr marL="285750" indent="-285750" algn="just">
                  <a:buFont typeface="Wingdings" panose="05000000000000000000" pitchFamily="2" charset="2"/>
                  <a:buChar char="v"/>
                </a:pPr>
                <a:endParaRPr lang="en-IN" sz="1600" dirty="0">
                  <a:solidFill>
                    <a:srgbClr val="000066"/>
                  </a:solidFill>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rPr>
                  <a:t>Determination of specific gravities of the collected soil samples has been carried out as per </a:t>
                </a:r>
                <a:r>
                  <a:rPr lang="en-IN" sz="1600" b="1" dirty="0">
                    <a:solidFill>
                      <a:srgbClr val="000066"/>
                    </a:solidFill>
                    <a:effectLst/>
                    <a:latin typeface="Times New Roman" panose="02020603050405020304" pitchFamily="18" charset="0"/>
                    <a:ea typeface="Calibri" panose="020F0502020204030204" pitchFamily="34" charset="0"/>
                  </a:rPr>
                  <a:t>IS:2720 (Part-III)-1980</a:t>
                </a:r>
                <a:r>
                  <a:rPr lang="en-IN" sz="1600" b="1" dirty="0">
                    <a:solidFill>
                      <a:srgbClr val="000066"/>
                    </a:solidFill>
                    <a:latin typeface="Times New Roman" panose="02020603050405020304" pitchFamily="18" charset="0"/>
                    <a:ea typeface="Calibri" panose="020F0502020204030204" pitchFamily="34" charset="0"/>
                  </a:rPr>
                  <a:t> using 50 cc density bottles.</a:t>
                </a:r>
              </a:p>
              <a:p>
                <a:pPr algn="just"/>
                <a:r>
                  <a:rPr lang="en-IN" sz="1600" b="1" dirty="0">
                    <a:solidFill>
                      <a:srgbClr val="000066"/>
                    </a:solidFill>
                    <a:effectLst/>
                    <a:latin typeface="Times New Roman" panose="02020603050405020304" pitchFamily="18" charset="0"/>
                    <a:ea typeface="Calibri" panose="020F0502020204030204" pitchFamily="34" charset="0"/>
                  </a:rPr>
                  <a:t> </a:t>
                </a:r>
              </a:p>
              <a:p>
                <a:pPr marL="285750" indent="-285750" algn="just">
                  <a:buFont typeface="Wingdings" panose="05000000000000000000" pitchFamily="2" charset="2"/>
                  <a:buChar char="v"/>
                </a:pPr>
                <a14:m>
                  <m:oMath xmlns:m="http://schemas.openxmlformats.org/officeDocument/2006/math">
                    <m:r>
                      <a:rPr lang="en-IN" sz="1600" b="1" i="1" smtClean="0">
                        <a:solidFill>
                          <a:srgbClr val="000066"/>
                        </a:solidFill>
                        <a:effectLst/>
                        <a:latin typeface="Cambria Math" panose="02040503050406030204" pitchFamily="18" charset="0"/>
                        <a:ea typeface="Calibri" panose="020F0502020204030204" pitchFamily="34" charset="0"/>
                      </a:rPr>
                      <m:t>𝑮</m:t>
                    </m:r>
                    <m:r>
                      <a:rPr lang="en-IN" sz="1600" b="1" i="1" smtClean="0">
                        <a:solidFill>
                          <a:srgbClr val="000066"/>
                        </a:solidFill>
                        <a:effectLst/>
                        <a:latin typeface="Cambria Math" panose="02040503050406030204" pitchFamily="18" charset="0"/>
                        <a:ea typeface="Calibri" panose="020F0502020204030204" pitchFamily="34" charset="0"/>
                      </a:rPr>
                      <m:t>=</m:t>
                    </m:r>
                    <m:f>
                      <m:fPr>
                        <m:ctrlPr>
                          <a:rPr lang="en-IN" sz="1600" b="1" i="1" smtClean="0">
                            <a:solidFill>
                              <a:srgbClr val="000066"/>
                            </a:solidFill>
                            <a:effectLst/>
                            <a:latin typeface="Cambria Math" panose="02040503050406030204" pitchFamily="18" charset="0"/>
                          </a:rPr>
                        </m:ctrlPr>
                      </m:fPr>
                      <m:num>
                        <m:sSub>
                          <m:sSubPr>
                            <m:ctrlPr>
                              <a:rPr lang="en-IN" sz="1600" b="1" i="1" smtClean="0">
                                <a:solidFill>
                                  <a:srgbClr val="000066"/>
                                </a:solidFill>
                                <a:effectLst/>
                                <a:latin typeface="Cambria Math" panose="02040503050406030204" pitchFamily="18" charset="0"/>
                              </a:rPr>
                            </m:ctrlPr>
                          </m:sSubPr>
                          <m:e>
                            <m:r>
                              <a:rPr lang="en-IN" sz="1600" b="1" i="1" smtClean="0">
                                <a:solidFill>
                                  <a:srgbClr val="000066"/>
                                </a:solidFill>
                                <a:effectLst/>
                                <a:latin typeface="Cambria Math" panose="02040503050406030204" pitchFamily="18" charset="0"/>
                              </a:rPr>
                              <m:t>𝑾</m:t>
                            </m:r>
                          </m:e>
                          <m:sub>
                            <m:r>
                              <a:rPr lang="en-IN" sz="1600" b="1" i="1" smtClean="0">
                                <a:solidFill>
                                  <a:srgbClr val="000066"/>
                                </a:solidFill>
                                <a:effectLst/>
                                <a:latin typeface="Cambria Math" panose="02040503050406030204" pitchFamily="18" charset="0"/>
                              </a:rPr>
                              <m:t>𝟐</m:t>
                            </m:r>
                          </m:sub>
                        </m:sSub>
                        <m:r>
                          <a:rPr lang="en-IN" sz="1600" b="1" i="1" smtClean="0">
                            <a:solidFill>
                              <a:srgbClr val="000066"/>
                            </a:solidFill>
                            <a:effectLst/>
                            <a:latin typeface="Cambria Math" panose="02040503050406030204" pitchFamily="18" charset="0"/>
                          </a:rPr>
                          <m:t>−</m:t>
                        </m:r>
                        <m:sSub>
                          <m:sSubPr>
                            <m:ctrlPr>
                              <a:rPr lang="en-IN" sz="1600" b="1" i="1" smtClean="0">
                                <a:solidFill>
                                  <a:srgbClr val="000066"/>
                                </a:solidFill>
                                <a:effectLst/>
                                <a:latin typeface="Cambria Math" panose="02040503050406030204" pitchFamily="18" charset="0"/>
                              </a:rPr>
                            </m:ctrlPr>
                          </m:sSubPr>
                          <m:e>
                            <m:r>
                              <a:rPr lang="en-IN" sz="1600" b="1" i="1" smtClean="0">
                                <a:solidFill>
                                  <a:srgbClr val="000066"/>
                                </a:solidFill>
                                <a:effectLst/>
                                <a:latin typeface="Cambria Math" panose="02040503050406030204" pitchFamily="18" charset="0"/>
                              </a:rPr>
                              <m:t>𝑾</m:t>
                            </m:r>
                          </m:e>
                          <m:sub>
                            <m:r>
                              <a:rPr lang="en-IN" sz="1600" b="1" i="1" smtClean="0">
                                <a:solidFill>
                                  <a:srgbClr val="000066"/>
                                </a:solidFill>
                                <a:effectLst/>
                                <a:latin typeface="Cambria Math" panose="02040503050406030204" pitchFamily="18" charset="0"/>
                              </a:rPr>
                              <m:t>𝟏</m:t>
                            </m:r>
                          </m:sub>
                        </m:sSub>
                      </m:num>
                      <m:den>
                        <m:d>
                          <m:dPr>
                            <m:ctrlPr>
                              <a:rPr lang="en-IN" sz="1600" b="1" i="1" smtClean="0">
                                <a:solidFill>
                                  <a:srgbClr val="000066"/>
                                </a:solidFill>
                                <a:effectLst/>
                                <a:latin typeface="Cambria Math" panose="02040503050406030204" pitchFamily="18" charset="0"/>
                              </a:rPr>
                            </m:ctrlPr>
                          </m:dPr>
                          <m:e>
                            <m:sSub>
                              <m:sSubPr>
                                <m:ctrlPr>
                                  <a:rPr lang="en-IN" sz="1600" b="1" i="1" smtClean="0">
                                    <a:solidFill>
                                      <a:srgbClr val="000066"/>
                                    </a:solidFill>
                                    <a:effectLst/>
                                    <a:latin typeface="Cambria Math" panose="02040503050406030204" pitchFamily="18" charset="0"/>
                                  </a:rPr>
                                </m:ctrlPr>
                              </m:sSubPr>
                              <m:e>
                                <m:r>
                                  <a:rPr lang="en-IN" sz="1600" b="1" i="1" smtClean="0">
                                    <a:solidFill>
                                      <a:srgbClr val="000066"/>
                                    </a:solidFill>
                                    <a:effectLst/>
                                    <a:latin typeface="Cambria Math" panose="02040503050406030204" pitchFamily="18" charset="0"/>
                                  </a:rPr>
                                  <m:t>𝑾</m:t>
                                </m:r>
                              </m:e>
                              <m:sub>
                                <m:r>
                                  <a:rPr lang="en-IN" sz="1600" b="1" i="1" smtClean="0">
                                    <a:solidFill>
                                      <a:srgbClr val="000066"/>
                                    </a:solidFill>
                                    <a:effectLst/>
                                    <a:latin typeface="Cambria Math" panose="02040503050406030204" pitchFamily="18" charset="0"/>
                                  </a:rPr>
                                  <m:t>𝟒</m:t>
                                </m:r>
                              </m:sub>
                            </m:sSub>
                            <m:r>
                              <a:rPr lang="en-IN" sz="1600" b="1" i="1" smtClean="0">
                                <a:solidFill>
                                  <a:srgbClr val="000066"/>
                                </a:solidFill>
                                <a:effectLst/>
                                <a:latin typeface="Cambria Math" panose="02040503050406030204" pitchFamily="18" charset="0"/>
                              </a:rPr>
                              <m:t>−</m:t>
                            </m:r>
                            <m:sSub>
                              <m:sSubPr>
                                <m:ctrlPr>
                                  <a:rPr lang="en-IN" sz="1600" b="1" i="1" smtClean="0">
                                    <a:solidFill>
                                      <a:srgbClr val="000066"/>
                                    </a:solidFill>
                                    <a:effectLst/>
                                    <a:latin typeface="Cambria Math" panose="02040503050406030204" pitchFamily="18" charset="0"/>
                                  </a:rPr>
                                </m:ctrlPr>
                              </m:sSubPr>
                              <m:e>
                                <m:r>
                                  <a:rPr lang="en-IN" sz="1600" b="1" i="1" smtClean="0">
                                    <a:solidFill>
                                      <a:srgbClr val="000066"/>
                                    </a:solidFill>
                                    <a:effectLst/>
                                    <a:latin typeface="Cambria Math" panose="02040503050406030204" pitchFamily="18" charset="0"/>
                                  </a:rPr>
                                  <m:t>𝑾</m:t>
                                </m:r>
                              </m:e>
                              <m:sub>
                                <m:r>
                                  <a:rPr lang="en-IN" sz="1600" b="1" i="1" smtClean="0">
                                    <a:solidFill>
                                      <a:srgbClr val="000066"/>
                                    </a:solidFill>
                                    <a:effectLst/>
                                    <a:latin typeface="Cambria Math" panose="02040503050406030204" pitchFamily="18" charset="0"/>
                                  </a:rPr>
                                  <m:t>𝟏</m:t>
                                </m:r>
                              </m:sub>
                            </m:sSub>
                          </m:e>
                        </m:d>
                        <m:r>
                          <a:rPr lang="en-IN" sz="1600" b="1" i="1" smtClean="0">
                            <a:solidFill>
                              <a:srgbClr val="000066"/>
                            </a:solidFill>
                            <a:effectLst/>
                            <a:latin typeface="Cambria Math" panose="02040503050406030204" pitchFamily="18" charset="0"/>
                          </a:rPr>
                          <m:t>−(</m:t>
                        </m:r>
                        <m:sSub>
                          <m:sSubPr>
                            <m:ctrlPr>
                              <a:rPr lang="en-IN" sz="1600" b="1" i="1" smtClean="0">
                                <a:solidFill>
                                  <a:srgbClr val="000066"/>
                                </a:solidFill>
                                <a:effectLst/>
                                <a:latin typeface="Cambria Math" panose="02040503050406030204" pitchFamily="18" charset="0"/>
                              </a:rPr>
                            </m:ctrlPr>
                          </m:sSubPr>
                          <m:e>
                            <m:r>
                              <a:rPr lang="en-IN" sz="1600" b="1" i="1" smtClean="0">
                                <a:solidFill>
                                  <a:srgbClr val="000066"/>
                                </a:solidFill>
                                <a:effectLst/>
                                <a:latin typeface="Cambria Math" panose="02040503050406030204" pitchFamily="18" charset="0"/>
                              </a:rPr>
                              <m:t>𝑾</m:t>
                            </m:r>
                          </m:e>
                          <m:sub>
                            <m:r>
                              <a:rPr lang="en-IN" sz="1600" b="1" i="1" smtClean="0">
                                <a:solidFill>
                                  <a:srgbClr val="000066"/>
                                </a:solidFill>
                                <a:effectLst/>
                                <a:latin typeface="Cambria Math" panose="02040503050406030204" pitchFamily="18" charset="0"/>
                              </a:rPr>
                              <m:t>𝟑</m:t>
                            </m:r>
                          </m:sub>
                        </m:sSub>
                        <m:r>
                          <a:rPr lang="en-IN" sz="1600" b="1" i="1" smtClean="0">
                            <a:solidFill>
                              <a:srgbClr val="000066"/>
                            </a:solidFill>
                            <a:effectLst/>
                            <a:latin typeface="Cambria Math" panose="02040503050406030204" pitchFamily="18" charset="0"/>
                          </a:rPr>
                          <m:t>−</m:t>
                        </m:r>
                        <m:sSub>
                          <m:sSubPr>
                            <m:ctrlPr>
                              <a:rPr lang="en-IN" sz="1600" b="1" i="1" smtClean="0">
                                <a:solidFill>
                                  <a:srgbClr val="000066"/>
                                </a:solidFill>
                                <a:effectLst/>
                                <a:latin typeface="Cambria Math" panose="02040503050406030204" pitchFamily="18" charset="0"/>
                              </a:rPr>
                            </m:ctrlPr>
                          </m:sSubPr>
                          <m:e>
                            <m:r>
                              <a:rPr lang="en-IN" sz="1600" b="1" i="1" smtClean="0">
                                <a:solidFill>
                                  <a:srgbClr val="000066"/>
                                </a:solidFill>
                                <a:effectLst/>
                                <a:latin typeface="Cambria Math" panose="02040503050406030204" pitchFamily="18" charset="0"/>
                              </a:rPr>
                              <m:t>𝑾</m:t>
                            </m:r>
                          </m:e>
                          <m:sub>
                            <m:r>
                              <a:rPr lang="en-IN" sz="1600" b="1" i="1" smtClean="0">
                                <a:solidFill>
                                  <a:srgbClr val="000066"/>
                                </a:solidFill>
                                <a:effectLst/>
                                <a:latin typeface="Cambria Math" panose="02040503050406030204" pitchFamily="18" charset="0"/>
                              </a:rPr>
                              <m:t>𝟐</m:t>
                            </m:r>
                          </m:sub>
                        </m:sSub>
                        <m:r>
                          <a:rPr lang="en-IN" sz="1600" b="1" i="1" smtClean="0">
                            <a:solidFill>
                              <a:srgbClr val="000066"/>
                            </a:solidFill>
                            <a:effectLst/>
                            <a:latin typeface="Cambria Math" panose="02040503050406030204" pitchFamily="18" charset="0"/>
                          </a:rPr>
                          <m:t>)</m:t>
                        </m:r>
                      </m:den>
                    </m:f>
                  </m:oMath>
                </a14:m>
                <a:endParaRPr lang="en-IN" sz="1600" b="1"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endParaRPr lang="en-IN" sz="1600" dirty="0">
                  <a:solidFill>
                    <a:srgbClr val="000066"/>
                  </a:solidFill>
                  <a:latin typeface="Times New Roman" panose="02020603050405020304" pitchFamily="18" charset="0"/>
                  <a:ea typeface="Calibri" panose="020F0502020204030204" pitchFamily="34" charset="0"/>
                </a:endParaRPr>
              </a:p>
              <a:p>
                <a:pPr algn="just">
                  <a:spcAft>
                    <a:spcPts val="800"/>
                  </a:spcAft>
                </a:pP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Where W</a:t>
                </a:r>
                <a:r>
                  <a:rPr lang="en-IN" sz="16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Weight of the empty density bottle</a:t>
                </a:r>
                <a:endParaRPr lang="en-IN" sz="16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a:t>
                </a:r>
                <a:r>
                  <a:rPr lang="en-IN" sz="16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 Weight of the density bottle + Weight of dry soil (partially filled)</a:t>
                </a:r>
                <a:endParaRPr lang="en-IN" sz="16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a:t>
                </a:r>
                <a:r>
                  <a:rPr lang="en-IN" sz="16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=Weight of the density bottle + Weight of the soil (partially filled) + Weight of water (partially filled)</a:t>
                </a:r>
                <a:endParaRPr lang="en-IN" sz="16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a:t>
                </a:r>
                <a:r>
                  <a:rPr lang="en-IN" sz="16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 Weight of the density bottle + Weight of water (completely filled).</a:t>
                </a:r>
              </a:p>
              <a:p>
                <a:pPr marL="285750" indent="-285750" algn="just">
                  <a:spcAft>
                    <a:spcPts val="800"/>
                  </a:spcAf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The highest value of specific gravity has been observed in the soil sample of Pachaparar (2.73) and the lowest for Upar Maity Bandh (2.08).  </a:t>
                </a:r>
                <a:r>
                  <a:rPr lang="en-IN" sz="1600" dirty="0">
                    <a:effectLst/>
                    <a:latin typeface="Times New Roman" panose="02020603050405020304" pitchFamily="18" charset="0"/>
                    <a:ea typeface="Calibri" panose="020F0502020204030204" pitchFamily="34" charset="0"/>
                  </a:rPr>
                  <a:t> </a:t>
                </a:r>
              </a:p>
            </p:txBody>
          </p:sp>
        </mc:Choice>
        <mc:Fallback xmlns="">
          <p:sp>
            <p:nvSpPr>
              <p:cNvPr id="4" name="TextBox 3">
                <a:extLst>
                  <a:ext uri="{FF2B5EF4-FFF2-40B4-BE49-F238E27FC236}">
                    <a16:creationId xmlns:a16="http://schemas.microsoft.com/office/drawing/2014/main" id="{7C5347C7-97F7-58F6-3034-0C8531C3C43D}"/>
                  </a:ext>
                </a:extLst>
              </p:cNvPr>
              <p:cNvSpPr txBox="1">
                <a:spLocks noRot="1" noChangeAspect="1" noMove="1" noResize="1" noEditPoints="1" noAdjustHandles="1" noChangeArrowheads="1" noChangeShapeType="1" noTextEdit="1"/>
              </p:cNvSpPr>
              <p:nvPr/>
            </p:nvSpPr>
            <p:spPr>
              <a:xfrm>
                <a:off x="251927" y="65314"/>
                <a:ext cx="6559420" cy="5716180"/>
              </a:xfrm>
              <a:prstGeom prst="rect">
                <a:avLst/>
              </a:prstGeom>
              <a:blipFill>
                <a:blip r:embed="rId2"/>
                <a:stretch>
                  <a:fillRect l="-1580" t="-1174" r="-558" b="-640"/>
                </a:stretch>
              </a:blipFill>
            </p:spPr>
            <p:txBody>
              <a:bodyPr/>
              <a:lstStyle/>
              <a:p>
                <a:r>
                  <a:rPr lang="en-IN">
                    <a:noFill/>
                  </a:rPr>
                  <a:t> </a:t>
                </a:r>
              </a:p>
            </p:txBody>
          </p:sp>
        </mc:Fallback>
      </mc:AlternateContent>
      <p:pic>
        <p:nvPicPr>
          <p:cNvPr id="1026" name="Picture 100">
            <a:extLst>
              <a:ext uri="{FF2B5EF4-FFF2-40B4-BE49-F238E27FC236}">
                <a16:creationId xmlns:a16="http://schemas.microsoft.com/office/drawing/2014/main" id="{9DEF790F-ADCD-061B-ED19-BDA47EDB2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548" y="1535728"/>
            <a:ext cx="4612087" cy="3459065"/>
          </a:xfrm>
          <a:prstGeom prst="rect">
            <a:avLst/>
          </a:prstGeom>
          <a:noFill/>
          <a:ln w="57150">
            <a:solidFill>
              <a:srgbClr val="FFD966"/>
            </a:solidFill>
            <a:miter lim="800000"/>
            <a:headEnd/>
            <a:tailEnd/>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C0D700-20C8-DB4D-0BF6-4886CB1F3116}"/>
              </a:ext>
            </a:extLst>
          </p:cNvPr>
          <p:cNvSpPr txBox="1"/>
          <p:nvPr/>
        </p:nvSpPr>
        <p:spPr>
          <a:xfrm>
            <a:off x="7657150" y="5322272"/>
            <a:ext cx="3834882" cy="646331"/>
          </a:xfrm>
          <a:prstGeom prst="rect">
            <a:avLst/>
          </a:prstGeom>
          <a:solidFill>
            <a:schemeClr val="accent5">
              <a:lumMod val="60000"/>
              <a:lumOff val="40000"/>
            </a:schemeClr>
          </a:solidFill>
          <a:ln>
            <a:solidFill>
              <a:srgbClr val="000066"/>
            </a:solidFill>
          </a:ln>
        </p:spPr>
        <p:txBody>
          <a:bodyPr wrap="square" rtlCol="0">
            <a:spAutoFit/>
          </a:bodyPr>
          <a:lstStyle/>
          <a:p>
            <a:pPr algn="ctr"/>
            <a:r>
              <a:rPr lang="en-IN" b="1" dirty="0">
                <a:solidFill>
                  <a:srgbClr val="000066"/>
                </a:solidFill>
                <a:latin typeface="Times New Roman" panose="02020603050405020304" pitchFamily="18" charset="0"/>
                <a:cs typeface="Times New Roman" panose="02020603050405020304" pitchFamily="18" charset="0"/>
              </a:rPr>
              <a:t>Specific gravity test setup in the laboratory</a:t>
            </a:r>
          </a:p>
        </p:txBody>
      </p:sp>
    </p:spTree>
    <p:extLst>
      <p:ext uri="{BB962C8B-B14F-4D97-AF65-F5344CB8AC3E}">
        <p14:creationId xmlns:p14="http://schemas.microsoft.com/office/powerpoint/2010/main" val="250332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5CE293-399A-2A6F-B8CE-DAE3B7684BE4}"/>
              </a:ext>
            </a:extLst>
          </p:cNvPr>
          <p:cNvPicPr>
            <a:picLocks noChangeAspect="1"/>
          </p:cNvPicPr>
          <p:nvPr/>
        </p:nvPicPr>
        <p:blipFill>
          <a:blip r:embed="rId2"/>
          <a:stretch>
            <a:fillRect/>
          </a:stretch>
        </p:blipFill>
        <p:spPr>
          <a:xfrm>
            <a:off x="7222479" y="3802614"/>
            <a:ext cx="3826120" cy="2485349"/>
          </a:xfrm>
          <a:prstGeom prst="rect">
            <a:avLst/>
          </a:prstGeom>
        </p:spPr>
      </p:pic>
      <p:pic>
        <p:nvPicPr>
          <p:cNvPr id="3" name="Picture 2">
            <a:extLst>
              <a:ext uri="{FF2B5EF4-FFF2-40B4-BE49-F238E27FC236}">
                <a16:creationId xmlns:a16="http://schemas.microsoft.com/office/drawing/2014/main" id="{935624C5-60EC-FCE1-BB80-1F3FD8320699}"/>
              </a:ext>
            </a:extLst>
          </p:cNvPr>
          <p:cNvPicPr>
            <a:picLocks noChangeAspect="1"/>
          </p:cNvPicPr>
          <p:nvPr/>
        </p:nvPicPr>
        <p:blipFill>
          <a:blip r:embed="rId3"/>
          <a:stretch>
            <a:fillRect/>
          </a:stretch>
        </p:blipFill>
        <p:spPr>
          <a:xfrm>
            <a:off x="7222479" y="305975"/>
            <a:ext cx="3826120" cy="2549289"/>
          </a:xfrm>
          <a:prstGeom prst="rect">
            <a:avLst/>
          </a:prstGeom>
        </p:spPr>
      </p:pic>
      <p:pic>
        <p:nvPicPr>
          <p:cNvPr id="5" name="Picture 4">
            <a:extLst>
              <a:ext uri="{FF2B5EF4-FFF2-40B4-BE49-F238E27FC236}">
                <a16:creationId xmlns:a16="http://schemas.microsoft.com/office/drawing/2014/main" id="{6C7A14E3-2E5B-2A16-3B3C-930AA086C138}"/>
              </a:ext>
            </a:extLst>
          </p:cNvPr>
          <p:cNvPicPr>
            <a:picLocks noChangeAspect="1"/>
          </p:cNvPicPr>
          <p:nvPr/>
        </p:nvPicPr>
        <p:blipFill>
          <a:blip r:embed="rId4"/>
          <a:stretch>
            <a:fillRect/>
          </a:stretch>
        </p:blipFill>
        <p:spPr>
          <a:xfrm>
            <a:off x="1463635" y="275637"/>
            <a:ext cx="3826120" cy="2549289"/>
          </a:xfrm>
          <a:prstGeom prst="rect">
            <a:avLst/>
          </a:prstGeom>
        </p:spPr>
      </p:pic>
      <p:sp>
        <p:nvSpPr>
          <p:cNvPr id="6" name="Rectangle: Rounded Corners 5">
            <a:extLst>
              <a:ext uri="{FF2B5EF4-FFF2-40B4-BE49-F238E27FC236}">
                <a16:creationId xmlns:a16="http://schemas.microsoft.com/office/drawing/2014/main" id="{37EACC96-B2F0-E30E-9937-C01480B0B194}"/>
              </a:ext>
            </a:extLst>
          </p:cNvPr>
          <p:cNvSpPr/>
          <p:nvPr/>
        </p:nvSpPr>
        <p:spPr>
          <a:xfrm>
            <a:off x="7438789" y="2897637"/>
            <a:ext cx="3323303" cy="83574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Scarcity of groundwater in Indian rural areas</a:t>
            </a:r>
          </a:p>
        </p:txBody>
      </p:sp>
      <p:sp>
        <p:nvSpPr>
          <p:cNvPr id="7" name="Rectangle: Rounded Corners 6">
            <a:extLst>
              <a:ext uri="{FF2B5EF4-FFF2-40B4-BE49-F238E27FC236}">
                <a16:creationId xmlns:a16="http://schemas.microsoft.com/office/drawing/2014/main" id="{53A21141-0BDB-5532-D841-FEBE36096051}"/>
              </a:ext>
            </a:extLst>
          </p:cNvPr>
          <p:cNvSpPr/>
          <p:nvPr/>
        </p:nvSpPr>
        <p:spPr>
          <a:xfrm>
            <a:off x="1220629" y="2897637"/>
            <a:ext cx="4312131" cy="83226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Pollution of surface water is an important reason for groundwater contamination</a:t>
            </a:r>
          </a:p>
        </p:txBody>
      </p:sp>
      <p:pic>
        <p:nvPicPr>
          <p:cNvPr id="9" name="Picture 8">
            <a:extLst>
              <a:ext uri="{FF2B5EF4-FFF2-40B4-BE49-F238E27FC236}">
                <a16:creationId xmlns:a16="http://schemas.microsoft.com/office/drawing/2014/main" id="{8F36F5A5-5E2E-E7B0-0F70-228E6E2BF655}"/>
              </a:ext>
            </a:extLst>
          </p:cNvPr>
          <p:cNvPicPr>
            <a:picLocks noChangeAspect="1"/>
          </p:cNvPicPr>
          <p:nvPr/>
        </p:nvPicPr>
        <p:blipFill>
          <a:blip r:embed="rId5"/>
          <a:stretch>
            <a:fillRect/>
          </a:stretch>
        </p:blipFill>
        <p:spPr>
          <a:xfrm>
            <a:off x="1463634" y="3802614"/>
            <a:ext cx="3826120" cy="2485349"/>
          </a:xfrm>
          <a:prstGeom prst="rect">
            <a:avLst/>
          </a:prstGeom>
        </p:spPr>
      </p:pic>
      <p:sp>
        <p:nvSpPr>
          <p:cNvPr id="12" name="Rectangle: Rounded Corners 11">
            <a:extLst>
              <a:ext uri="{FF2B5EF4-FFF2-40B4-BE49-F238E27FC236}">
                <a16:creationId xmlns:a16="http://schemas.microsoft.com/office/drawing/2014/main" id="{85EC9757-298A-BC57-72AC-1F891F68D0F9}"/>
              </a:ext>
            </a:extLst>
          </p:cNvPr>
          <p:cNvSpPr/>
          <p:nvPr/>
        </p:nvSpPr>
        <p:spPr>
          <a:xfrm>
            <a:off x="1022555" y="147484"/>
            <a:ext cx="4621161" cy="6361471"/>
          </a:xfrm>
          <a:prstGeom prst="roundRect">
            <a:avLst/>
          </a:prstGeom>
          <a:noFill/>
          <a:ln w="1905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2EE35975-7871-C208-492D-EA7BFCEB217E}"/>
              </a:ext>
            </a:extLst>
          </p:cNvPr>
          <p:cNvSpPr/>
          <p:nvPr/>
        </p:nvSpPr>
        <p:spPr>
          <a:xfrm>
            <a:off x="6789859" y="133034"/>
            <a:ext cx="4621161" cy="6361471"/>
          </a:xfrm>
          <a:prstGeom prst="roundRect">
            <a:avLst/>
          </a:prstGeom>
          <a:noFill/>
          <a:ln w="1905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42479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BF749CC-D026-2929-B6C6-9C6E0A924554}"/>
              </a:ext>
            </a:extLst>
          </p:cNvPr>
          <p:cNvGraphicFramePr>
            <a:graphicFrameLocks noGrp="1"/>
          </p:cNvGraphicFramePr>
          <p:nvPr>
            <p:extLst>
              <p:ext uri="{D42A27DB-BD31-4B8C-83A1-F6EECF244321}">
                <p14:modId xmlns:p14="http://schemas.microsoft.com/office/powerpoint/2010/main" val="2079465572"/>
              </p:ext>
            </p:extLst>
          </p:nvPr>
        </p:nvGraphicFramePr>
        <p:xfrm>
          <a:off x="2271136" y="1240622"/>
          <a:ext cx="7399175" cy="5740283"/>
        </p:xfrm>
        <a:graphic>
          <a:graphicData uri="http://schemas.openxmlformats.org/drawingml/2006/table">
            <a:tbl>
              <a:tblPr firstRow="1" firstCol="1" bandRow="1">
                <a:tableStyleId>{69CF1AB2-1976-4502-BF36-3FF5EA218861}</a:tableStyleId>
              </a:tblPr>
              <a:tblGrid>
                <a:gridCol w="2003625">
                  <a:extLst>
                    <a:ext uri="{9D8B030D-6E8A-4147-A177-3AD203B41FA5}">
                      <a16:colId xmlns:a16="http://schemas.microsoft.com/office/drawing/2014/main" val="3748941939"/>
                    </a:ext>
                  </a:extLst>
                </a:gridCol>
                <a:gridCol w="994647">
                  <a:extLst>
                    <a:ext uri="{9D8B030D-6E8A-4147-A177-3AD203B41FA5}">
                      <a16:colId xmlns:a16="http://schemas.microsoft.com/office/drawing/2014/main" val="3527181823"/>
                    </a:ext>
                  </a:extLst>
                </a:gridCol>
                <a:gridCol w="1202939">
                  <a:extLst>
                    <a:ext uri="{9D8B030D-6E8A-4147-A177-3AD203B41FA5}">
                      <a16:colId xmlns:a16="http://schemas.microsoft.com/office/drawing/2014/main" val="897685500"/>
                    </a:ext>
                  </a:extLst>
                </a:gridCol>
                <a:gridCol w="1202939">
                  <a:extLst>
                    <a:ext uri="{9D8B030D-6E8A-4147-A177-3AD203B41FA5}">
                      <a16:colId xmlns:a16="http://schemas.microsoft.com/office/drawing/2014/main" val="1844520709"/>
                    </a:ext>
                  </a:extLst>
                </a:gridCol>
                <a:gridCol w="1202939">
                  <a:extLst>
                    <a:ext uri="{9D8B030D-6E8A-4147-A177-3AD203B41FA5}">
                      <a16:colId xmlns:a16="http://schemas.microsoft.com/office/drawing/2014/main" val="2371595895"/>
                    </a:ext>
                  </a:extLst>
                </a:gridCol>
                <a:gridCol w="792086">
                  <a:extLst>
                    <a:ext uri="{9D8B030D-6E8A-4147-A177-3AD203B41FA5}">
                      <a16:colId xmlns:a16="http://schemas.microsoft.com/office/drawing/2014/main" val="3201222762"/>
                    </a:ext>
                  </a:extLst>
                </a:gridCol>
              </a:tblGrid>
              <a:tr h="495710">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Site Name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40000"/>
                        <a:lumOff val="60000"/>
                      </a:schemeClr>
                    </a:solidFill>
                  </a:tcPr>
                </a:tc>
                <a:tc gridSpan="5">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Specific </a:t>
                      </a:r>
                      <a:br>
                        <a:rPr lang="en-IN" sz="1600" dirty="0">
                          <a:solidFill>
                            <a:srgbClr val="000000"/>
                          </a:solidFill>
                          <a:effectLst/>
                          <a:latin typeface="Times New Roman" panose="02020603050405020304" pitchFamily="18" charset="0"/>
                          <a:cs typeface="Times New Roman" panose="02020603050405020304" pitchFamily="18" charset="0"/>
                        </a:rPr>
                      </a:br>
                      <a:r>
                        <a:rPr lang="en-IN" sz="1600" dirty="0">
                          <a:solidFill>
                            <a:srgbClr val="000000"/>
                          </a:solidFill>
                          <a:effectLst/>
                          <a:latin typeface="Times New Roman" panose="02020603050405020304" pitchFamily="18" charset="0"/>
                          <a:cs typeface="Times New Roman" panose="02020603050405020304" pitchFamily="18" charset="0"/>
                        </a:rPr>
                        <a:t>Gravity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18786453"/>
                  </a:ext>
                </a:extLst>
              </a:tr>
              <a:tr h="241603">
                <a:tc>
                  <a:txBody>
                    <a:bodyPr/>
                    <a:lstStyle/>
                    <a:p>
                      <a:pPr algn="ctr"/>
                      <a:endParaRPr lang="en-IN" sz="16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W</a:t>
                      </a:r>
                      <a:r>
                        <a:rPr lang="en-IN" sz="1600" baseline="-25000">
                          <a:solidFill>
                            <a:srgbClr val="000000"/>
                          </a:solidFill>
                          <a:effectLst/>
                          <a:latin typeface="Times New Roman" panose="02020603050405020304" pitchFamily="18" charset="0"/>
                          <a:cs typeface="Times New Roman" panose="02020603050405020304" pitchFamily="18" charset="0"/>
                        </a:rPr>
                        <a:t>1</a:t>
                      </a:r>
                      <a:r>
                        <a:rPr lang="en-IN" sz="1600">
                          <a:solidFill>
                            <a:srgbClr val="000000"/>
                          </a:solidFill>
                          <a:effectLst/>
                          <a:latin typeface="Times New Roman" panose="02020603050405020304" pitchFamily="18" charset="0"/>
                          <a:cs typeface="Times New Roman" panose="02020603050405020304" pitchFamily="18" charset="0"/>
                        </a:rPr>
                        <a:t> (g)</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W</a:t>
                      </a:r>
                      <a:r>
                        <a:rPr lang="en-IN" sz="1600" baseline="-25000">
                          <a:solidFill>
                            <a:srgbClr val="000000"/>
                          </a:solidFill>
                          <a:effectLst/>
                          <a:latin typeface="Times New Roman" panose="02020603050405020304" pitchFamily="18" charset="0"/>
                          <a:cs typeface="Times New Roman" panose="02020603050405020304" pitchFamily="18" charset="0"/>
                        </a:rPr>
                        <a:t>2</a:t>
                      </a:r>
                      <a:r>
                        <a:rPr lang="en-IN" sz="1600">
                          <a:solidFill>
                            <a:srgbClr val="000000"/>
                          </a:solidFill>
                          <a:effectLst/>
                          <a:latin typeface="Times New Roman" panose="02020603050405020304" pitchFamily="18" charset="0"/>
                          <a:cs typeface="Times New Roman" panose="02020603050405020304" pitchFamily="18" charset="0"/>
                        </a:rPr>
                        <a:t> (g)</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W</a:t>
                      </a:r>
                      <a:r>
                        <a:rPr lang="en-IN" sz="1600" baseline="-25000">
                          <a:solidFill>
                            <a:srgbClr val="000000"/>
                          </a:solidFill>
                          <a:effectLst/>
                          <a:latin typeface="Times New Roman" panose="02020603050405020304" pitchFamily="18" charset="0"/>
                          <a:cs typeface="Times New Roman" panose="02020603050405020304" pitchFamily="18" charset="0"/>
                        </a:rPr>
                        <a:t>3</a:t>
                      </a:r>
                      <a:r>
                        <a:rPr lang="en-IN" sz="1600">
                          <a:solidFill>
                            <a:srgbClr val="000000"/>
                          </a:solidFill>
                          <a:effectLst/>
                          <a:latin typeface="Times New Roman" panose="02020603050405020304" pitchFamily="18" charset="0"/>
                          <a:cs typeface="Times New Roman" panose="02020603050405020304" pitchFamily="18" charset="0"/>
                        </a:rPr>
                        <a:t> (g)</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W</a:t>
                      </a:r>
                      <a:r>
                        <a:rPr lang="en-IN" sz="1600" baseline="-25000">
                          <a:solidFill>
                            <a:srgbClr val="000000"/>
                          </a:solidFill>
                          <a:effectLst/>
                          <a:latin typeface="Times New Roman" panose="02020603050405020304" pitchFamily="18" charset="0"/>
                          <a:cs typeface="Times New Roman" panose="02020603050405020304" pitchFamily="18" charset="0"/>
                        </a:rPr>
                        <a:t>4</a:t>
                      </a:r>
                      <a:r>
                        <a:rPr lang="en-IN" sz="1600">
                          <a:solidFill>
                            <a:srgbClr val="000000"/>
                          </a:solidFill>
                          <a:effectLst/>
                          <a:latin typeface="Times New Roman" panose="02020603050405020304" pitchFamily="18" charset="0"/>
                          <a:cs typeface="Times New Roman" panose="02020603050405020304" pitchFamily="18" charset="0"/>
                        </a:rPr>
                        <a:t> (g)</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G</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19449052"/>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Aralbara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40.23</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52.18</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96.72</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90.11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2.24</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9756912"/>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Bansidi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42.73</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79.38</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112.23</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92.34</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2.19</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33866085"/>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Barogram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46.07</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67.28</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108.35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95.59</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2.51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86140388"/>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Baromesya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13.24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37.93</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76.69</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63.45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2.16</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17159572"/>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Bara Metala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47.84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65.60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107.80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97.67</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2.33</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17069100"/>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Dumuria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13.26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35.50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75.88</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63.32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2.30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626825190"/>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Gharpathar</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47.92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73.15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111.99</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97.20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2.42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44841398"/>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Guniada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69.29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108.34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192.00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168.35</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2.54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52449501"/>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Kantapal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39.94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55.38</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94.50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85.64</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2.35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75543456"/>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Kawabasa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41.50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64.07</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104.41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92.18</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2.18</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46073254"/>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Kolaboti (Susunia)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22.15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55.49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142.39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122.06</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2.56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61412095"/>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Kusumdunri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45.89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70.23</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100.92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85.03</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2.25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40184221"/>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Kharjuria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13.84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37.59</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77.33</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63.97</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2.29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78305354"/>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Metyal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20.94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78.67</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155.51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121.09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2.48</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07008153"/>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Niasa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41.29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73.07</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157.03</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139.87</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2.17</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26848379"/>
                  </a:ext>
                </a:extLst>
              </a:tr>
              <a:tr h="241603">
                <a:tc>
                  <a:txBody>
                    <a:bodyPr/>
                    <a:lstStyle/>
                    <a:p>
                      <a:pPr algn="ctr">
                        <a:lnSpc>
                          <a:spcPct val="107000"/>
                        </a:lnSpc>
                        <a:spcAft>
                          <a:spcPts val="800"/>
                        </a:spcAft>
                      </a:pPr>
                      <a:r>
                        <a:rPr lang="en-IN" sz="1600" dirty="0">
                          <a:solidFill>
                            <a:srgbClr val="C00000"/>
                          </a:solidFill>
                          <a:effectLst/>
                          <a:latin typeface="Times New Roman" panose="02020603050405020304" pitchFamily="18" charset="0"/>
                          <a:cs typeface="Times New Roman" panose="02020603050405020304" pitchFamily="18" charset="0"/>
                        </a:rPr>
                        <a:t>Pachaparar</a:t>
                      </a:r>
                      <a:endParaRPr lang="en-IN" sz="16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13.78</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47.61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77.04</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52.92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b="1" dirty="0">
                          <a:solidFill>
                            <a:srgbClr val="C00000"/>
                          </a:solidFill>
                          <a:effectLst/>
                          <a:latin typeface="Times New Roman" panose="02020603050405020304" pitchFamily="18" charset="0"/>
                          <a:cs typeface="Times New Roman" panose="02020603050405020304" pitchFamily="18" charset="0"/>
                        </a:rPr>
                        <a:t>2.73</a:t>
                      </a:r>
                      <a:endParaRPr lang="en-IN" sz="16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87789018"/>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Poradi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43.47</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69.46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108.10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93.06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2.38</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11284906"/>
                  </a:ext>
                </a:extLst>
              </a:tr>
              <a:tr h="241603">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Rampur</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46.56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69.87</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110.31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96.18</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2.54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16852707"/>
                  </a:ext>
                </a:extLst>
              </a:tr>
              <a:tr h="241603">
                <a:tc>
                  <a:txBody>
                    <a:bodyPr/>
                    <a:lstStyle/>
                    <a:p>
                      <a:pPr algn="ctr">
                        <a:lnSpc>
                          <a:spcPct val="107000"/>
                        </a:lnSpc>
                        <a:spcAft>
                          <a:spcPts val="800"/>
                        </a:spcAft>
                      </a:pPr>
                      <a:r>
                        <a:rPr lang="en-IN" sz="1600" dirty="0">
                          <a:solidFill>
                            <a:srgbClr val="C00000"/>
                          </a:solidFill>
                          <a:effectLst/>
                          <a:latin typeface="Times New Roman" panose="02020603050405020304" pitchFamily="18" charset="0"/>
                          <a:cs typeface="Times New Roman" panose="02020603050405020304" pitchFamily="18" charset="0"/>
                        </a:rPr>
                        <a:t>Upar Maity Bandh</a:t>
                      </a:r>
                      <a:endParaRPr lang="en-IN" sz="16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dirty="0">
                          <a:solidFill>
                            <a:srgbClr val="000000"/>
                          </a:solidFill>
                          <a:effectLst/>
                          <a:latin typeface="Times New Roman" panose="02020603050405020304" pitchFamily="18" charset="0"/>
                          <a:cs typeface="Times New Roman" panose="02020603050405020304" pitchFamily="18" charset="0"/>
                        </a:rPr>
                        <a:t>47.53</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66.88</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107.08</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a:solidFill>
                            <a:srgbClr val="000000"/>
                          </a:solidFill>
                          <a:effectLst/>
                          <a:latin typeface="Times New Roman" panose="02020603050405020304" pitchFamily="18" charset="0"/>
                          <a:cs typeface="Times New Roman" panose="02020603050405020304" pitchFamily="18" charset="0"/>
                        </a:rPr>
                        <a:t>97.05</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600" b="1" dirty="0">
                          <a:solidFill>
                            <a:srgbClr val="C00000"/>
                          </a:solidFill>
                          <a:effectLst/>
                          <a:latin typeface="Times New Roman" panose="02020603050405020304" pitchFamily="18" charset="0"/>
                          <a:cs typeface="Times New Roman" panose="02020603050405020304" pitchFamily="18" charset="0"/>
                        </a:rPr>
                        <a:t>2.08</a:t>
                      </a:r>
                      <a:endParaRPr lang="en-IN" sz="16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47399328"/>
                  </a:ext>
                </a:extLst>
              </a:tr>
            </a:tbl>
          </a:graphicData>
        </a:graphic>
      </p:graphicFrame>
      <p:sp>
        <p:nvSpPr>
          <p:cNvPr id="4" name="TextBox 3">
            <a:extLst>
              <a:ext uri="{FF2B5EF4-FFF2-40B4-BE49-F238E27FC236}">
                <a16:creationId xmlns:a16="http://schemas.microsoft.com/office/drawing/2014/main" id="{3519970B-7986-0BE7-D04D-B5614F1BBE65}"/>
              </a:ext>
            </a:extLst>
          </p:cNvPr>
          <p:cNvSpPr txBox="1"/>
          <p:nvPr/>
        </p:nvSpPr>
        <p:spPr>
          <a:xfrm>
            <a:off x="2271136" y="518160"/>
            <a:ext cx="7399175" cy="369332"/>
          </a:xfrm>
          <a:prstGeom prst="rect">
            <a:avLst/>
          </a:prstGeom>
          <a:noFill/>
        </p:spPr>
        <p:txBody>
          <a:bodyPr wrap="square" rtlCol="0">
            <a:spAutoFit/>
          </a:bodyPr>
          <a:lstStyle/>
          <a:p>
            <a:pPr algn="ctr"/>
            <a:r>
              <a:rPr lang="en-IN" b="1" dirty="0">
                <a:solidFill>
                  <a:srgbClr val="C00000"/>
                </a:solidFill>
                <a:latin typeface="Times New Roman" panose="02020603050405020304" pitchFamily="18" charset="0"/>
                <a:cs typeface="Times New Roman" panose="02020603050405020304" pitchFamily="18" charset="0"/>
              </a:rPr>
              <a:t>Grain-specific gravity of the soil samples </a:t>
            </a:r>
          </a:p>
        </p:txBody>
      </p:sp>
    </p:spTree>
    <p:extLst>
      <p:ext uri="{BB962C8B-B14F-4D97-AF65-F5344CB8AC3E}">
        <p14:creationId xmlns:p14="http://schemas.microsoft.com/office/powerpoint/2010/main" val="529025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E8004D7-2C12-B269-D1A2-7B38AD1DF3E1}"/>
                  </a:ext>
                </a:extLst>
              </p:cNvPr>
              <p:cNvSpPr txBox="1"/>
              <p:nvPr/>
            </p:nvSpPr>
            <p:spPr>
              <a:xfrm>
                <a:off x="410547" y="326571"/>
                <a:ext cx="6139543" cy="5227457"/>
              </a:xfrm>
              <a:prstGeom prst="rect">
                <a:avLst/>
              </a:prstGeom>
              <a:noFill/>
            </p:spPr>
            <p:txBody>
              <a:bodyPr wrap="square" rtlCol="0">
                <a:spAutoFit/>
              </a:bodyPr>
              <a:lstStyle/>
              <a:p>
                <a:r>
                  <a:rPr lang="en-IN" b="1" dirty="0">
                    <a:solidFill>
                      <a:srgbClr val="C00000"/>
                    </a:solidFill>
                    <a:latin typeface="Times New Roman" panose="02020603050405020304" pitchFamily="18" charset="0"/>
                    <a:cs typeface="Times New Roman" panose="02020603050405020304" pitchFamily="18" charset="0"/>
                  </a:rPr>
                  <a:t>Moisture Content</a:t>
                </a:r>
              </a:p>
              <a:p>
                <a:endParaRPr lang="en-IN"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The moisture content or water content of soil can be defined as </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the ratio of the mass of water in the soil pores (M</a:t>
                </a:r>
                <a:r>
                  <a:rPr lang="en-IN" sz="1800" b="1"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to the mass of solids (M</a:t>
                </a:r>
                <a:r>
                  <a:rPr lang="en-IN" sz="1800" b="1"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endParaRPr lang="en-IN" sz="18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rPr>
                  <a:t>In the laboratory, moisture content has been determined using the</a:t>
                </a:r>
                <a:r>
                  <a:rPr lang="en-IN" sz="1800" b="1" dirty="0">
                    <a:solidFill>
                      <a:srgbClr val="000066"/>
                    </a:solidFill>
                    <a:effectLst/>
                    <a:latin typeface="Times New Roman" panose="02020603050405020304" pitchFamily="18" charset="0"/>
                    <a:ea typeface="Calibri" panose="020F0502020204030204" pitchFamily="34" charset="0"/>
                  </a:rPr>
                  <a:t> oven drying method</a:t>
                </a:r>
                <a:r>
                  <a:rPr lang="en-IN" sz="1800" dirty="0">
                    <a:solidFill>
                      <a:srgbClr val="000066"/>
                    </a:solidFill>
                    <a:effectLst/>
                    <a:latin typeface="Times New Roman" panose="02020603050405020304" pitchFamily="18" charset="0"/>
                    <a:ea typeface="Calibri" panose="020F0502020204030204" pitchFamily="34" charset="0"/>
                  </a:rPr>
                  <a:t>.</a:t>
                </a:r>
              </a:p>
              <a:p>
                <a:pPr algn="just"/>
                <a:r>
                  <a:rPr lang="en-IN" sz="1800" dirty="0">
                    <a:solidFill>
                      <a:srgbClr val="000066"/>
                    </a:solidFill>
                    <a:effectLst/>
                    <a:latin typeface="Times New Roman" panose="02020603050405020304" pitchFamily="18" charset="0"/>
                    <a:ea typeface="Calibri" panose="020F0502020204030204" pitchFamily="34" charset="0"/>
                  </a:rPr>
                  <a:t> </a:t>
                </a: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Moisture content has been determined by using the following formula:</a:t>
                </a:r>
              </a:p>
              <a:p>
                <a:pPr algn="just"/>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IN" sz="1800" b="1" i="1" smtClean="0">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m:t>𝑾</m:t>
                    </m:r>
                    <m:r>
                      <a:rPr lang="en-IN" sz="1800" b="1" i="1" smtClean="0">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b="1" i="1" smtClean="0">
                            <a:solidFill>
                              <a:srgbClr val="000066"/>
                            </a:solidFill>
                            <a:effectLst/>
                            <a:latin typeface="Cambria Math" panose="02040503050406030204" pitchFamily="18" charset="0"/>
                            <a:cs typeface="Times New Roman" panose="02020603050405020304" pitchFamily="18" charset="0"/>
                          </a:rPr>
                        </m:ctrlPr>
                      </m:fPr>
                      <m:num>
                        <m:sSub>
                          <m:sSubPr>
                            <m:ctrlPr>
                              <a:rPr lang="en-IN" sz="1800" b="1" i="1" smtClean="0">
                                <a:solidFill>
                                  <a:srgbClr val="000066"/>
                                </a:solidFill>
                                <a:effectLst/>
                                <a:latin typeface="Cambria Math" panose="02040503050406030204" pitchFamily="18" charset="0"/>
                                <a:cs typeface="Times New Roman" panose="02020603050405020304" pitchFamily="18" charset="0"/>
                              </a:rPr>
                            </m:ctrlPr>
                          </m:sSubPr>
                          <m:e>
                            <m:r>
                              <a:rPr lang="en-IN" sz="1800" b="1" i="1" smtClean="0">
                                <a:solidFill>
                                  <a:srgbClr val="000066"/>
                                </a:solidFill>
                                <a:effectLst/>
                                <a:latin typeface="Cambria Math" panose="02040503050406030204" pitchFamily="18" charset="0"/>
                                <a:cs typeface="Times New Roman" panose="02020603050405020304" pitchFamily="18" charset="0"/>
                              </a:rPr>
                              <m:t>𝑾</m:t>
                            </m:r>
                          </m:e>
                          <m:sub>
                            <m:r>
                              <a:rPr lang="en-IN" sz="1800" b="1" i="1" smtClean="0">
                                <a:solidFill>
                                  <a:srgbClr val="000066"/>
                                </a:solidFill>
                                <a:effectLst/>
                                <a:latin typeface="Cambria Math" panose="02040503050406030204" pitchFamily="18" charset="0"/>
                                <a:cs typeface="Times New Roman" panose="02020603050405020304" pitchFamily="18" charset="0"/>
                              </a:rPr>
                              <m:t>𝟏</m:t>
                            </m:r>
                          </m:sub>
                        </m:sSub>
                        <m:r>
                          <a:rPr lang="en-IN" sz="1800" b="1" i="1" smtClean="0">
                            <a:solidFill>
                              <a:srgbClr val="000066"/>
                            </a:solidFill>
                            <a:effectLst/>
                            <a:latin typeface="Cambria Math" panose="02040503050406030204" pitchFamily="18" charset="0"/>
                            <a:cs typeface="Times New Roman" panose="02020603050405020304" pitchFamily="18" charset="0"/>
                          </a:rPr>
                          <m:t>−</m:t>
                        </m:r>
                        <m:sSub>
                          <m:sSubPr>
                            <m:ctrlPr>
                              <a:rPr lang="en-IN" sz="1800" b="1" i="1" smtClean="0">
                                <a:solidFill>
                                  <a:srgbClr val="000066"/>
                                </a:solidFill>
                                <a:effectLst/>
                                <a:latin typeface="Cambria Math" panose="02040503050406030204" pitchFamily="18" charset="0"/>
                                <a:cs typeface="Times New Roman" panose="02020603050405020304" pitchFamily="18" charset="0"/>
                              </a:rPr>
                            </m:ctrlPr>
                          </m:sSubPr>
                          <m:e>
                            <m:r>
                              <a:rPr lang="en-IN" sz="1800" b="1" i="1" smtClean="0">
                                <a:solidFill>
                                  <a:srgbClr val="000066"/>
                                </a:solidFill>
                                <a:effectLst/>
                                <a:latin typeface="Cambria Math" panose="02040503050406030204" pitchFamily="18" charset="0"/>
                                <a:cs typeface="Times New Roman" panose="02020603050405020304" pitchFamily="18" charset="0"/>
                              </a:rPr>
                              <m:t>𝑾</m:t>
                            </m:r>
                          </m:e>
                          <m:sub>
                            <m:r>
                              <a:rPr lang="en-IN" sz="1800" b="1" i="1" smtClean="0">
                                <a:solidFill>
                                  <a:srgbClr val="000066"/>
                                </a:solidFill>
                                <a:effectLst/>
                                <a:latin typeface="Cambria Math" panose="02040503050406030204" pitchFamily="18" charset="0"/>
                                <a:cs typeface="Times New Roman" panose="02020603050405020304" pitchFamily="18" charset="0"/>
                              </a:rPr>
                              <m:t>𝟐</m:t>
                            </m:r>
                          </m:sub>
                        </m:sSub>
                      </m:num>
                      <m:den>
                        <m:sSub>
                          <m:sSubPr>
                            <m:ctrlPr>
                              <a:rPr lang="en-IN" sz="1800" b="1" i="1" smtClean="0">
                                <a:solidFill>
                                  <a:srgbClr val="000066"/>
                                </a:solidFill>
                                <a:effectLst/>
                                <a:latin typeface="Cambria Math" panose="02040503050406030204" pitchFamily="18" charset="0"/>
                                <a:cs typeface="Times New Roman" panose="02020603050405020304" pitchFamily="18" charset="0"/>
                              </a:rPr>
                            </m:ctrlPr>
                          </m:sSubPr>
                          <m:e>
                            <m:r>
                              <a:rPr lang="en-IN" sz="1800" b="1" i="1" smtClean="0">
                                <a:solidFill>
                                  <a:srgbClr val="000066"/>
                                </a:solidFill>
                                <a:effectLst/>
                                <a:latin typeface="Cambria Math" panose="02040503050406030204" pitchFamily="18" charset="0"/>
                                <a:cs typeface="Times New Roman" panose="02020603050405020304" pitchFamily="18" charset="0"/>
                              </a:rPr>
                              <m:t>𝑾</m:t>
                            </m:r>
                          </m:e>
                          <m:sub>
                            <m:r>
                              <a:rPr lang="en-IN" sz="1800" b="1" i="1" smtClean="0">
                                <a:solidFill>
                                  <a:srgbClr val="000066"/>
                                </a:solidFill>
                                <a:effectLst/>
                                <a:latin typeface="Cambria Math" panose="02040503050406030204" pitchFamily="18" charset="0"/>
                                <a:cs typeface="Times New Roman" panose="02020603050405020304" pitchFamily="18" charset="0"/>
                              </a:rPr>
                              <m:t>𝟐</m:t>
                            </m:r>
                          </m:sub>
                        </m:sSub>
                      </m:den>
                    </m:f>
                  </m:oMath>
                </a14:m>
                <a:r>
                  <a:rPr lang="en-IN" sz="1800" b="1"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rPr>
                  <a:t>×100%</a:t>
                </a:r>
              </a:p>
              <a:p>
                <a:pPr algn="just"/>
                <a:r>
                  <a:rPr lang="en-IN" dirty="0">
                    <a:solidFill>
                      <a:srgbClr val="000066"/>
                    </a:solidFill>
                    <a:latin typeface="Calibri" panose="020F0502020204030204" pitchFamily="34" charset="0"/>
                    <a:ea typeface="Calibri" panose="020F0502020204030204" pitchFamily="34" charset="0"/>
                    <a:cs typeface="Times New Roman" panose="02020603050405020304" pitchFamily="18" charset="0"/>
                  </a:rPr>
                  <a:t>       </a:t>
                </a:r>
                <a:r>
                  <a:rPr lang="en-IN"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Where, W</a:t>
                </a:r>
                <a:r>
                  <a:rPr lang="en-IN" baseline="-25000"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1</a:t>
                </a:r>
                <a:r>
                  <a:rPr lang="en-IN"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 Weight of the wet soil</a:t>
                </a:r>
              </a:p>
              <a:p>
                <a:pPr algn="just"/>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W</a:t>
                </a:r>
                <a:r>
                  <a:rPr lang="en-IN" sz="18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Weight of the dry soil.</a:t>
                </a:r>
              </a:p>
              <a:p>
                <a:pPr algn="just"/>
                <a:endPar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Soil sample of Kusumdunri was observed to have the highest moisture content (17.92%) and that of Pachaparar had the lowest one (0.27%).</a:t>
                </a:r>
                <a:endPar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4E8004D7-2C12-B269-D1A2-7B38AD1DF3E1}"/>
                  </a:ext>
                </a:extLst>
              </p:cNvPr>
              <p:cNvSpPr txBox="1">
                <a:spLocks noRot="1" noChangeAspect="1" noMove="1" noResize="1" noEditPoints="1" noAdjustHandles="1" noChangeArrowheads="1" noChangeShapeType="1" noTextEdit="1"/>
              </p:cNvSpPr>
              <p:nvPr/>
            </p:nvSpPr>
            <p:spPr>
              <a:xfrm>
                <a:off x="410547" y="326571"/>
                <a:ext cx="6139543" cy="5227457"/>
              </a:xfrm>
              <a:prstGeom prst="rect">
                <a:avLst/>
              </a:prstGeom>
              <a:blipFill>
                <a:blip r:embed="rId2"/>
                <a:stretch>
                  <a:fillRect l="-794" t="-700" r="-894" b="-1050"/>
                </a:stretch>
              </a:blipFill>
            </p:spPr>
            <p:txBody>
              <a:bodyPr/>
              <a:lstStyle/>
              <a:p>
                <a:r>
                  <a:rPr lang="en-IN">
                    <a:noFill/>
                  </a:rPr>
                  <a:t> </a:t>
                </a:r>
              </a:p>
            </p:txBody>
          </p:sp>
        </mc:Fallback>
      </mc:AlternateContent>
      <p:graphicFrame>
        <p:nvGraphicFramePr>
          <p:cNvPr id="4" name="Table 3">
            <a:extLst>
              <a:ext uri="{FF2B5EF4-FFF2-40B4-BE49-F238E27FC236}">
                <a16:creationId xmlns:a16="http://schemas.microsoft.com/office/drawing/2014/main" id="{AAFB4FE4-E190-7AB7-4037-A8F31D9FA9B5}"/>
              </a:ext>
            </a:extLst>
          </p:cNvPr>
          <p:cNvGraphicFramePr>
            <a:graphicFrameLocks noGrp="1"/>
          </p:cNvGraphicFramePr>
          <p:nvPr>
            <p:extLst>
              <p:ext uri="{D42A27DB-BD31-4B8C-83A1-F6EECF244321}">
                <p14:modId xmlns:p14="http://schemas.microsoft.com/office/powerpoint/2010/main" val="3957163221"/>
              </p:ext>
            </p:extLst>
          </p:nvPr>
        </p:nvGraphicFramePr>
        <p:xfrm>
          <a:off x="6975726" y="615502"/>
          <a:ext cx="4388959" cy="6399403"/>
        </p:xfrm>
        <a:graphic>
          <a:graphicData uri="http://schemas.openxmlformats.org/drawingml/2006/table">
            <a:tbl>
              <a:tblPr firstRow="1" firstCol="1" bandRow="1">
                <a:tableStyleId>{69CF1AB2-1976-4502-BF36-3FF5EA218861}</a:tableStyleId>
              </a:tblPr>
              <a:tblGrid>
                <a:gridCol w="2410869">
                  <a:extLst>
                    <a:ext uri="{9D8B030D-6E8A-4147-A177-3AD203B41FA5}">
                      <a16:colId xmlns:a16="http://schemas.microsoft.com/office/drawing/2014/main" val="3829893078"/>
                    </a:ext>
                  </a:extLst>
                </a:gridCol>
                <a:gridCol w="1978090">
                  <a:extLst>
                    <a:ext uri="{9D8B030D-6E8A-4147-A177-3AD203B41FA5}">
                      <a16:colId xmlns:a16="http://schemas.microsoft.com/office/drawing/2014/main" val="1598525154"/>
                    </a:ext>
                  </a:extLst>
                </a:gridCol>
              </a:tblGrid>
              <a:tr h="299185">
                <a:tc>
                  <a:txBody>
                    <a:bodyPr/>
                    <a:lstStyle/>
                    <a:p>
                      <a:pPr algn="ctr">
                        <a:lnSpc>
                          <a:spcPct val="150000"/>
                        </a:lnSpc>
                        <a:spcAft>
                          <a:spcPts val="800"/>
                        </a:spcAft>
                      </a:pPr>
                      <a:r>
                        <a:rPr lang="en-IN" sz="1800" b="0" dirty="0">
                          <a:effectLst/>
                          <a:latin typeface="Times New Roman" panose="02020603050405020304" pitchFamily="18" charset="0"/>
                          <a:cs typeface="Times New Roman" panose="02020603050405020304" pitchFamily="18" charset="0"/>
                        </a:rPr>
                        <a:t>    Site Name</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038" marR="66038" marT="0" marB="0">
                    <a:solidFill>
                      <a:schemeClr val="accent6">
                        <a:lumMod val="20000"/>
                        <a:lumOff val="80000"/>
                      </a:schemeClr>
                    </a:solidFill>
                  </a:tcPr>
                </a:tc>
                <a:tc>
                  <a:txBody>
                    <a:bodyPr/>
                    <a:lstStyle/>
                    <a:p>
                      <a:pPr algn="ctr">
                        <a:lnSpc>
                          <a:spcPct val="150000"/>
                        </a:lnSpc>
                        <a:spcAft>
                          <a:spcPts val="800"/>
                        </a:spcAft>
                      </a:pPr>
                      <a:r>
                        <a:rPr lang="en-IN" sz="1800" b="0" dirty="0">
                          <a:effectLst/>
                          <a:latin typeface="Times New Roman" panose="02020603050405020304" pitchFamily="18" charset="0"/>
                          <a:ea typeface="Calibri" panose="020F0502020204030204" pitchFamily="34" charset="0"/>
                          <a:cs typeface="Times New Roman" panose="02020603050405020304" pitchFamily="18" charset="0"/>
                        </a:rPr>
                        <a:t>Moisture Content (%)</a:t>
                      </a:r>
                    </a:p>
                  </a:txBody>
                  <a:tcPr marL="66038" marR="66038" marT="0" marB="0" anchor="b">
                    <a:solidFill>
                      <a:schemeClr val="accent6">
                        <a:lumMod val="20000"/>
                        <a:lumOff val="80000"/>
                      </a:schemeClr>
                    </a:solidFill>
                  </a:tcPr>
                </a:tc>
                <a:extLst>
                  <a:ext uri="{0D108BD9-81ED-4DB2-BD59-A6C34878D82A}">
                    <a16:rowId xmlns:a16="http://schemas.microsoft.com/office/drawing/2014/main" val="958104329"/>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Aralbara</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10.45</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99082058"/>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Bansidi</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14.78</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37309582"/>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Barogram</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13.23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7831116"/>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Baromesya</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52214314"/>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Bara Metala</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7.92</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8828877"/>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Dumuria</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2.84</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48991950"/>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Gharpathar</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10.23</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66365458"/>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Guniada</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3.75</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54120436"/>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Kantapal</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6.56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68336610"/>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Kawabasa</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5.11</a:t>
                      </a:r>
                      <a:endParaRPr lang="en-IN"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406659"/>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Kolaboti (Susunia)</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4.78</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33975445"/>
                  </a:ext>
                </a:extLst>
              </a:tr>
              <a:tr h="274200">
                <a:tc>
                  <a:txBody>
                    <a:bodyPr/>
                    <a:lstStyle/>
                    <a:p>
                      <a:pPr algn="ctr">
                        <a:lnSpc>
                          <a:spcPct val="107000"/>
                        </a:lnSpc>
                        <a:spcAft>
                          <a:spcPts val="800"/>
                        </a:spcAft>
                      </a:pPr>
                      <a:r>
                        <a:rPr lang="en-IN" sz="1800" b="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Kusumdunri</a:t>
                      </a:r>
                      <a:endParaRPr lang="en-IN" sz="1800" b="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17.92</a:t>
                      </a:r>
                      <a:endParaRPr lang="en-IN" sz="1800" b="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70685586"/>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Kharjuria</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2.77</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94275260"/>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Metyal</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18864738"/>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Niasa</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8.29</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3398749"/>
                  </a:ext>
                </a:extLst>
              </a:tr>
              <a:tr h="274200">
                <a:tc>
                  <a:txBody>
                    <a:bodyPr/>
                    <a:lstStyle/>
                    <a:p>
                      <a:pPr algn="ctr">
                        <a:lnSpc>
                          <a:spcPct val="107000"/>
                        </a:lnSpc>
                        <a:spcAft>
                          <a:spcPts val="800"/>
                        </a:spcAft>
                      </a:pPr>
                      <a:r>
                        <a:rPr lang="en-IN" sz="1800" b="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Pachaparar</a:t>
                      </a:r>
                      <a:endParaRPr lang="en-IN" sz="1800" b="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0.27</a:t>
                      </a:r>
                      <a:endParaRPr lang="en-IN" sz="1800" b="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67601765"/>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Poradi</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2.85</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02890522"/>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Rampur</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8.10</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24876862"/>
                  </a:ext>
                </a:extLst>
              </a:tr>
              <a:tr h="274200">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Upar Maity Bandh</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12.36</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93772008"/>
                  </a:ext>
                </a:extLst>
              </a:tr>
            </a:tbl>
          </a:graphicData>
        </a:graphic>
      </p:graphicFrame>
    </p:spTree>
    <p:extLst>
      <p:ext uri="{BB962C8B-B14F-4D97-AF65-F5344CB8AC3E}">
        <p14:creationId xmlns:p14="http://schemas.microsoft.com/office/powerpoint/2010/main" val="3461113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6C53ED-E945-96E0-1223-24076351FE1D}"/>
                  </a:ext>
                </a:extLst>
              </p:cNvPr>
              <p:cNvSpPr txBox="1"/>
              <p:nvPr/>
            </p:nvSpPr>
            <p:spPr>
              <a:xfrm>
                <a:off x="289248" y="326571"/>
                <a:ext cx="6660191" cy="5165004"/>
              </a:xfrm>
              <a:prstGeom prst="rect">
                <a:avLst/>
              </a:prstGeom>
              <a:noFill/>
            </p:spPr>
            <p:txBody>
              <a:bodyPr wrap="square" rtlCol="0">
                <a:spAutoFit/>
              </a:bodyPr>
              <a:lstStyle/>
              <a:p>
                <a:r>
                  <a:rPr lang="en-IN" b="1" dirty="0">
                    <a:solidFill>
                      <a:srgbClr val="C00000"/>
                    </a:solidFill>
                    <a:latin typeface="Times New Roman" panose="02020603050405020304" pitchFamily="18" charset="0"/>
                    <a:cs typeface="Times New Roman" panose="02020603050405020304" pitchFamily="18" charset="0"/>
                  </a:rPr>
                  <a:t>Bulk Density and Dry Density</a:t>
                </a:r>
              </a:p>
              <a:p>
                <a:endParaRPr lang="en-IN"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rPr>
                  <a:t>Dry density (</a:t>
                </a:r>
                <a:r>
                  <a:rPr lang="en-IN" sz="1600" dirty="0" err="1">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ρ</a:t>
                </a:r>
                <a:r>
                  <a:rPr lang="en-IN" sz="1600" baseline="-25000" dirty="0" err="1">
                    <a:solidFill>
                      <a:srgbClr val="000066"/>
                    </a:solidFill>
                    <a:effectLst/>
                    <a:latin typeface="Times New Roman" panose="02020603050405020304" pitchFamily="18" charset="0"/>
                    <a:ea typeface="Calibri" panose="020F0502020204030204" pitchFamily="34" charset="0"/>
                  </a:rPr>
                  <a:t>d</a:t>
                </a:r>
                <a:r>
                  <a:rPr lang="en-IN" sz="1600" dirty="0">
                    <a:solidFill>
                      <a:srgbClr val="000066"/>
                    </a:solidFill>
                    <a:effectLst/>
                    <a:latin typeface="Times New Roman" panose="02020603050405020304" pitchFamily="18" charset="0"/>
                    <a:ea typeface="Calibri" panose="020F0502020204030204" pitchFamily="34" charset="0"/>
                  </a:rPr>
                  <a:t>) of solid particles is a measure of the mass of solid particles per unit volume of the soil sample.</a:t>
                </a:r>
              </a:p>
              <a:p>
                <a:pPr marL="285750" indent="-285750" algn="jus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rPr>
                  <a:t> Bulk density is a measure of the mass of solid particles plus water per unit volume. </a:t>
                </a:r>
                <a:endPar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rPr>
                  <a:t>During the field survey, in-situ bulk unit weight has been measured by the core cutter method, sand replacement method and water displacement method.</a:t>
                </a:r>
              </a:p>
              <a:p>
                <a:pPr marL="285750" indent="-285750" algn="just">
                  <a:buFont typeface="Wingdings" panose="05000000000000000000" pitchFamily="2" charset="2"/>
                  <a:buChar char="v"/>
                </a:pPr>
                <a:r>
                  <a:rPr lang="en-IN" sz="1600" b="1" dirty="0">
                    <a:solidFill>
                      <a:srgbClr val="000066"/>
                    </a:solidFill>
                    <a:latin typeface="Times New Roman" panose="02020603050405020304" pitchFamily="18" charset="0"/>
                  </a:rPr>
                  <a:t>Sand replacement method</a:t>
                </a:r>
                <a:r>
                  <a:rPr lang="en-IN" sz="1600" dirty="0">
                    <a:solidFill>
                      <a:srgbClr val="000066"/>
                    </a:solidFill>
                    <a:latin typeface="Times New Roman" panose="02020603050405020304" pitchFamily="18" charset="0"/>
                  </a:rPr>
                  <a:t>: </a:t>
                </a:r>
                <a:r>
                  <a:rPr lang="en-IN" sz="1600" dirty="0">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Poradi and Upar Maity Bandh.</a:t>
                </a:r>
                <a:endParaRPr lang="en-IN" sz="1600" dirty="0">
                  <a:solidFill>
                    <a:srgbClr val="000066"/>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600" dirty="0">
                    <a:solidFill>
                      <a:srgbClr val="000066"/>
                    </a:solidFill>
                    <a:latin typeface="Times New Roman" panose="02020603050405020304" pitchFamily="18" charset="0"/>
                    <a:cs typeface="Times New Roman" panose="02020603050405020304" pitchFamily="18" charset="0"/>
                  </a:rPr>
                  <a:t>      </a:t>
                </a:r>
                <a:r>
                  <a:rPr lang="en-IN" sz="1600" b="1" dirty="0">
                    <a:solidFill>
                      <a:srgbClr val="000066"/>
                    </a:solidFill>
                    <a:latin typeface="Times New Roman" panose="02020603050405020304" pitchFamily="18" charset="0"/>
                    <a:cs typeface="Times New Roman" panose="02020603050405020304" pitchFamily="18" charset="0"/>
                  </a:rPr>
                  <a:t>Water displacement method</a:t>
                </a:r>
                <a:r>
                  <a:rPr lang="en-IN" sz="1600" dirty="0">
                    <a:solidFill>
                      <a:srgbClr val="000066"/>
                    </a:solidFill>
                    <a:latin typeface="Times New Roman" panose="02020603050405020304" pitchFamily="18" charset="0"/>
                    <a:cs typeface="Times New Roman" panose="02020603050405020304" pitchFamily="18" charset="0"/>
                  </a:rPr>
                  <a:t>: Gharpathar.</a:t>
                </a:r>
              </a:p>
              <a:p>
                <a:pPr algn="just"/>
                <a:r>
                  <a:rPr lang="en-IN" sz="1600" dirty="0">
                    <a:solidFill>
                      <a:srgbClr val="000066"/>
                    </a:solidFill>
                    <a:latin typeface="Times New Roman" panose="02020603050405020304" pitchFamily="18" charset="0"/>
                    <a:cs typeface="Times New Roman" panose="02020603050405020304" pitchFamily="18" charset="0"/>
                  </a:rPr>
                  <a:t>      </a:t>
                </a:r>
                <a:r>
                  <a:rPr lang="en-IN" sz="1600" b="1" dirty="0">
                    <a:solidFill>
                      <a:srgbClr val="000066"/>
                    </a:solidFill>
                    <a:latin typeface="Times New Roman" panose="02020603050405020304" pitchFamily="18" charset="0"/>
                    <a:cs typeface="Times New Roman" panose="02020603050405020304" pitchFamily="18" charset="0"/>
                  </a:rPr>
                  <a:t>Core cutter method</a:t>
                </a:r>
                <a:r>
                  <a:rPr lang="en-IN" sz="1600" dirty="0">
                    <a:solidFill>
                      <a:srgbClr val="000066"/>
                    </a:solidFill>
                    <a:latin typeface="Times New Roman" panose="02020603050405020304" pitchFamily="18" charset="0"/>
                    <a:cs typeface="Times New Roman" panose="02020603050405020304" pitchFamily="18" charset="0"/>
                  </a:rPr>
                  <a:t>: other sampling sites.</a:t>
                </a:r>
              </a:p>
              <a:p>
                <a:pPr marL="285750" indent="-285750" algn="just">
                  <a:buFont typeface="Wingdings" panose="05000000000000000000" pitchFamily="2" charset="2"/>
                  <a:buChar char="v"/>
                </a:pPr>
                <a:r>
                  <a:rPr lang="en-IN" sz="1600" dirty="0">
                    <a:solidFill>
                      <a:srgbClr val="000066"/>
                    </a:solidFill>
                    <a:latin typeface="Cambria Math" panose="02040503050406030204" pitchFamily="18" charset="0"/>
                    <a:ea typeface="Calibri" panose="020F0502020204030204" pitchFamily="34" charset="0"/>
                    <a:cs typeface="Times New Roman" panose="02020603050405020304" pitchFamily="18" charset="0"/>
                  </a:rPr>
                  <a:t>D</a:t>
                </a:r>
                <a:r>
                  <a:rPr lang="en-IN" sz="1600" dirty="0">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ry densities of soil samples have been obtained from the following formula:</a:t>
                </a:r>
              </a:p>
              <a:p>
                <a:pPr algn="just"/>
                <a:r>
                  <a:rPr lang="en-IN" sz="1600" b="1" dirty="0">
                    <a:solidFill>
                      <a:srgbClr val="000066"/>
                    </a:solidFill>
                    <a:latin typeface="Cambria Math" panose="02040503050406030204" pitchFamily="18" charset="0"/>
                    <a:cs typeface="Times New Roman" panose="02020603050405020304" pitchFamily="18" charset="0"/>
                  </a:rPr>
                  <a:t>       </a:t>
                </a:r>
                <a14:m>
                  <m:oMath xmlns:m="http://schemas.openxmlformats.org/officeDocument/2006/math">
                    <m:sSub>
                      <m:sSubPr>
                        <m:ctrlPr>
                          <a:rPr lang="en-IN" sz="1600" b="1" i="1" smtClean="0">
                            <a:solidFill>
                              <a:srgbClr val="000066"/>
                            </a:solidFill>
                            <a:latin typeface="Cambria Math" panose="02040503050406030204" pitchFamily="18" charset="0"/>
                            <a:cs typeface="Times New Roman" panose="02020603050405020304" pitchFamily="18" charset="0"/>
                          </a:rPr>
                        </m:ctrlPr>
                      </m:sSubPr>
                      <m:e>
                        <m:r>
                          <a:rPr lang="en-IN" sz="1600"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𝝆</m:t>
                        </m:r>
                      </m:e>
                      <m:sub>
                        <m:r>
                          <a:rPr lang="en-IN" sz="1600" b="1" i="1" smtClean="0">
                            <a:solidFill>
                              <a:srgbClr val="000066"/>
                            </a:solidFill>
                            <a:latin typeface="Cambria Math" panose="02040503050406030204" pitchFamily="18" charset="0"/>
                            <a:cs typeface="Times New Roman" panose="02020603050405020304" pitchFamily="18" charset="0"/>
                          </a:rPr>
                          <m:t>𝒅</m:t>
                        </m:r>
                        <m:r>
                          <a:rPr lang="en-IN" sz="1600" b="1" i="1" smtClean="0">
                            <a:solidFill>
                              <a:srgbClr val="000066"/>
                            </a:solidFill>
                            <a:latin typeface="Cambria Math" panose="02040503050406030204" pitchFamily="18" charset="0"/>
                            <a:cs typeface="Times New Roman" panose="02020603050405020304" pitchFamily="18" charset="0"/>
                          </a:rPr>
                          <m:t>=</m:t>
                        </m:r>
                        <m:f>
                          <m:fPr>
                            <m:ctrlPr>
                              <a:rPr lang="en-IN" sz="1600" b="1" i="1" smtClean="0">
                                <a:solidFill>
                                  <a:srgbClr val="000066"/>
                                </a:solidFill>
                                <a:latin typeface="Cambria Math" panose="02040503050406030204" pitchFamily="18" charset="0"/>
                                <a:cs typeface="Times New Roman" panose="02020603050405020304" pitchFamily="18" charset="0"/>
                              </a:rPr>
                            </m:ctrlPr>
                          </m:fPr>
                          <m:num>
                            <m:sSub>
                              <m:sSubPr>
                                <m:ctrlPr>
                                  <a:rPr lang="en-IN" sz="1600" b="1" i="1" smtClean="0">
                                    <a:solidFill>
                                      <a:srgbClr val="000066"/>
                                    </a:solidFill>
                                    <a:latin typeface="Cambria Math" panose="02040503050406030204" pitchFamily="18" charset="0"/>
                                    <a:cs typeface="Times New Roman" panose="02020603050405020304" pitchFamily="18" charset="0"/>
                                  </a:rPr>
                                </m:ctrlPr>
                              </m:sSubPr>
                              <m:e>
                                <m:r>
                                  <a:rPr lang="en-IN" sz="1600"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𝝆</m:t>
                                </m:r>
                              </m:e>
                              <m:sub>
                                <m:r>
                                  <a:rPr lang="en-IN" sz="1600" b="1" i="1" smtClean="0">
                                    <a:solidFill>
                                      <a:srgbClr val="000066"/>
                                    </a:solidFill>
                                    <a:latin typeface="Cambria Math" panose="02040503050406030204" pitchFamily="18" charset="0"/>
                                    <a:cs typeface="Times New Roman" panose="02020603050405020304" pitchFamily="18" charset="0"/>
                                  </a:rPr>
                                  <m:t>𝒕</m:t>
                                </m:r>
                              </m:sub>
                            </m:sSub>
                          </m:num>
                          <m:den>
                            <m:r>
                              <a:rPr lang="en-IN" sz="1600" b="1" i="1" smtClean="0">
                                <a:solidFill>
                                  <a:srgbClr val="000066"/>
                                </a:solidFill>
                                <a:latin typeface="Cambria Math" panose="02040503050406030204" pitchFamily="18" charset="0"/>
                                <a:cs typeface="Times New Roman" panose="02020603050405020304" pitchFamily="18" charset="0"/>
                              </a:rPr>
                              <m:t>𝟏</m:t>
                            </m:r>
                            <m:r>
                              <a:rPr lang="en-IN" sz="1600" b="1" i="1" smtClean="0">
                                <a:solidFill>
                                  <a:srgbClr val="000066"/>
                                </a:solidFill>
                                <a:latin typeface="Cambria Math" panose="02040503050406030204" pitchFamily="18" charset="0"/>
                                <a:cs typeface="Times New Roman" panose="02020603050405020304" pitchFamily="18" charset="0"/>
                              </a:rPr>
                              <m:t>+</m:t>
                            </m:r>
                            <m:sSub>
                              <m:sSubPr>
                                <m:ctrlPr>
                                  <a:rPr lang="en-IN" sz="1600" b="1" i="1" smtClean="0">
                                    <a:solidFill>
                                      <a:srgbClr val="000066"/>
                                    </a:solidFill>
                                    <a:latin typeface="Cambria Math" panose="02040503050406030204" pitchFamily="18" charset="0"/>
                                    <a:cs typeface="Times New Roman" panose="02020603050405020304" pitchFamily="18" charset="0"/>
                                  </a:rPr>
                                </m:ctrlPr>
                              </m:sSubPr>
                              <m:e>
                                <m:r>
                                  <a:rPr lang="en-IN" sz="1600" b="1" i="1" smtClean="0">
                                    <a:solidFill>
                                      <a:srgbClr val="000066"/>
                                    </a:solidFill>
                                    <a:latin typeface="Cambria Math" panose="02040503050406030204" pitchFamily="18" charset="0"/>
                                    <a:cs typeface="Times New Roman" panose="02020603050405020304" pitchFamily="18" charset="0"/>
                                  </a:rPr>
                                  <m:t>𝑾</m:t>
                                </m:r>
                              </m:e>
                              <m:sub>
                                <m:r>
                                  <a:rPr lang="en-IN" sz="1600" b="1" i="1" smtClean="0">
                                    <a:solidFill>
                                      <a:srgbClr val="000066"/>
                                    </a:solidFill>
                                    <a:latin typeface="Cambria Math" panose="02040503050406030204" pitchFamily="18" charset="0"/>
                                    <a:cs typeface="Times New Roman" panose="02020603050405020304" pitchFamily="18" charset="0"/>
                                  </a:rPr>
                                  <m:t>𝒄</m:t>
                                </m:r>
                              </m:sub>
                            </m:sSub>
                          </m:den>
                        </m:f>
                      </m:sub>
                    </m:sSub>
                  </m:oMath>
                </a14:m>
                <a:endParaRPr lang="en-IN" sz="1600" b="1" dirty="0">
                  <a:solidFill>
                    <a:srgbClr val="000066"/>
                  </a:solidFill>
                </a:endParaRPr>
              </a:p>
              <a:p>
                <a:pPr algn="just">
                  <a:spcAft>
                    <a:spcPts val="800"/>
                  </a:spcAft>
                </a:pPr>
                <a:r>
                  <a:rPr lang="en-IN" sz="1600" dirty="0">
                    <a:solidFill>
                      <a:srgbClr val="000066"/>
                    </a:solidFill>
                  </a:rPr>
                  <a:t>        </a:t>
                </a: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Where </a:t>
                </a:r>
                <a:r>
                  <a:rPr lang="en-IN" sz="1600" dirty="0" err="1">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ρ</a:t>
                </a:r>
                <a:r>
                  <a:rPr lang="en-IN" sz="1600" baseline="-25000" dirty="0" err="1">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d</a:t>
                </a: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 Dry density of soil (g/cc)</a:t>
                </a:r>
                <a:endParaRPr lang="en-IN" sz="16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IN" sz="1600" dirty="0" err="1">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Ρ</a:t>
                </a:r>
                <a:r>
                  <a:rPr lang="en-IN" sz="1600" baseline="-25000" dirty="0" err="1">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t</a:t>
                </a:r>
                <a:r>
                  <a:rPr lang="en-IN" sz="1600" dirty="0">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 = In-situ bulk density of soil (g/cc)</a:t>
                </a:r>
                <a:endParaRPr lang="en-IN" sz="16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1600" dirty="0" err="1">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W</a:t>
                </a:r>
                <a:r>
                  <a:rPr lang="en-IN" sz="1600" baseline="-25000" dirty="0" err="1">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c</a:t>
                </a:r>
                <a:r>
                  <a:rPr lang="en-IN" sz="1600" dirty="0">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 = Moisture content of soil</a:t>
                </a:r>
              </a:p>
              <a:p>
                <a:pPr algn="just"/>
                <a:endParaRPr lang="en-IN" sz="1600" dirty="0">
                  <a:solidFill>
                    <a:srgbClr val="000066"/>
                  </a:solidFill>
                </a:endParaRPr>
              </a:p>
            </p:txBody>
          </p:sp>
        </mc:Choice>
        <mc:Fallback xmlns="">
          <p:sp>
            <p:nvSpPr>
              <p:cNvPr id="2" name="TextBox 1">
                <a:extLst>
                  <a:ext uri="{FF2B5EF4-FFF2-40B4-BE49-F238E27FC236}">
                    <a16:creationId xmlns:a16="http://schemas.microsoft.com/office/drawing/2014/main" id="{AC6C53ED-E945-96E0-1223-24076351FE1D}"/>
                  </a:ext>
                </a:extLst>
              </p:cNvPr>
              <p:cNvSpPr txBox="1">
                <a:spLocks noRot="1" noChangeAspect="1" noMove="1" noResize="1" noEditPoints="1" noAdjustHandles="1" noChangeArrowheads="1" noChangeShapeType="1" noTextEdit="1"/>
              </p:cNvSpPr>
              <p:nvPr/>
            </p:nvSpPr>
            <p:spPr>
              <a:xfrm>
                <a:off x="289248" y="326571"/>
                <a:ext cx="6660191" cy="5165004"/>
              </a:xfrm>
              <a:prstGeom prst="rect">
                <a:avLst/>
              </a:prstGeom>
              <a:blipFill>
                <a:blip r:embed="rId2"/>
                <a:stretch>
                  <a:fillRect l="-732" t="-708" r="-549"/>
                </a:stretch>
              </a:blipFill>
            </p:spPr>
            <p:txBody>
              <a:bodyPr/>
              <a:lstStyle/>
              <a:p>
                <a:r>
                  <a:rPr lang="en-IN">
                    <a:noFill/>
                  </a:rPr>
                  <a:t> </a:t>
                </a:r>
              </a:p>
            </p:txBody>
          </p:sp>
        </mc:Fallback>
      </mc:AlternateContent>
      <p:graphicFrame>
        <p:nvGraphicFramePr>
          <p:cNvPr id="3" name="Table 2">
            <a:extLst>
              <a:ext uri="{FF2B5EF4-FFF2-40B4-BE49-F238E27FC236}">
                <a16:creationId xmlns:a16="http://schemas.microsoft.com/office/drawing/2014/main" id="{D32A44F7-CD31-9871-3567-EB07B1D17C3D}"/>
              </a:ext>
            </a:extLst>
          </p:cNvPr>
          <p:cNvGraphicFramePr>
            <a:graphicFrameLocks noGrp="1"/>
          </p:cNvGraphicFramePr>
          <p:nvPr>
            <p:extLst>
              <p:ext uri="{D42A27DB-BD31-4B8C-83A1-F6EECF244321}">
                <p14:modId xmlns:p14="http://schemas.microsoft.com/office/powerpoint/2010/main" val="2791428081"/>
              </p:ext>
            </p:extLst>
          </p:nvPr>
        </p:nvGraphicFramePr>
        <p:xfrm>
          <a:off x="7366000" y="326571"/>
          <a:ext cx="4442512" cy="6558534"/>
        </p:xfrm>
        <a:graphic>
          <a:graphicData uri="http://schemas.openxmlformats.org/drawingml/2006/table">
            <a:tbl>
              <a:tblPr firstRow="1" firstCol="1" bandRow="1">
                <a:tableStyleId>{8A107856-5554-42FB-B03E-39F5DBC370BA}</a:tableStyleId>
              </a:tblPr>
              <a:tblGrid>
                <a:gridCol w="2344253">
                  <a:extLst>
                    <a:ext uri="{9D8B030D-6E8A-4147-A177-3AD203B41FA5}">
                      <a16:colId xmlns:a16="http://schemas.microsoft.com/office/drawing/2014/main" val="1737043297"/>
                    </a:ext>
                  </a:extLst>
                </a:gridCol>
                <a:gridCol w="927301">
                  <a:extLst>
                    <a:ext uri="{9D8B030D-6E8A-4147-A177-3AD203B41FA5}">
                      <a16:colId xmlns:a16="http://schemas.microsoft.com/office/drawing/2014/main" val="3477149643"/>
                    </a:ext>
                  </a:extLst>
                </a:gridCol>
                <a:gridCol w="1170958">
                  <a:extLst>
                    <a:ext uri="{9D8B030D-6E8A-4147-A177-3AD203B41FA5}">
                      <a16:colId xmlns:a16="http://schemas.microsoft.com/office/drawing/2014/main" val="1942746131"/>
                    </a:ext>
                  </a:extLst>
                </a:gridCol>
              </a:tblGrid>
              <a:tr h="720075">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Site Names</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Bulk Density</a:t>
                      </a:r>
                    </a:p>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(g/cc)</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Dry density</a:t>
                      </a:r>
                    </a:p>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(g/cc)</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2513023007"/>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Aralbara</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1.42</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1.28</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8097662"/>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Bansidi</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1.50</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1.31</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3890406"/>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Barogram</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1.54</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1.36</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5812659"/>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Baromesya</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1.46</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1.42</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4321879"/>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Bara Metala</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1.59</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1.47</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9649146"/>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Dumuria</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1.43</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1.39</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0429326"/>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Gharpathar</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1.94</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1.76</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0811677"/>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Guniada</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1.39</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1.34</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2533332"/>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Kantapal</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1.61</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1.51</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8308569"/>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Kawabasa</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1.51</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1.43</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1923219"/>
                  </a:ext>
                </a:extLst>
              </a:tr>
              <a:tr h="271990">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Kolaboti (Susunia)</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1.66</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1.59</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462801"/>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Kusumdunri</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1.72</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1.45</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1279452"/>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Kharjuria</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1.41</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1.37</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9959885"/>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Metyal</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1.64</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1.62</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6412983"/>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Niasa</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1.32</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1.22</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6640849"/>
                  </a:ext>
                </a:extLst>
              </a:tr>
              <a:tr h="271990">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Pachaparar</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1.67</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1.67</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4904157"/>
                  </a:ext>
                </a:extLst>
              </a:tr>
              <a:tr h="271990">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Poradi</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1.54</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1.50</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5321489"/>
                  </a:ext>
                </a:extLst>
              </a:tr>
              <a:tr h="271990">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Rampur</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1.81</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1.68</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6049668"/>
                  </a:ext>
                </a:extLst>
              </a:tr>
              <a:tr h="271990">
                <a:tc>
                  <a:txBody>
                    <a:bodyPr/>
                    <a:lstStyle/>
                    <a:p>
                      <a:pPr algn="ctr">
                        <a:lnSpc>
                          <a:spcPct val="107000"/>
                        </a:lnSpc>
                        <a:spcAft>
                          <a:spcPts val="800"/>
                        </a:spcAft>
                        <a:tabLst>
                          <a:tab pos="596900" algn="l"/>
                        </a:tabLst>
                      </a:pPr>
                      <a:r>
                        <a:rPr lang="en-IN" sz="1800" b="0">
                          <a:solidFill>
                            <a:srgbClr val="000066"/>
                          </a:solidFill>
                          <a:effectLst/>
                          <a:latin typeface="Times New Roman" panose="02020603050405020304" pitchFamily="18" charset="0"/>
                          <a:cs typeface="Times New Roman" panose="02020603050405020304" pitchFamily="18" charset="0"/>
                        </a:rPr>
                        <a:t>Upar Maity Bandh</a:t>
                      </a:r>
                      <a:endParaRPr lang="en-IN" sz="1800" b="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1.29</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tabLst>
                          <a:tab pos="596900" algn="l"/>
                        </a:tabLst>
                      </a:pPr>
                      <a:r>
                        <a:rPr lang="en-IN" sz="1800" b="0" dirty="0">
                          <a:solidFill>
                            <a:srgbClr val="000066"/>
                          </a:solidFill>
                          <a:effectLst/>
                          <a:latin typeface="Times New Roman" panose="02020603050405020304" pitchFamily="18" charset="0"/>
                          <a:cs typeface="Times New Roman" panose="02020603050405020304" pitchFamily="18" charset="0"/>
                        </a:rPr>
                        <a:t>1.15</a:t>
                      </a:r>
                      <a:endParaRPr lang="en-IN" sz="1800" b="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9800421"/>
                  </a:ext>
                </a:extLst>
              </a:tr>
            </a:tbl>
          </a:graphicData>
        </a:graphic>
      </p:graphicFrame>
    </p:spTree>
    <p:extLst>
      <p:ext uri="{BB962C8B-B14F-4D97-AF65-F5344CB8AC3E}">
        <p14:creationId xmlns:p14="http://schemas.microsoft.com/office/powerpoint/2010/main" val="3283919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01">
            <a:extLst>
              <a:ext uri="{FF2B5EF4-FFF2-40B4-BE49-F238E27FC236}">
                <a16:creationId xmlns:a16="http://schemas.microsoft.com/office/drawing/2014/main" id="{E071C14B-0A50-F3C4-7A6C-284070374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63" y="1222153"/>
            <a:ext cx="4936152" cy="3702563"/>
          </a:xfrm>
          <a:prstGeom prst="rect">
            <a:avLst/>
          </a:prstGeom>
          <a:noFill/>
          <a:ln w="57150">
            <a:solidFill>
              <a:srgbClr val="FFD966"/>
            </a:solidFill>
            <a:miter lim="800000"/>
            <a:headEnd/>
            <a:tailEnd/>
          </a:ln>
          <a:extLst>
            <a:ext uri="{909E8E84-426E-40DD-AFC4-6F175D3DCCD1}">
              <a14:hiddenFill xmlns:a14="http://schemas.microsoft.com/office/drawing/2010/main">
                <a:solidFill>
                  <a:srgbClr val="FFFFFF"/>
                </a:solidFill>
              </a14:hiddenFill>
            </a:ext>
          </a:extLst>
        </p:spPr>
      </p:pic>
      <p:pic>
        <p:nvPicPr>
          <p:cNvPr id="4099" name="Picture 102">
            <a:extLst>
              <a:ext uri="{FF2B5EF4-FFF2-40B4-BE49-F238E27FC236}">
                <a16:creationId xmlns:a16="http://schemas.microsoft.com/office/drawing/2014/main" id="{55681A39-D1A8-5353-DE29-3CE65E35E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322" y="346773"/>
            <a:ext cx="4248053" cy="4577943"/>
          </a:xfrm>
          <a:prstGeom prst="rect">
            <a:avLst/>
          </a:prstGeom>
          <a:noFill/>
          <a:ln w="57150">
            <a:solidFill>
              <a:srgbClr val="FFD966"/>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45C4454-AD45-73A5-E484-513D09816B49}"/>
              </a:ext>
            </a:extLst>
          </p:cNvPr>
          <p:cNvSpPr txBox="1"/>
          <p:nvPr/>
        </p:nvSpPr>
        <p:spPr>
          <a:xfrm>
            <a:off x="1581669" y="5187819"/>
            <a:ext cx="3638939" cy="646331"/>
          </a:xfrm>
          <a:prstGeom prst="rect">
            <a:avLst/>
          </a:prstGeom>
          <a:solidFill>
            <a:schemeClr val="accent5">
              <a:lumMod val="60000"/>
              <a:lumOff val="40000"/>
            </a:schemeClr>
          </a:solidFill>
          <a:ln>
            <a:solidFill>
              <a:srgbClr val="000066"/>
            </a:solidFill>
          </a:ln>
        </p:spPr>
        <p:txBody>
          <a:bodyPr wrap="square" rtlCol="0">
            <a:spAutoFit/>
          </a:bodyPr>
          <a:lstStyle/>
          <a:p>
            <a:pPr algn="ctr"/>
            <a:r>
              <a:rPr lang="en-IN" b="1" dirty="0">
                <a:solidFill>
                  <a:srgbClr val="000066"/>
                </a:solidFill>
                <a:latin typeface="Times New Roman" panose="02020603050405020304" pitchFamily="18" charset="0"/>
                <a:cs typeface="Times New Roman" panose="02020603050405020304" pitchFamily="18" charset="0"/>
              </a:rPr>
              <a:t>In-situ Bulk Density determination by Core cutter method</a:t>
            </a:r>
          </a:p>
        </p:txBody>
      </p:sp>
      <p:sp>
        <p:nvSpPr>
          <p:cNvPr id="3" name="TextBox 2">
            <a:extLst>
              <a:ext uri="{FF2B5EF4-FFF2-40B4-BE49-F238E27FC236}">
                <a16:creationId xmlns:a16="http://schemas.microsoft.com/office/drawing/2014/main" id="{0007E437-FAB2-A099-C36E-C4D6861CA81A}"/>
              </a:ext>
            </a:extLst>
          </p:cNvPr>
          <p:cNvSpPr txBox="1"/>
          <p:nvPr/>
        </p:nvSpPr>
        <p:spPr>
          <a:xfrm>
            <a:off x="6895322" y="5187818"/>
            <a:ext cx="4248053" cy="646331"/>
          </a:xfrm>
          <a:prstGeom prst="rect">
            <a:avLst/>
          </a:prstGeom>
          <a:solidFill>
            <a:schemeClr val="accent5">
              <a:lumMod val="60000"/>
              <a:lumOff val="40000"/>
            </a:schemeClr>
          </a:solidFill>
          <a:ln>
            <a:solidFill>
              <a:srgbClr val="000066"/>
            </a:solidFill>
          </a:ln>
        </p:spPr>
        <p:txBody>
          <a:bodyPr wrap="square" rtlCol="0">
            <a:spAutoFit/>
          </a:bodyPr>
          <a:lstStyle/>
          <a:p>
            <a:pPr algn="ctr"/>
            <a:r>
              <a:rPr lang="en-IN" b="1" dirty="0">
                <a:solidFill>
                  <a:srgbClr val="000066"/>
                </a:solidFill>
                <a:latin typeface="Times New Roman" panose="02020603050405020304" pitchFamily="18" charset="0"/>
                <a:cs typeface="Times New Roman" panose="02020603050405020304" pitchFamily="18" charset="0"/>
              </a:rPr>
              <a:t>Bulk density determination in laboratory by water displacement method</a:t>
            </a:r>
          </a:p>
        </p:txBody>
      </p:sp>
    </p:spTree>
    <p:extLst>
      <p:ext uri="{BB962C8B-B14F-4D97-AF65-F5344CB8AC3E}">
        <p14:creationId xmlns:p14="http://schemas.microsoft.com/office/powerpoint/2010/main" val="688122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080A0E-6552-6E4D-08F2-3E2B568102AB}"/>
              </a:ext>
            </a:extLst>
          </p:cNvPr>
          <p:cNvSpPr txBox="1"/>
          <p:nvPr/>
        </p:nvSpPr>
        <p:spPr>
          <a:xfrm>
            <a:off x="606490" y="475861"/>
            <a:ext cx="10245012" cy="523220"/>
          </a:xfrm>
          <a:prstGeom prst="rect">
            <a:avLst/>
          </a:prstGeom>
          <a:noFill/>
        </p:spPr>
        <p:txBody>
          <a:bodyPr wrap="square" rtlCol="0">
            <a:spAutoFit/>
          </a:bodyPr>
          <a:lstStyle/>
          <a:p>
            <a:r>
              <a:rPr lang="en-IN" sz="2800" b="1" dirty="0">
                <a:solidFill>
                  <a:srgbClr val="C00000"/>
                </a:solidFill>
                <a:latin typeface="Times New Roman" panose="02020603050405020304" pitchFamily="18" charset="0"/>
                <a:cs typeface="Times New Roman" panose="02020603050405020304" pitchFamily="18" charset="0"/>
              </a:rPr>
              <a:t>Laboratory Test Procedures of Water Quality Parameters</a:t>
            </a:r>
          </a:p>
        </p:txBody>
      </p:sp>
      <p:sp>
        <p:nvSpPr>
          <p:cNvPr id="3" name="TextBox 2">
            <a:extLst>
              <a:ext uri="{FF2B5EF4-FFF2-40B4-BE49-F238E27FC236}">
                <a16:creationId xmlns:a16="http://schemas.microsoft.com/office/drawing/2014/main" id="{44879EA8-5AD9-FA8A-AD0E-65D021298B0E}"/>
              </a:ext>
            </a:extLst>
          </p:cNvPr>
          <p:cNvSpPr txBox="1"/>
          <p:nvPr/>
        </p:nvSpPr>
        <p:spPr>
          <a:xfrm>
            <a:off x="709127" y="1287624"/>
            <a:ext cx="7529804" cy="5078313"/>
          </a:xfrm>
          <a:prstGeom prst="rect">
            <a:avLst/>
          </a:prstGeom>
          <a:noFill/>
        </p:spPr>
        <p:txBody>
          <a:bodyPr wrap="square" rtlCol="0">
            <a:spAutoFit/>
          </a:bodyPr>
          <a:lstStyle/>
          <a:p>
            <a:pPr marL="342900" indent="-342900">
              <a:buAutoNum type="arabicPeriod"/>
            </a:pPr>
            <a:r>
              <a:rPr lang="en-IN" b="1" dirty="0">
                <a:solidFill>
                  <a:srgbClr val="C00000"/>
                </a:solidFill>
                <a:latin typeface="Times New Roman" panose="02020603050405020304" pitchFamily="18" charset="0"/>
                <a:cs typeface="Times New Roman" panose="02020603050405020304" pitchFamily="18" charset="0"/>
              </a:rPr>
              <a:t>pH</a:t>
            </a:r>
          </a:p>
          <a:p>
            <a:pPr marL="285750" indent="-285750">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pH value denotes whether the </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water is acidic or alkaline</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pH value greater than 7 indicates alkaline water and pH value less than 7 indicates acidic solution.</a:t>
            </a:r>
          </a:p>
          <a:p>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r>
              <a:rPr lang="en-IN" dirty="0">
                <a:solidFill>
                  <a:srgbClr val="C00000"/>
                </a:solidFill>
              </a:rPr>
              <a:t>2. </a:t>
            </a:r>
            <a:r>
              <a:rPr lang="en-IN" b="1" dirty="0">
                <a:solidFill>
                  <a:srgbClr val="C00000"/>
                </a:solidFill>
                <a:latin typeface="Times New Roman" panose="02020603050405020304" pitchFamily="18" charset="0"/>
                <a:cs typeface="Times New Roman" panose="02020603050405020304" pitchFamily="18" charset="0"/>
              </a:rPr>
              <a:t>Total Dissolved Solid</a:t>
            </a:r>
          </a:p>
          <a:p>
            <a:pPr marL="285750" indent="-285750">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Total dissolved solids (TDS) mean the portion of </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total solids that passes through filter media </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after the removal of suspended solids.</a:t>
            </a:r>
          </a:p>
          <a:p>
            <a:pPr marL="285750" indent="-285750">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Generally, particles having size less than 0.5 to 2 micron characterized as dissolved solid.</a:t>
            </a:r>
          </a:p>
          <a:p>
            <a:endPar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dirty="0">
                <a:solidFill>
                  <a:srgbClr val="C00000"/>
                </a:solidFill>
              </a:rPr>
              <a:t>3</a:t>
            </a:r>
            <a:r>
              <a:rPr lang="en-IN" dirty="0">
                <a:solidFill>
                  <a:srgbClr val="C00000"/>
                </a:solidFill>
                <a:latin typeface="Times New Roman" panose="02020603050405020304" pitchFamily="18" charset="0"/>
                <a:cs typeface="Times New Roman" panose="02020603050405020304" pitchFamily="18" charset="0"/>
              </a:rPr>
              <a:t>. </a:t>
            </a:r>
            <a:r>
              <a:rPr lang="en-IN" b="1" dirty="0">
                <a:solidFill>
                  <a:srgbClr val="C00000"/>
                </a:solidFill>
                <a:latin typeface="Times New Roman" panose="02020603050405020304" pitchFamily="18" charset="0"/>
                <a:cs typeface="Times New Roman" panose="02020603050405020304" pitchFamily="18" charset="0"/>
              </a:rPr>
              <a:t>Electrical Conductivity</a:t>
            </a:r>
            <a:endParaRPr lang="en-IN" sz="18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rPr>
              <a:t>Electrical conductivity of water is a measure to check how easily electric current passes through it.</a:t>
            </a:r>
          </a:p>
          <a:p>
            <a:pPr marL="285750" indent="-285750">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rPr>
              <a:t> Its value directly depends on the </a:t>
            </a:r>
            <a:r>
              <a:rPr lang="en-IN" sz="1800" b="1" dirty="0">
                <a:solidFill>
                  <a:srgbClr val="000066"/>
                </a:solidFill>
                <a:effectLst/>
                <a:latin typeface="Times New Roman" panose="02020603050405020304" pitchFamily="18" charset="0"/>
                <a:ea typeface="Calibri" panose="020F0502020204030204" pitchFamily="34" charset="0"/>
              </a:rPr>
              <a:t>number of ions or electrolytes present </a:t>
            </a:r>
            <a:r>
              <a:rPr lang="en-IN" sz="1800" dirty="0">
                <a:solidFill>
                  <a:srgbClr val="000066"/>
                </a:solidFill>
                <a:effectLst/>
                <a:latin typeface="Times New Roman" panose="02020603050405020304" pitchFamily="18" charset="0"/>
                <a:ea typeface="Calibri" panose="020F0502020204030204" pitchFamily="34" charset="0"/>
              </a:rPr>
              <a:t>in the water. </a:t>
            </a:r>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TDS, pH, EC all of these three parameters has been measured at the field level using ‘</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combined pH and EC probe made by HANNA’</a:t>
            </a:r>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105">
            <a:extLst>
              <a:ext uri="{FF2B5EF4-FFF2-40B4-BE49-F238E27FC236}">
                <a16:creationId xmlns:a16="http://schemas.microsoft.com/office/drawing/2014/main" id="{EA92D999-EF19-74F4-E3BD-4FB35E87F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389"/>
          <a:stretch>
            <a:fillRect/>
          </a:stretch>
        </p:blipFill>
        <p:spPr bwMode="auto">
          <a:xfrm>
            <a:off x="8719034" y="1287624"/>
            <a:ext cx="3086885" cy="3090863"/>
          </a:xfrm>
          <a:prstGeom prst="rect">
            <a:avLst/>
          </a:prstGeom>
          <a:noFill/>
          <a:ln w="57150">
            <a:solidFill>
              <a:srgbClr val="FFD966"/>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48F1BB-976B-A9B6-CC11-E23EFE761F70}"/>
              </a:ext>
            </a:extLst>
          </p:cNvPr>
          <p:cNvSpPr txBox="1"/>
          <p:nvPr/>
        </p:nvSpPr>
        <p:spPr>
          <a:xfrm>
            <a:off x="8880557" y="4667030"/>
            <a:ext cx="2763838" cy="646331"/>
          </a:xfrm>
          <a:prstGeom prst="rect">
            <a:avLst/>
          </a:prstGeom>
          <a:solidFill>
            <a:schemeClr val="accent5">
              <a:lumMod val="60000"/>
              <a:lumOff val="40000"/>
            </a:schemeClr>
          </a:solidFill>
          <a:ln>
            <a:solidFill>
              <a:srgbClr val="000066"/>
            </a:solidFill>
          </a:ln>
        </p:spPr>
        <p:txBody>
          <a:bodyPr wrap="square" rtlCol="0">
            <a:spAutoFit/>
          </a:bodyPr>
          <a:lstStyle/>
          <a:p>
            <a:pPr algn="ctr"/>
            <a:r>
              <a:rPr lang="en-IN" b="1" dirty="0">
                <a:solidFill>
                  <a:srgbClr val="000066"/>
                </a:solidFill>
                <a:latin typeface="Times New Roman" panose="02020603050405020304" pitchFamily="18" charset="0"/>
                <a:cs typeface="Times New Roman" panose="02020603050405020304" pitchFamily="18" charset="0"/>
              </a:rPr>
              <a:t>Probe to measure pH, EC and TDS</a:t>
            </a:r>
          </a:p>
        </p:txBody>
      </p:sp>
    </p:spTree>
    <p:extLst>
      <p:ext uri="{BB962C8B-B14F-4D97-AF65-F5344CB8AC3E}">
        <p14:creationId xmlns:p14="http://schemas.microsoft.com/office/powerpoint/2010/main" val="1415957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74DF513-EC66-8E39-B01D-1DDBFFF04FAC}"/>
                  </a:ext>
                </a:extLst>
              </p:cNvPr>
              <p:cNvSpPr txBox="1"/>
              <p:nvPr/>
            </p:nvSpPr>
            <p:spPr>
              <a:xfrm>
                <a:off x="1519335" y="475861"/>
                <a:ext cx="9061579" cy="4696607"/>
              </a:xfrm>
              <a:prstGeom prst="rect">
                <a:avLst/>
              </a:prstGeom>
              <a:noFill/>
            </p:spPr>
            <p:txBody>
              <a:bodyPr wrap="square" rtlCol="0">
                <a:spAutoFit/>
              </a:bodyPr>
              <a:lstStyle/>
              <a:p>
                <a:r>
                  <a:rPr lang="en-IN" dirty="0">
                    <a:solidFill>
                      <a:srgbClr val="C00000"/>
                    </a:solidFill>
                    <a:latin typeface="Times New Roman" panose="02020603050405020304" pitchFamily="18" charset="0"/>
                    <a:cs typeface="Times New Roman" panose="02020603050405020304" pitchFamily="18" charset="0"/>
                  </a:rPr>
                  <a:t>4</a:t>
                </a:r>
                <a:r>
                  <a:rPr lang="en-IN" b="1" dirty="0">
                    <a:solidFill>
                      <a:srgbClr val="C00000"/>
                    </a:solidFill>
                    <a:latin typeface="Times New Roman" panose="02020603050405020304" pitchFamily="18" charset="0"/>
                    <a:cs typeface="Times New Roman" panose="02020603050405020304" pitchFamily="18" charset="0"/>
                  </a:rPr>
                  <a:t>.Chloride</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rPr>
                  <a:t>Chlorides in drinking water may be present in combination with one or more cations like Ca</a:t>
                </a:r>
                <a:r>
                  <a:rPr lang="en-IN" sz="2000" baseline="30000" dirty="0">
                    <a:solidFill>
                      <a:srgbClr val="000066"/>
                    </a:solidFill>
                    <a:effectLst/>
                    <a:latin typeface="Times New Roman" panose="02020603050405020304" pitchFamily="18" charset="0"/>
                    <a:ea typeface="Calibri" panose="020F0502020204030204" pitchFamily="34" charset="0"/>
                  </a:rPr>
                  <a:t>2+</a:t>
                </a:r>
                <a:r>
                  <a:rPr lang="en-IN" sz="2000" dirty="0">
                    <a:solidFill>
                      <a:srgbClr val="000066"/>
                    </a:solidFill>
                    <a:effectLst/>
                    <a:latin typeface="Times New Roman" panose="02020603050405020304" pitchFamily="18" charset="0"/>
                    <a:ea typeface="Calibri" panose="020F0502020204030204" pitchFamily="34" charset="0"/>
                  </a:rPr>
                  <a:t>, Mn</a:t>
                </a:r>
                <a:r>
                  <a:rPr lang="en-IN" sz="2000" baseline="30000" dirty="0">
                    <a:solidFill>
                      <a:srgbClr val="000066"/>
                    </a:solidFill>
                    <a:effectLst/>
                    <a:latin typeface="Times New Roman" panose="02020603050405020304" pitchFamily="18" charset="0"/>
                    <a:ea typeface="Calibri" panose="020F0502020204030204" pitchFamily="34" charset="0"/>
                  </a:rPr>
                  <a:t>2+</a:t>
                </a:r>
                <a:r>
                  <a:rPr lang="en-IN" sz="2000" dirty="0">
                    <a:solidFill>
                      <a:srgbClr val="000066"/>
                    </a:solidFill>
                    <a:effectLst/>
                    <a:latin typeface="Times New Roman" panose="02020603050405020304" pitchFamily="18" charset="0"/>
                    <a:ea typeface="Calibri" panose="020F0502020204030204" pitchFamily="34" charset="0"/>
                  </a:rPr>
                  <a:t>, Na</a:t>
                </a:r>
                <a:r>
                  <a:rPr lang="en-IN" sz="2000" baseline="30000" dirty="0">
                    <a:solidFill>
                      <a:srgbClr val="000066"/>
                    </a:solidFill>
                    <a:effectLst/>
                    <a:latin typeface="Times New Roman" panose="02020603050405020304" pitchFamily="18" charset="0"/>
                    <a:ea typeface="Calibri" panose="020F0502020204030204" pitchFamily="34" charset="0"/>
                  </a:rPr>
                  <a:t>+</a:t>
                </a:r>
                <a:r>
                  <a:rPr lang="en-IN" sz="2000" dirty="0">
                    <a:solidFill>
                      <a:srgbClr val="000066"/>
                    </a:solidFill>
                    <a:effectLst/>
                    <a:latin typeface="Times New Roman" panose="02020603050405020304" pitchFamily="18" charset="0"/>
                    <a:ea typeface="Calibri" panose="020F0502020204030204" pitchFamily="34" charset="0"/>
                  </a:rPr>
                  <a:t>, Fe</a:t>
                </a:r>
                <a:r>
                  <a:rPr lang="en-IN" sz="2000" baseline="30000" dirty="0">
                    <a:solidFill>
                      <a:srgbClr val="000066"/>
                    </a:solidFill>
                    <a:effectLst/>
                    <a:latin typeface="Times New Roman" panose="02020603050405020304" pitchFamily="18" charset="0"/>
                    <a:ea typeface="Calibri" panose="020F0502020204030204" pitchFamily="34" charset="0"/>
                  </a:rPr>
                  <a:t>2+.</a:t>
                </a:r>
              </a:p>
              <a:p>
                <a:pPr algn="just"/>
                <a:endParaRPr lang="en-IN" sz="2000" baseline="30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rPr>
                  <a:t>Chlorides ion in water samples have been determined in pH range 7 to 10 (slightly alkaline solution) by </a:t>
                </a:r>
                <a:r>
                  <a:rPr lang="en-IN" sz="2000" b="1" dirty="0">
                    <a:solidFill>
                      <a:srgbClr val="000066"/>
                    </a:solidFill>
                    <a:effectLst/>
                    <a:latin typeface="Times New Roman" panose="02020603050405020304" pitchFamily="18" charset="0"/>
                    <a:ea typeface="Calibri" panose="020F0502020204030204" pitchFamily="34" charset="0"/>
                  </a:rPr>
                  <a:t>titration with standard silver nitrate </a:t>
                </a:r>
                <a:r>
                  <a:rPr lang="en-IN" sz="2000" dirty="0">
                    <a:solidFill>
                      <a:srgbClr val="000066"/>
                    </a:solidFill>
                    <a:effectLst/>
                    <a:latin typeface="Times New Roman" panose="02020603050405020304" pitchFamily="18" charset="0"/>
                    <a:ea typeface="Calibri" panose="020F0502020204030204" pitchFamily="34" charset="0"/>
                  </a:rPr>
                  <a:t>(AgNO</a:t>
                </a:r>
                <a:r>
                  <a:rPr lang="en-IN" sz="2000" baseline="-25000" dirty="0">
                    <a:solidFill>
                      <a:srgbClr val="000066"/>
                    </a:solidFill>
                    <a:effectLst/>
                    <a:latin typeface="Times New Roman" panose="02020603050405020304" pitchFamily="18" charset="0"/>
                    <a:ea typeface="Calibri" panose="020F0502020204030204" pitchFamily="34" charset="0"/>
                  </a:rPr>
                  <a:t>3</a:t>
                </a:r>
                <a:r>
                  <a:rPr lang="en-IN" sz="2000" dirty="0">
                    <a:solidFill>
                      <a:srgbClr val="000066"/>
                    </a:solidFill>
                    <a:effectLst/>
                    <a:latin typeface="Times New Roman" panose="02020603050405020304" pitchFamily="18" charset="0"/>
                    <a:ea typeface="Calibri" panose="020F0502020204030204" pitchFamily="34" charset="0"/>
                  </a:rPr>
                  <a:t>) solution (0.0141 N) using potassium chromate (K</a:t>
                </a:r>
                <a:r>
                  <a:rPr lang="en-IN" sz="2000" baseline="-25000" dirty="0">
                    <a:solidFill>
                      <a:srgbClr val="000066"/>
                    </a:solidFill>
                    <a:effectLst/>
                    <a:latin typeface="Times New Roman" panose="02020603050405020304" pitchFamily="18" charset="0"/>
                    <a:ea typeface="Calibri" panose="020F0502020204030204" pitchFamily="34" charset="0"/>
                  </a:rPr>
                  <a:t>2</a:t>
                </a:r>
                <a:r>
                  <a:rPr lang="en-IN" sz="2000" dirty="0">
                    <a:solidFill>
                      <a:srgbClr val="000066"/>
                    </a:solidFill>
                    <a:effectLst/>
                    <a:latin typeface="Times New Roman" panose="02020603050405020304" pitchFamily="18" charset="0"/>
                    <a:ea typeface="Calibri" panose="020F0502020204030204" pitchFamily="34" charset="0"/>
                  </a:rPr>
                  <a:t>CrO</a:t>
                </a:r>
                <a:r>
                  <a:rPr lang="en-IN" sz="2000" baseline="-25000" dirty="0">
                    <a:solidFill>
                      <a:srgbClr val="000066"/>
                    </a:solidFill>
                    <a:effectLst/>
                    <a:latin typeface="Times New Roman" panose="02020603050405020304" pitchFamily="18" charset="0"/>
                    <a:ea typeface="Calibri" panose="020F0502020204030204" pitchFamily="34" charset="0"/>
                  </a:rPr>
                  <a:t>4</a:t>
                </a:r>
                <a:r>
                  <a:rPr lang="en-IN" sz="2000" dirty="0">
                    <a:solidFill>
                      <a:srgbClr val="000066"/>
                    </a:solidFill>
                    <a:effectLst/>
                    <a:latin typeface="Times New Roman" panose="02020603050405020304" pitchFamily="18" charset="0"/>
                    <a:ea typeface="Calibri" panose="020F0502020204030204" pitchFamily="34" charset="0"/>
                  </a:rPr>
                  <a:t>) as indicator.</a:t>
                </a:r>
              </a:p>
              <a:p>
                <a:pPr algn="just"/>
                <a:r>
                  <a:rPr lang="en-IN" sz="2000" dirty="0">
                    <a:solidFill>
                      <a:srgbClr val="000066"/>
                    </a:solidFill>
                    <a:effectLst/>
                    <a:latin typeface="Times New Roman" panose="02020603050405020304" pitchFamily="18" charset="0"/>
                    <a:ea typeface="Calibri" panose="020F0502020204030204" pitchFamily="34" charset="0"/>
                  </a:rPr>
                  <a:t> </a:t>
                </a:r>
              </a:p>
              <a:p>
                <a:pPr marL="285750" indent="-285750" algn="just">
                  <a:buFont typeface="Wingdings" panose="05000000000000000000" pitchFamily="2" charset="2"/>
                  <a:buChar char="v"/>
                </a:pPr>
                <a:r>
                  <a:rPr lang="en-IN" sz="2000" dirty="0">
                    <a:solidFill>
                      <a:srgbClr val="000066"/>
                    </a:solidFill>
                    <a:latin typeface="Times New Roman" panose="02020603050405020304" pitchFamily="18" charset="0"/>
                    <a:ea typeface="Calibri" panose="020F0502020204030204" pitchFamily="34" charset="0"/>
                  </a:rPr>
                  <a:t>Chloride conc.(mg/L)=</a:t>
                </a:r>
                <a14:m>
                  <m:oMath xmlns:m="http://schemas.openxmlformats.org/officeDocument/2006/math">
                    <m:f>
                      <m:fPr>
                        <m:ctrlPr>
                          <a:rPr lang="en-IN" sz="2000" b="1" i="1" smtClean="0">
                            <a:solidFill>
                              <a:srgbClr val="000066"/>
                            </a:solidFill>
                            <a:latin typeface="Cambria Math" panose="02040503050406030204" pitchFamily="18" charset="0"/>
                          </a:rPr>
                        </m:ctrlPr>
                      </m:fPr>
                      <m:num>
                        <m:r>
                          <a:rPr lang="en-IN" sz="2000" b="1" i="0" smtClean="0">
                            <a:solidFill>
                              <a:srgbClr val="000066"/>
                            </a:solidFill>
                            <a:latin typeface="Cambria Math" panose="02040503050406030204" pitchFamily="18" charset="0"/>
                          </a:rPr>
                          <m:t>(</m:t>
                        </m:r>
                        <m:r>
                          <a:rPr lang="en-IN" sz="2000" b="1" i="0" smtClean="0">
                            <a:solidFill>
                              <a:srgbClr val="000066"/>
                            </a:solidFill>
                            <a:latin typeface="Cambria Math" panose="02040503050406030204" pitchFamily="18" charset="0"/>
                          </a:rPr>
                          <m:t>𝐀</m:t>
                        </m:r>
                        <m:r>
                          <a:rPr lang="en-IN" sz="2000" b="1" i="0" smtClean="0">
                            <a:solidFill>
                              <a:srgbClr val="000066"/>
                            </a:solidFill>
                            <a:latin typeface="Cambria Math" panose="02040503050406030204" pitchFamily="18" charset="0"/>
                          </a:rPr>
                          <m:t>−</m:t>
                        </m:r>
                        <m:r>
                          <a:rPr lang="en-IN" sz="2000" b="1" i="0" smtClean="0">
                            <a:solidFill>
                              <a:srgbClr val="000066"/>
                            </a:solidFill>
                            <a:latin typeface="Cambria Math" panose="02040503050406030204" pitchFamily="18" charset="0"/>
                          </a:rPr>
                          <m:t>𝐁</m:t>
                        </m:r>
                        <m:r>
                          <a:rPr lang="en-IN" sz="2000" b="1" i="0" smtClean="0">
                            <a:solidFill>
                              <a:srgbClr val="000066"/>
                            </a:solidFill>
                            <a:latin typeface="Cambria Math" panose="02040503050406030204" pitchFamily="18" charset="0"/>
                          </a:rPr>
                          <m:t>)×</m:t>
                        </m:r>
                        <m:r>
                          <a:rPr lang="en-IN" sz="2000" b="1" i="0" smtClean="0">
                            <a:solidFill>
                              <a:srgbClr val="000066"/>
                            </a:solidFill>
                            <a:latin typeface="Cambria Math" panose="02040503050406030204" pitchFamily="18" charset="0"/>
                            <a:ea typeface="Cambria Math" panose="02040503050406030204" pitchFamily="18" charset="0"/>
                          </a:rPr>
                          <m:t>𝐍</m:t>
                        </m:r>
                        <m:r>
                          <a:rPr lang="en-IN" sz="2000" b="1" i="0" smtClean="0">
                            <a:solidFill>
                              <a:srgbClr val="000066"/>
                            </a:solidFill>
                            <a:latin typeface="Cambria Math" panose="02040503050406030204" pitchFamily="18" charset="0"/>
                            <a:ea typeface="Cambria Math" panose="02040503050406030204" pitchFamily="18" charset="0"/>
                          </a:rPr>
                          <m:t>×</m:t>
                        </m:r>
                        <m:r>
                          <a:rPr lang="en-IN" sz="2000" b="1" i="0" smtClean="0">
                            <a:solidFill>
                              <a:srgbClr val="000066"/>
                            </a:solidFill>
                            <a:latin typeface="Cambria Math" panose="02040503050406030204" pitchFamily="18" charset="0"/>
                            <a:ea typeface="Cambria Math" panose="02040503050406030204" pitchFamily="18" charset="0"/>
                          </a:rPr>
                          <m:t>𝟑𝟓𝟒𝟎𝟎</m:t>
                        </m:r>
                      </m:num>
                      <m:den>
                        <m:r>
                          <a:rPr lang="en-IN" sz="2000" b="1" i="0" smtClean="0">
                            <a:solidFill>
                              <a:srgbClr val="000066"/>
                            </a:solidFill>
                            <a:latin typeface="Cambria Math" panose="02040503050406030204" pitchFamily="18" charset="0"/>
                          </a:rPr>
                          <m:t>𝐯𝐨𝐥𝐮𝐦𝐞</m:t>
                        </m:r>
                        <m:r>
                          <a:rPr lang="en-IN" sz="2000" b="1" i="0" smtClean="0">
                            <a:solidFill>
                              <a:srgbClr val="000066"/>
                            </a:solidFill>
                            <a:latin typeface="Cambria Math" panose="02040503050406030204" pitchFamily="18" charset="0"/>
                          </a:rPr>
                          <m:t> </m:t>
                        </m:r>
                        <m:r>
                          <a:rPr lang="en-IN" sz="2000" b="1" i="0" smtClean="0">
                            <a:solidFill>
                              <a:srgbClr val="000066"/>
                            </a:solidFill>
                            <a:latin typeface="Cambria Math" panose="02040503050406030204" pitchFamily="18" charset="0"/>
                          </a:rPr>
                          <m:t>𝐨𝐟</m:t>
                        </m:r>
                        <m:r>
                          <a:rPr lang="en-IN" sz="2000" b="1" i="0" smtClean="0">
                            <a:solidFill>
                              <a:srgbClr val="000066"/>
                            </a:solidFill>
                            <a:latin typeface="Cambria Math" panose="02040503050406030204" pitchFamily="18" charset="0"/>
                          </a:rPr>
                          <m:t> </m:t>
                        </m:r>
                        <m:r>
                          <a:rPr lang="en-IN" sz="2000" b="1" i="0" smtClean="0">
                            <a:solidFill>
                              <a:srgbClr val="000066"/>
                            </a:solidFill>
                            <a:latin typeface="Cambria Math" panose="02040503050406030204" pitchFamily="18" charset="0"/>
                          </a:rPr>
                          <m:t>𝐬𝐚𝐦𝐩𝐥𝐞</m:t>
                        </m:r>
                        <m:r>
                          <a:rPr lang="en-IN" sz="2000" b="1" i="0" smtClean="0">
                            <a:solidFill>
                              <a:srgbClr val="000066"/>
                            </a:solidFill>
                            <a:latin typeface="Cambria Math" panose="02040503050406030204" pitchFamily="18" charset="0"/>
                          </a:rPr>
                          <m:t> (</m:t>
                        </m:r>
                        <m:r>
                          <a:rPr lang="en-IN" sz="2000" b="1" i="0" smtClean="0">
                            <a:solidFill>
                              <a:srgbClr val="000066"/>
                            </a:solidFill>
                            <a:latin typeface="Cambria Math" panose="02040503050406030204" pitchFamily="18" charset="0"/>
                          </a:rPr>
                          <m:t>𝐦𝐥</m:t>
                        </m:r>
                        <m:r>
                          <a:rPr lang="en-IN" sz="2000" b="1" i="0" smtClean="0">
                            <a:solidFill>
                              <a:srgbClr val="000066"/>
                            </a:solidFill>
                            <a:latin typeface="Cambria Math" panose="02040503050406030204" pitchFamily="18" charset="0"/>
                          </a:rPr>
                          <m:t>)</m:t>
                        </m:r>
                      </m:den>
                    </m:f>
                  </m:oMath>
                </a14:m>
                <a:endParaRPr lang="en-IN" sz="2000" b="1" dirty="0">
                  <a:solidFill>
                    <a:srgbClr val="000066"/>
                  </a:solidFill>
                  <a:effectLst/>
                  <a:latin typeface="Times New Roman" panose="02020603050405020304" pitchFamily="18" charset="0"/>
                  <a:ea typeface="Calibri" panose="020F0502020204030204" pitchFamily="34" charset="0"/>
                </a:endParaRPr>
              </a:p>
              <a:p>
                <a:pPr lvl="1" algn="just">
                  <a:spcAft>
                    <a:spcPts val="800"/>
                  </a:spcAft>
                </a:pP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Where A = AgNO</a:t>
                </a:r>
                <a:r>
                  <a:rPr lang="en-IN" sz="20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3 </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required for titration (ml)</a:t>
                </a:r>
                <a:endParaRPr lang="en-IN" sz="20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lvl="1" algn="just">
                  <a:spcAft>
                    <a:spcPts val="800"/>
                  </a:spcAft>
                </a:pP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B = AgNO</a:t>
                </a:r>
                <a:r>
                  <a:rPr lang="en-IN" sz="20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required for blank (ml)</a:t>
                </a:r>
                <a:endParaRPr lang="en-IN" sz="20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lvl="1" algn="just">
                  <a:spcAft>
                    <a:spcPts val="800"/>
                  </a:spcAft>
                </a:pP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N= Normality of AgNO</a:t>
                </a:r>
                <a:r>
                  <a:rPr lang="en-IN" sz="20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p>
              <a:p>
                <a:pPr lvl="1" algn="just">
                  <a:spcAft>
                    <a:spcPts val="800"/>
                  </a:spcAft>
                </a:pPr>
                <a:endParaRPr lang="en-IN" dirty="0">
                  <a:solidFill>
                    <a:srgbClr val="000066"/>
                  </a:solidFill>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774DF513-EC66-8E39-B01D-1DDBFFF04FAC}"/>
                  </a:ext>
                </a:extLst>
              </p:cNvPr>
              <p:cNvSpPr txBox="1">
                <a:spLocks noRot="1" noChangeAspect="1" noMove="1" noResize="1" noEditPoints="1" noAdjustHandles="1" noChangeArrowheads="1" noChangeShapeType="1" noTextEdit="1"/>
              </p:cNvSpPr>
              <p:nvPr/>
            </p:nvSpPr>
            <p:spPr>
              <a:xfrm>
                <a:off x="1519335" y="475861"/>
                <a:ext cx="9061579" cy="4696607"/>
              </a:xfrm>
              <a:prstGeom prst="rect">
                <a:avLst/>
              </a:prstGeom>
              <a:blipFill>
                <a:blip r:embed="rId2"/>
                <a:stretch>
                  <a:fillRect l="-672" t="-649" r="-1412"/>
                </a:stretch>
              </a:blipFill>
            </p:spPr>
            <p:txBody>
              <a:bodyPr/>
              <a:lstStyle/>
              <a:p>
                <a:r>
                  <a:rPr lang="en-IN">
                    <a:noFill/>
                  </a:rPr>
                  <a:t> </a:t>
                </a:r>
              </a:p>
            </p:txBody>
          </p:sp>
        </mc:Fallback>
      </mc:AlternateContent>
    </p:spTree>
    <p:extLst>
      <p:ext uri="{BB962C8B-B14F-4D97-AF65-F5344CB8AC3E}">
        <p14:creationId xmlns:p14="http://schemas.microsoft.com/office/powerpoint/2010/main" val="1947313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573954A-C810-8F49-EE7F-DF31895EF3FC}"/>
                  </a:ext>
                </a:extLst>
              </p:cNvPr>
              <p:cNvSpPr txBox="1"/>
              <p:nvPr/>
            </p:nvSpPr>
            <p:spPr>
              <a:xfrm>
                <a:off x="1240972" y="354563"/>
                <a:ext cx="9255968" cy="5661935"/>
              </a:xfrm>
              <a:prstGeom prst="rect">
                <a:avLst/>
              </a:prstGeom>
              <a:noFill/>
            </p:spPr>
            <p:txBody>
              <a:bodyPr wrap="square" rtlCol="0">
                <a:spAutoFit/>
              </a:bodyPr>
              <a:lstStyle/>
              <a:p>
                <a:r>
                  <a:rPr lang="en-IN" b="1" dirty="0">
                    <a:solidFill>
                      <a:srgbClr val="C00000"/>
                    </a:solidFill>
                    <a:latin typeface="Times New Roman" panose="02020603050405020304" pitchFamily="18" charset="0"/>
                    <a:cs typeface="Times New Roman" panose="02020603050405020304" pitchFamily="18" charset="0"/>
                  </a:rPr>
                  <a:t>5. Total Hardness</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rPr>
                  <a:t>A water sample is said to be hard if excessive soap is required to produce lather.</a:t>
                </a:r>
              </a:p>
              <a:p>
                <a:pPr algn="just"/>
                <a:endParaRPr lang="en-IN" sz="2000"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rPr>
                  <a:t>Hardness causing cations are Ca</a:t>
                </a:r>
                <a:r>
                  <a:rPr lang="en-IN" sz="2000" baseline="30000" dirty="0">
                    <a:solidFill>
                      <a:srgbClr val="000066"/>
                    </a:solidFill>
                    <a:effectLst/>
                    <a:latin typeface="Times New Roman" panose="02020603050405020304" pitchFamily="18" charset="0"/>
                    <a:ea typeface="Calibri" panose="020F0502020204030204" pitchFamily="34" charset="0"/>
                  </a:rPr>
                  <a:t>2+</a:t>
                </a:r>
                <a:r>
                  <a:rPr lang="en-IN" sz="2000" dirty="0">
                    <a:solidFill>
                      <a:srgbClr val="000066"/>
                    </a:solidFill>
                    <a:effectLst/>
                    <a:latin typeface="Times New Roman" panose="02020603050405020304" pitchFamily="18" charset="0"/>
                    <a:ea typeface="Calibri" panose="020F0502020204030204" pitchFamily="34" charset="0"/>
                  </a:rPr>
                  <a:t>, Mg</a:t>
                </a:r>
                <a:r>
                  <a:rPr lang="en-IN" sz="2000" baseline="30000" dirty="0">
                    <a:solidFill>
                      <a:srgbClr val="000066"/>
                    </a:solidFill>
                    <a:effectLst/>
                    <a:latin typeface="Times New Roman" panose="02020603050405020304" pitchFamily="18" charset="0"/>
                    <a:ea typeface="Calibri" panose="020F0502020204030204" pitchFamily="34" charset="0"/>
                  </a:rPr>
                  <a:t>2+</a:t>
                </a:r>
                <a:r>
                  <a:rPr lang="en-IN" sz="2000" dirty="0">
                    <a:solidFill>
                      <a:srgbClr val="000066"/>
                    </a:solidFill>
                    <a:effectLst/>
                    <a:latin typeface="Times New Roman" panose="02020603050405020304" pitchFamily="18" charset="0"/>
                    <a:ea typeface="Calibri" panose="020F0502020204030204" pitchFamily="34" charset="0"/>
                  </a:rPr>
                  <a:t>, Fe</a:t>
                </a:r>
                <a:r>
                  <a:rPr lang="en-IN" sz="2000" baseline="30000" dirty="0">
                    <a:solidFill>
                      <a:srgbClr val="000066"/>
                    </a:solidFill>
                    <a:effectLst/>
                    <a:latin typeface="Times New Roman" panose="02020603050405020304" pitchFamily="18" charset="0"/>
                    <a:ea typeface="Calibri" panose="020F0502020204030204" pitchFamily="34" charset="0"/>
                  </a:rPr>
                  <a:t>2+</a:t>
                </a:r>
                <a:r>
                  <a:rPr lang="en-IN" sz="2000" dirty="0">
                    <a:solidFill>
                      <a:srgbClr val="000066"/>
                    </a:solidFill>
                    <a:effectLst/>
                    <a:latin typeface="Times New Roman" panose="02020603050405020304" pitchFamily="18" charset="0"/>
                    <a:ea typeface="Calibri" panose="020F0502020204030204" pitchFamily="34" charset="0"/>
                  </a:rPr>
                  <a:t>, Mn</a:t>
                </a:r>
                <a:r>
                  <a:rPr lang="en-IN" sz="2000" baseline="30000" dirty="0">
                    <a:solidFill>
                      <a:srgbClr val="000066"/>
                    </a:solidFill>
                    <a:effectLst/>
                    <a:latin typeface="Times New Roman" panose="02020603050405020304" pitchFamily="18" charset="0"/>
                    <a:ea typeface="Calibri" panose="020F0502020204030204" pitchFamily="34" charset="0"/>
                  </a:rPr>
                  <a:t>2+</a:t>
                </a:r>
                <a:r>
                  <a:rPr lang="en-IN" sz="2000" dirty="0">
                    <a:solidFill>
                      <a:srgbClr val="000066"/>
                    </a:solidFill>
                    <a:effectLst/>
                    <a:latin typeface="Times New Roman" panose="02020603050405020304" pitchFamily="18" charset="0"/>
                    <a:ea typeface="Calibri" panose="020F0502020204030204" pitchFamily="34" charset="0"/>
                  </a:rPr>
                  <a:t> and major anions associated with these cations are SO</a:t>
                </a:r>
                <a:r>
                  <a:rPr lang="en-IN" sz="2000" baseline="-25000" dirty="0">
                    <a:solidFill>
                      <a:srgbClr val="000066"/>
                    </a:solidFill>
                    <a:effectLst/>
                    <a:latin typeface="Times New Roman" panose="02020603050405020304" pitchFamily="18" charset="0"/>
                    <a:ea typeface="Calibri" panose="020F0502020204030204" pitchFamily="34" charset="0"/>
                  </a:rPr>
                  <a:t>4</a:t>
                </a:r>
                <a:r>
                  <a:rPr lang="en-IN" sz="2000" baseline="30000" dirty="0">
                    <a:solidFill>
                      <a:srgbClr val="000066"/>
                    </a:solidFill>
                    <a:effectLst/>
                    <a:latin typeface="Times New Roman" panose="02020603050405020304" pitchFamily="18" charset="0"/>
                    <a:ea typeface="Calibri" panose="020F0502020204030204" pitchFamily="34" charset="0"/>
                  </a:rPr>
                  <a:t>2-</a:t>
                </a:r>
                <a:r>
                  <a:rPr lang="en-IN" sz="2000" dirty="0">
                    <a:solidFill>
                      <a:srgbClr val="000066"/>
                    </a:solidFill>
                    <a:effectLst/>
                    <a:latin typeface="Times New Roman" panose="02020603050405020304" pitchFamily="18" charset="0"/>
                    <a:ea typeface="Calibri" panose="020F0502020204030204" pitchFamily="34" charset="0"/>
                  </a:rPr>
                  <a:t>, CO</a:t>
                </a:r>
                <a:r>
                  <a:rPr lang="en-IN" sz="2000" baseline="-25000" dirty="0">
                    <a:solidFill>
                      <a:srgbClr val="000066"/>
                    </a:solidFill>
                    <a:effectLst/>
                    <a:latin typeface="Times New Roman" panose="02020603050405020304" pitchFamily="18" charset="0"/>
                    <a:ea typeface="Calibri" panose="020F0502020204030204" pitchFamily="34" charset="0"/>
                  </a:rPr>
                  <a:t>3</a:t>
                </a:r>
                <a:r>
                  <a:rPr lang="en-IN" sz="2000" baseline="30000" dirty="0">
                    <a:solidFill>
                      <a:srgbClr val="000066"/>
                    </a:solidFill>
                    <a:effectLst/>
                    <a:latin typeface="Times New Roman" panose="02020603050405020304" pitchFamily="18" charset="0"/>
                    <a:ea typeface="Calibri" panose="020F0502020204030204" pitchFamily="34" charset="0"/>
                  </a:rPr>
                  <a:t>2-</a:t>
                </a:r>
                <a:r>
                  <a:rPr lang="en-IN" sz="2000" dirty="0">
                    <a:solidFill>
                      <a:srgbClr val="000066"/>
                    </a:solidFill>
                    <a:effectLst/>
                    <a:latin typeface="Times New Roman" panose="02020603050405020304" pitchFamily="18" charset="0"/>
                    <a:ea typeface="Calibri" panose="020F0502020204030204" pitchFamily="34" charset="0"/>
                  </a:rPr>
                  <a:t>, HCO</a:t>
                </a:r>
                <a:r>
                  <a:rPr lang="en-IN" sz="2000" baseline="-25000" dirty="0">
                    <a:solidFill>
                      <a:srgbClr val="000066"/>
                    </a:solidFill>
                    <a:effectLst/>
                    <a:latin typeface="Times New Roman" panose="02020603050405020304" pitchFamily="18" charset="0"/>
                    <a:ea typeface="Calibri" panose="020F0502020204030204" pitchFamily="34" charset="0"/>
                  </a:rPr>
                  <a:t>3</a:t>
                </a:r>
                <a:r>
                  <a:rPr lang="en-IN" sz="2000" baseline="30000" dirty="0">
                    <a:solidFill>
                      <a:srgbClr val="000066"/>
                    </a:solidFill>
                    <a:effectLst/>
                    <a:latin typeface="Times New Roman" panose="02020603050405020304" pitchFamily="18" charset="0"/>
                    <a:ea typeface="Calibri" panose="020F0502020204030204" pitchFamily="34" charset="0"/>
                  </a:rPr>
                  <a:t>-</a:t>
                </a:r>
                <a:r>
                  <a:rPr lang="en-IN" sz="2000" dirty="0">
                    <a:solidFill>
                      <a:srgbClr val="000066"/>
                    </a:solidFill>
                    <a:effectLst/>
                    <a:latin typeface="Times New Roman" panose="02020603050405020304" pitchFamily="18" charset="0"/>
                    <a:ea typeface="Calibri" panose="020F0502020204030204" pitchFamily="34" charset="0"/>
                  </a:rPr>
                  <a:t>, Cl</a:t>
                </a:r>
                <a:r>
                  <a:rPr lang="en-IN" sz="2000" baseline="30000" dirty="0">
                    <a:solidFill>
                      <a:srgbClr val="000066"/>
                    </a:solidFill>
                    <a:effectLst/>
                    <a:latin typeface="Times New Roman" panose="02020603050405020304" pitchFamily="18" charset="0"/>
                    <a:ea typeface="Calibri" panose="020F0502020204030204" pitchFamily="34" charset="0"/>
                  </a:rPr>
                  <a:t>-</a:t>
                </a:r>
                <a:r>
                  <a:rPr lang="en-IN" sz="2000" dirty="0">
                    <a:solidFill>
                      <a:srgbClr val="000066"/>
                    </a:solidFill>
                    <a:effectLst/>
                    <a:latin typeface="Times New Roman" panose="02020603050405020304" pitchFamily="18" charset="0"/>
                    <a:ea typeface="Calibri" panose="020F0502020204030204" pitchFamily="34" charset="0"/>
                  </a:rPr>
                  <a:t> etc. </a:t>
                </a:r>
              </a:p>
              <a:p>
                <a:pPr algn="just"/>
                <a:endPar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2000" dirty="0">
                    <a:solidFill>
                      <a:srgbClr val="000066"/>
                    </a:solidFill>
                    <a:latin typeface="Times New Roman" panose="02020603050405020304" pitchFamily="18" charset="0"/>
                    <a:ea typeface="Calibri" panose="020F0502020204030204" pitchFamily="34" charset="0"/>
                  </a:rPr>
                  <a:t>T</a:t>
                </a:r>
                <a:r>
                  <a:rPr lang="en-IN" sz="2000" dirty="0">
                    <a:solidFill>
                      <a:srgbClr val="000066"/>
                    </a:solidFill>
                    <a:effectLst/>
                    <a:latin typeface="Times New Roman" panose="02020603050405020304" pitchFamily="18" charset="0"/>
                    <a:ea typeface="Calibri" panose="020F0502020204030204" pitchFamily="34" charset="0"/>
                  </a:rPr>
                  <a:t>otal hardness of water is defined as the sum of Ca</a:t>
                </a:r>
                <a:r>
                  <a:rPr lang="en-IN" sz="2000" baseline="30000" dirty="0">
                    <a:solidFill>
                      <a:srgbClr val="000066"/>
                    </a:solidFill>
                    <a:effectLst/>
                    <a:latin typeface="Times New Roman" panose="02020603050405020304" pitchFamily="18" charset="0"/>
                    <a:ea typeface="Calibri" panose="020F0502020204030204" pitchFamily="34" charset="0"/>
                  </a:rPr>
                  <a:t>2+</a:t>
                </a:r>
                <a:r>
                  <a:rPr lang="en-IN" sz="2000" dirty="0">
                    <a:solidFill>
                      <a:srgbClr val="000066"/>
                    </a:solidFill>
                    <a:effectLst/>
                    <a:latin typeface="Times New Roman" panose="02020603050405020304" pitchFamily="18" charset="0"/>
                    <a:ea typeface="Calibri" panose="020F0502020204030204" pitchFamily="34" charset="0"/>
                  </a:rPr>
                  <a:t> and Mg</a:t>
                </a:r>
                <a:r>
                  <a:rPr lang="en-IN" sz="2000" baseline="30000" dirty="0">
                    <a:solidFill>
                      <a:srgbClr val="000066"/>
                    </a:solidFill>
                    <a:effectLst/>
                    <a:latin typeface="Times New Roman" panose="02020603050405020304" pitchFamily="18" charset="0"/>
                    <a:ea typeface="Calibri" panose="020F0502020204030204" pitchFamily="34" charset="0"/>
                  </a:rPr>
                  <a:t>2+</a:t>
                </a:r>
                <a:r>
                  <a:rPr lang="en-IN" sz="2000" dirty="0">
                    <a:solidFill>
                      <a:srgbClr val="000066"/>
                    </a:solidFill>
                    <a:effectLst/>
                    <a:latin typeface="Times New Roman" panose="02020603050405020304" pitchFamily="18" charset="0"/>
                    <a:ea typeface="Calibri" panose="020F0502020204030204" pitchFamily="34" charset="0"/>
                  </a:rPr>
                  <a:t> concentrations and expressed as mg/L as CaCO</a:t>
                </a:r>
                <a:r>
                  <a:rPr lang="en-IN" sz="2000" baseline="-25000" dirty="0">
                    <a:solidFill>
                      <a:srgbClr val="000066"/>
                    </a:solidFill>
                    <a:effectLst/>
                    <a:latin typeface="Times New Roman" panose="02020603050405020304" pitchFamily="18" charset="0"/>
                    <a:ea typeface="Calibri" panose="020F0502020204030204" pitchFamily="34" charset="0"/>
                  </a:rPr>
                  <a:t>3</a:t>
                </a:r>
              </a:p>
              <a:p>
                <a:pPr algn="just"/>
                <a:endParaRPr lang="en-IN" sz="2000" baseline="-25000"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To measure the total hardness, </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Eri chrome black T indicator </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has been added in the water sample in slightly alkaline condition (pH 10</a:t>
                </a:r>
                <a:r>
                  <a:rPr lang="en-IN" sz="2000" dirty="0">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0.1) and the solution has been </a:t>
                </a:r>
                <a:r>
                  <a:rPr lang="en-IN" sz="20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titrated using standard EDTA titrant </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(0.01 N).</a:t>
                </a:r>
              </a:p>
              <a:p>
                <a:pPr lvl="1" algn="just">
                  <a:lnSpc>
                    <a:spcPct val="107000"/>
                  </a:lnSpc>
                  <a:spcAft>
                    <a:spcPts val="800"/>
                  </a:spcAft>
                </a:pP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Total hardness, as mg/L as CaCO</a:t>
                </a:r>
                <a:r>
                  <a:rPr lang="en-IN" sz="20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3 </a:t>
                </a: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f>
                      <m:fPr>
                        <m:ctrlPr>
                          <a:rPr lang="en-IN" sz="2000" i="1" smtClean="0">
                            <a:solidFill>
                              <a:srgbClr val="000066"/>
                            </a:solidFill>
                            <a:effectLst/>
                            <a:latin typeface="Cambria Math" panose="02040503050406030204" pitchFamily="18" charset="0"/>
                            <a:cs typeface="Times New Roman" panose="02020603050405020304" pitchFamily="18" charset="0"/>
                          </a:rPr>
                        </m:ctrlPr>
                      </m:fPr>
                      <m:num>
                        <m:r>
                          <a:rPr lang="en-IN" sz="2000" b="0" i="1" smtClean="0">
                            <a:solidFill>
                              <a:srgbClr val="000066"/>
                            </a:solidFill>
                            <a:effectLst/>
                            <a:latin typeface="Cambria Math" panose="02040503050406030204" pitchFamily="18" charset="0"/>
                            <a:cs typeface="Times New Roman" panose="02020603050405020304" pitchFamily="18" charset="0"/>
                          </a:rPr>
                          <m:t>𝐴</m:t>
                        </m:r>
                        <m:r>
                          <a:rPr lang="en-IN" sz="2000" b="0"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×1000</m:t>
                        </m:r>
                      </m:num>
                      <m:den>
                        <m:r>
                          <a:rPr lang="en-IN" sz="2000" b="0" i="1" smtClean="0">
                            <a:solidFill>
                              <a:srgbClr val="000066"/>
                            </a:solidFill>
                            <a:effectLst/>
                            <a:latin typeface="Cambria Math" panose="02040503050406030204" pitchFamily="18" charset="0"/>
                            <a:cs typeface="Times New Roman" panose="02020603050405020304" pitchFamily="18" charset="0"/>
                          </a:rPr>
                          <m:t>𝑉𝑜𝑙𝑢𝑚𝑒</m:t>
                        </m:r>
                        <m:r>
                          <a:rPr lang="en-IN" sz="2000" b="0" i="1" smtClean="0">
                            <a:solidFill>
                              <a:srgbClr val="000066"/>
                            </a:solidFill>
                            <a:effectLst/>
                            <a:latin typeface="Cambria Math" panose="02040503050406030204" pitchFamily="18" charset="0"/>
                            <a:cs typeface="Times New Roman" panose="02020603050405020304" pitchFamily="18" charset="0"/>
                          </a:rPr>
                          <m:t> </m:t>
                        </m:r>
                        <m:r>
                          <a:rPr lang="en-IN" sz="2000" b="0" i="1" smtClean="0">
                            <a:solidFill>
                              <a:srgbClr val="000066"/>
                            </a:solidFill>
                            <a:effectLst/>
                            <a:latin typeface="Cambria Math" panose="02040503050406030204" pitchFamily="18" charset="0"/>
                            <a:cs typeface="Times New Roman" panose="02020603050405020304" pitchFamily="18" charset="0"/>
                          </a:rPr>
                          <m:t>𝑜𝑓</m:t>
                        </m:r>
                        <m:r>
                          <a:rPr lang="en-IN" sz="2000" b="0" i="1" smtClean="0">
                            <a:solidFill>
                              <a:srgbClr val="000066"/>
                            </a:solidFill>
                            <a:effectLst/>
                            <a:latin typeface="Cambria Math" panose="02040503050406030204" pitchFamily="18" charset="0"/>
                            <a:cs typeface="Times New Roman" panose="02020603050405020304" pitchFamily="18" charset="0"/>
                          </a:rPr>
                          <m:t> </m:t>
                        </m:r>
                        <m:r>
                          <a:rPr lang="en-IN" sz="2000" b="0" i="1" smtClean="0">
                            <a:solidFill>
                              <a:srgbClr val="000066"/>
                            </a:solidFill>
                            <a:effectLst/>
                            <a:latin typeface="Cambria Math" panose="02040503050406030204" pitchFamily="18" charset="0"/>
                            <a:cs typeface="Times New Roman" panose="02020603050405020304" pitchFamily="18" charset="0"/>
                          </a:rPr>
                          <m:t>𝑡h𝑒</m:t>
                        </m:r>
                        <m:r>
                          <a:rPr lang="en-IN" sz="2000" b="0" i="1" smtClean="0">
                            <a:solidFill>
                              <a:srgbClr val="000066"/>
                            </a:solidFill>
                            <a:effectLst/>
                            <a:latin typeface="Cambria Math" panose="02040503050406030204" pitchFamily="18" charset="0"/>
                            <a:cs typeface="Times New Roman" panose="02020603050405020304" pitchFamily="18" charset="0"/>
                          </a:rPr>
                          <m:t> </m:t>
                        </m:r>
                        <m:r>
                          <a:rPr lang="en-IN" sz="2000" b="0" i="1" smtClean="0">
                            <a:solidFill>
                              <a:srgbClr val="000066"/>
                            </a:solidFill>
                            <a:effectLst/>
                            <a:latin typeface="Cambria Math" panose="02040503050406030204" pitchFamily="18" charset="0"/>
                            <a:cs typeface="Times New Roman" panose="02020603050405020304" pitchFamily="18" charset="0"/>
                          </a:rPr>
                          <m:t>𝑠𝑎𝑚𝑝𝑙𝑒</m:t>
                        </m:r>
                        <m:r>
                          <a:rPr lang="en-IN" sz="2000" b="0" i="1" smtClean="0">
                            <a:solidFill>
                              <a:srgbClr val="000066"/>
                            </a:solidFill>
                            <a:effectLst/>
                            <a:latin typeface="Cambria Math" panose="02040503050406030204" pitchFamily="18" charset="0"/>
                            <a:cs typeface="Times New Roman" panose="02020603050405020304" pitchFamily="18" charset="0"/>
                          </a:rPr>
                          <m:t> (</m:t>
                        </m:r>
                        <m:r>
                          <a:rPr lang="en-IN" sz="2000" b="0" i="1" smtClean="0">
                            <a:solidFill>
                              <a:srgbClr val="000066"/>
                            </a:solidFill>
                            <a:effectLst/>
                            <a:latin typeface="Cambria Math" panose="02040503050406030204" pitchFamily="18" charset="0"/>
                            <a:cs typeface="Times New Roman" panose="02020603050405020304" pitchFamily="18" charset="0"/>
                          </a:rPr>
                          <m:t>𝑚𝑙</m:t>
                        </m:r>
                        <m:r>
                          <a:rPr lang="en-IN" sz="2000" b="0" i="1" smtClean="0">
                            <a:solidFill>
                              <a:srgbClr val="000066"/>
                            </a:solidFill>
                            <a:effectLst/>
                            <a:latin typeface="Cambria Math" panose="02040503050406030204" pitchFamily="18" charset="0"/>
                            <a:cs typeface="Times New Roman" panose="02020603050405020304" pitchFamily="18" charset="0"/>
                          </a:rPr>
                          <m:t>)</m:t>
                        </m:r>
                      </m:den>
                    </m:f>
                  </m:oMath>
                </a14:m>
                <a:endParaRPr lang="en-IN" sz="20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50000"/>
                  </a:lnSpc>
                  <a:spcAft>
                    <a:spcPts val="800"/>
                  </a:spcAft>
                </a:pPr>
                <a:r>
                  <a:rPr lang="en-IN" sz="2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Where A= EDTA used in titration process (ml)</a:t>
                </a:r>
                <a:endParaRPr lang="en-IN" sz="20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endParaRPr lang="en-IN"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C573954A-C810-8F49-EE7F-DF31895EF3FC}"/>
                  </a:ext>
                </a:extLst>
              </p:cNvPr>
              <p:cNvSpPr txBox="1">
                <a:spLocks noRot="1" noChangeAspect="1" noMove="1" noResize="1" noEditPoints="1" noAdjustHandles="1" noChangeArrowheads="1" noChangeShapeType="1" noTextEdit="1"/>
              </p:cNvSpPr>
              <p:nvPr/>
            </p:nvSpPr>
            <p:spPr>
              <a:xfrm>
                <a:off x="1240972" y="354563"/>
                <a:ext cx="9255968" cy="5661935"/>
              </a:xfrm>
              <a:prstGeom prst="rect">
                <a:avLst/>
              </a:prstGeom>
              <a:blipFill>
                <a:blip r:embed="rId2"/>
                <a:stretch>
                  <a:fillRect l="-593" t="-538" r="-659"/>
                </a:stretch>
              </a:blipFill>
            </p:spPr>
            <p:txBody>
              <a:bodyPr/>
              <a:lstStyle/>
              <a:p>
                <a:r>
                  <a:rPr lang="en-IN">
                    <a:noFill/>
                  </a:rPr>
                  <a:t> </a:t>
                </a:r>
              </a:p>
            </p:txBody>
          </p:sp>
        </mc:Fallback>
      </mc:AlternateContent>
    </p:spTree>
    <p:extLst>
      <p:ext uri="{BB962C8B-B14F-4D97-AF65-F5344CB8AC3E}">
        <p14:creationId xmlns:p14="http://schemas.microsoft.com/office/powerpoint/2010/main" val="2898842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10A8D5-794F-7DA2-EF79-DBC41836ED09}"/>
                  </a:ext>
                </a:extLst>
              </p:cNvPr>
              <p:cNvSpPr txBox="1"/>
              <p:nvPr/>
            </p:nvSpPr>
            <p:spPr>
              <a:xfrm>
                <a:off x="1101012" y="606489"/>
                <a:ext cx="9218645" cy="4987904"/>
              </a:xfrm>
              <a:prstGeom prst="rect">
                <a:avLst/>
              </a:prstGeom>
              <a:noFill/>
            </p:spPr>
            <p:txBody>
              <a:bodyPr wrap="square" rtlCol="0">
                <a:spAutoFit/>
              </a:bodyPr>
              <a:lstStyle/>
              <a:p>
                <a:r>
                  <a:rPr lang="en-IN" b="1" dirty="0">
                    <a:solidFill>
                      <a:srgbClr val="C00000"/>
                    </a:solidFill>
                  </a:rPr>
                  <a:t>6. </a:t>
                </a:r>
                <a:r>
                  <a:rPr lang="en-IN" b="1" dirty="0">
                    <a:solidFill>
                      <a:srgbClr val="C00000"/>
                    </a:solidFill>
                    <a:latin typeface="Times New Roman" panose="02020603050405020304" pitchFamily="18" charset="0"/>
                    <a:cs typeface="Times New Roman" panose="02020603050405020304" pitchFamily="18" charset="0"/>
                  </a:rPr>
                  <a:t>Alkalinity</a:t>
                </a:r>
              </a:p>
              <a:p>
                <a:endParaRPr lang="en-IN" b="1" dirty="0">
                  <a:solidFill>
                    <a:srgbClr val="C00000"/>
                  </a:solidFill>
                </a:endParaRPr>
              </a:p>
              <a:p>
                <a:pPr marL="285750" indent="-285750">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Alkalinity of water is the </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acid-neutralizing capacity </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and is expressed as mg/L in terms of CaCO</a:t>
                </a:r>
                <a:r>
                  <a:rPr lang="en-IN" sz="18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There are mainly three types of alkalinities viz. hydroxide alkalinity, carbonate alkalinity and bicarbonate alkalinity.</a:t>
                </a:r>
              </a:p>
              <a:p>
                <a:endPar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To find the total alkalinity in the laboratory, 2-3 drops of mixed </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bromocresol green- methyl red indicator</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have been added to 50 ml of water sample and </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titrated with 0.02 N H</a:t>
                </a:r>
                <a:r>
                  <a:rPr lang="en-IN" sz="1800" b="1"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SO</a:t>
                </a:r>
                <a:r>
                  <a:rPr lang="en-IN" sz="1800" b="1"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until the colour changes from green to red.</a:t>
                </a:r>
              </a:p>
              <a:p>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IN"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rPr>
                  <a:t>Alkalinity in mg/L as CaCO</a:t>
                </a:r>
                <a:r>
                  <a:rPr lang="en-IN" baseline="-250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rPr>
                  <a:t>3</a:t>
                </a:r>
                <a:r>
                  <a:rPr lang="en-IN"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f>
                      <m:fPr>
                        <m:ctrlPr>
                          <a:rPr lang="en-IN" b="1" i="1" smtClean="0">
                            <a:solidFill>
                              <a:srgbClr val="000066"/>
                            </a:solidFill>
                            <a:effectLst/>
                            <a:latin typeface="Cambria Math" panose="02040503050406030204" pitchFamily="18" charset="0"/>
                            <a:cs typeface="Times New Roman" panose="02020603050405020304" pitchFamily="18" charset="0"/>
                          </a:rPr>
                        </m:ctrlPr>
                      </m:fPr>
                      <m:num>
                        <m:r>
                          <a:rPr lang="en-IN" b="1" i="1" smtClean="0">
                            <a:solidFill>
                              <a:srgbClr val="000066"/>
                            </a:solidFill>
                            <a:effectLst/>
                            <a:latin typeface="Cambria Math" panose="02040503050406030204" pitchFamily="18" charset="0"/>
                            <a:cs typeface="Times New Roman" panose="02020603050405020304" pitchFamily="18" charset="0"/>
                          </a:rPr>
                          <m:t>𝑨</m:t>
                        </m:r>
                        <m:r>
                          <a:rPr lang="en-IN"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IN"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𝑵</m:t>
                        </m:r>
                        <m:r>
                          <a:rPr lang="en-IN"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IN" b="1" i="1" smtClean="0">
                            <a:solidFill>
                              <a:srgbClr val="000066"/>
                            </a:solidFill>
                            <a:effectLst/>
                            <a:latin typeface="Cambria Math" panose="02040503050406030204" pitchFamily="18" charset="0"/>
                            <a:ea typeface="Cambria Math" panose="02040503050406030204" pitchFamily="18" charset="0"/>
                            <a:cs typeface="Times New Roman" panose="02020603050405020304" pitchFamily="18" charset="0"/>
                          </a:rPr>
                          <m:t>𝟓𝟎𝟎𝟎𝟎</m:t>
                        </m:r>
                      </m:num>
                      <m:den>
                        <m:r>
                          <a:rPr lang="en-IN" b="1" i="1" smtClean="0">
                            <a:solidFill>
                              <a:srgbClr val="000066"/>
                            </a:solidFill>
                            <a:effectLst/>
                            <a:latin typeface="Cambria Math" panose="02040503050406030204" pitchFamily="18" charset="0"/>
                            <a:cs typeface="Times New Roman" panose="02020603050405020304" pitchFamily="18" charset="0"/>
                          </a:rPr>
                          <m:t>𝒗𝒐𝒍𝒖𝒎𝒆</m:t>
                        </m:r>
                        <m:r>
                          <a:rPr lang="en-IN" b="1" i="1" smtClean="0">
                            <a:solidFill>
                              <a:srgbClr val="000066"/>
                            </a:solidFill>
                            <a:effectLst/>
                            <a:latin typeface="Cambria Math" panose="02040503050406030204" pitchFamily="18" charset="0"/>
                            <a:cs typeface="Times New Roman" panose="02020603050405020304" pitchFamily="18" charset="0"/>
                          </a:rPr>
                          <m:t> </m:t>
                        </m:r>
                        <m:r>
                          <a:rPr lang="en-IN" b="1" i="1" smtClean="0">
                            <a:solidFill>
                              <a:srgbClr val="000066"/>
                            </a:solidFill>
                            <a:effectLst/>
                            <a:latin typeface="Cambria Math" panose="02040503050406030204" pitchFamily="18" charset="0"/>
                            <a:cs typeface="Times New Roman" panose="02020603050405020304" pitchFamily="18" charset="0"/>
                          </a:rPr>
                          <m:t>𝒐𝒇</m:t>
                        </m:r>
                        <m:r>
                          <a:rPr lang="en-IN" b="1" i="1" smtClean="0">
                            <a:solidFill>
                              <a:srgbClr val="000066"/>
                            </a:solidFill>
                            <a:effectLst/>
                            <a:latin typeface="Cambria Math" panose="02040503050406030204" pitchFamily="18" charset="0"/>
                            <a:cs typeface="Times New Roman" panose="02020603050405020304" pitchFamily="18" charset="0"/>
                          </a:rPr>
                          <m:t> </m:t>
                        </m:r>
                        <m:r>
                          <a:rPr lang="en-IN" b="1" i="1" smtClean="0">
                            <a:solidFill>
                              <a:srgbClr val="000066"/>
                            </a:solidFill>
                            <a:effectLst/>
                            <a:latin typeface="Cambria Math" panose="02040503050406030204" pitchFamily="18" charset="0"/>
                            <a:cs typeface="Times New Roman" panose="02020603050405020304" pitchFamily="18" charset="0"/>
                          </a:rPr>
                          <m:t>𝒕𝒉𝒆</m:t>
                        </m:r>
                        <m:r>
                          <a:rPr lang="en-IN" b="1" i="1" smtClean="0">
                            <a:solidFill>
                              <a:srgbClr val="000066"/>
                            </a:solidFill>
                            <a:effectLst/>
                            <a:latin typeface="Cambria Math" panose="02040503050406030204" pitchFamily="18" charset="0"/>
                            <a:cs typeface="Times New Roman" panose="02020603050405020304" pitchFamily="18" charset="0"/>
                          </a:rPr>
                          <m:t> </m:t>
                        </m:r>
                        <m:r>
                          <a:rPr lang="en-IN" b="1" i="1" smtClean="0">
                            <a:solidFill>
                              <a:srgbClr val="000066"/>
                            </a:solidFill>
                            <a:effectLst/>
                            <a:latin typeface="Cambria Math" panose="02040503050406030204" pitchFamily="18" charset="0"/>
                            <a:cs typeface="Times New Roman" panose="02020603050405020304" pitchFamily="18" charset="0"/>
                          </a:rPr>
                          <m:t>𝒔𝒂𝒎𝒑𝒍𝒆</m:t>
                        </m:r>
                        <m:r>
                          <a:rPr lang="en-IN" b="1" i="1" smtClean="0">
                            <a:solidFill>
                              <a:srgbClr val="000066"/>
                            </a:solidFill>
                            <a:effectLst/>
                            <a:latin typeface="Cambria Math" panose="02040503050406030204" pitchFamily="18" charset="0"/>
                            <a:cs typeface="Times New Roman" panose="02020603050405020304" pitchFamily="18" charset="0"/>
                          </a:rPr>
                          <m:t> (</m:t>
                        </m:r>
                        <m:r>
                          <a:rPr lang="en-IN" b="1" i="1" smtClean="0">
                            <a:solidFill>
                              <a:srgbClr val="000066"/>
                            </a:solidFill>
                            <a:effectLst/>
                            <a:latin typeface="Cambria Math" panose="02040503050406030204" pitchFamily="18" charset="0"/>
                            <a:cs typeface="Times New Roman" panose="02020603050405020304" pitchFamily="18" charset="0"/>
                          </a:rPr>
                          <m:t>𝒎𝒍</m:t>
                        </m:r>
                        <m:r>
                          <a:rPr lang="en-IN" b="1" i="1" smtClean="0">
                            <a:solidFill>
                              <a:srgbClr val="000066"/>
                            </a:solidFill>
                            <a:effectLst/>
                            <a:latin typeface="Cambria Math" panose="02040503050406030204" pitchFamily="18" charset="0"/>
                            <a:cs typeface="Times New Roman" panose="02020603050405020304" pitchFamily="18" charset="0"/>
                          </a:rPr>
                          <m:t>)</m:t>
                        </m:r>
                      </m:den>
                    </m:f>
                  </m:oMath>
                </a14:m>
                <a:endParaRPr lang="en-IN" b="1" i="1"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lvl="1" algn="just">
                  <a:spcAft>
                    <a:spcPts val="800"/>
                  </a:spcAft>
                </a:pP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 = standard diluted sulphuric acid used (ml)</a:t>
                </a:r>
                <a:endParaRPr lang="en-IN"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lvl="1" algn="just">
                  <a:spcAft>
                    <a:spcPts val="800"/>
                  </a:spcAft>
                </a:pP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N = Normality of acid (here, 0.02 N)</a:t>
                </a:r>
                <a:endParaRPr lang="en-IN"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endParaRPr lang="en-IN" b="1" dirty="0">
                  <a:solidFill>
                    <a:srgbClr val="C00000"/>
                  </a:solidFill>
                </a:endParaRPr>
              </a:p>
            </p:txBody>
          </p:sp>
        </mc:Choice>
        <mc:Fallback xmlns="">
          <p:sp>
            <p:nvSpPr>
              <p:cNvPr id="2" name="TextBox 1">
                <a:extLst>
                  <a:ext uri="{FF2B5EF4-FFF2-40B4-BE49-F238E27FC236}">
                    <a16:creationId xmlns:a16="http://schemas.microsoft.com/office/drawing/2014/main" id="{BB10A8D5-794F-7DA2-EF79-DBC41836ED09}"/>
                  </a:ext>
                </a:extLst>
              </p:cNvPr>
              <p:cNvSpPr txBox="1">
                <a:spLocks noRot="1" noChangeAspect="1" noMove="1" noResize="1" noEditPoints="1" noAdjustHandles="1" noChangeArrowheads="1" noChangeShapeType="1" noTextEdit="1"/>
              </p:cNvSpPr>
              <p:nvPr/>
            </p:nvSpPr>
            <p:spPr>
              <a:xfrm>
                <a:off x="1101012" y="606489"/>
                <a:ext cx="9218645" cy="4987904"/>
              </a:xfrm>
              <a:prstGeom prst="rect">
                <a:avLst/>
              </a:prstGeom>
              <a:blipFill>
                <a:blip r:embed="rId2"/>
                <a:stretch>
                  <a:fillRect l="-595" t="-733"/>
                </a:stretch>
              </a:blipFill>
            </p:spPr>
            <p:txBody>
              <a:bodyPr/>
              <a:lstStyle/>
              <a:p>
                <a:r>
                  <a:rPr lang="en-IN">
                    <a:noFill/>
                  </a:rPr>
                  <a:t> </a:t>
                </a:r>
              </a:p>
            </p:txBody>
          </p:sp>
        </mc:Fallback>
      </mc:AlternateContent>
    </p:spTree>
    <p:extLst>
      <p:ext uri="{BB962C8B-B14F-4D97-AF65-F5344CB8AC3E}">
        <p14:creationId xmlns:p14="http://schemas.microsoft.com/office/powerpoint/2010/main" val="210080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2CB66-F009-6DE3-D688-E92B4B13BD7C}"/>
              </a:ext>
            </a:extLst>
          </p:cNvPr>
          <p:cNvSpPr txBox="1"/>
          <p:nvPr/>
        </p:nvSpPr>
        <p:spPr>
          <a:xfrm>
            <a:off x="270456" y="681135"/>
            <a:ext cx="6932777" cy="4524315"/>
          </a:xfrm>
          <a:prstGeom prst="rect">
            <a:avLst/>
          </a:prstGeom>
          <a:noFill/>
        </p:spPr>
        <p:txBody>
          <a:bodyPr wrap="square" rtlCol="0">
            <a:spAutoFit/>
          </a:bodyPr>
          <a:lstStyle/>
          <a:p>
            <a:r>
              <a:rPr lang="en-IN" dirty="0">
                <a:solidFill>
                  <a:srgbClr val="C00000"/>
                </a:solidFill>
                <a:latin typeface="Times New Roman" panose="02020603050405020304" pitchFamily="18" charset="0"/>
                <a:cs typeface="Times New Roman" panose="02020603050405020304" pitchFamily="18" charset="0"/>
              </a:rPr>
              <a:t>7</a:t>
            </a:r>
            <a:r>
              <a:rPr lang="en-IN" b="1" dirty="0">
                <a:solidFill>
                  <a:srgbClr val="C00000"/>
                </a:solidFill>
                <a:latin typeface="Times New Roman" panose="02020603050405020304" pitchFamily="18" charset="0"/>
                <a:cs typeface="Times New Roman" panose="02020603050405020304" pitchFamily="18" charset="0"/>
              </a:rPr>
              <a:t>. Iron </a:t>
            </a:r>
          </a:p>
          <a:p>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rPr>
              <a:t>Iron can cause bad taste to water, causes discolouration to clothes and causes coating to the pipes.</a:t>
            </a:r>
          </a:p>
          <a:p>
            <a:pPr algn="just"/>
            <a:endParaRPr lang="en-IN" sz="1800"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rPr>
              <a:t>During the sample collection, 2 ml of conc</a:t>
            </a:r>
            <a:r>
              <a:rPr lang="en-IN" sz="1800" b="1" dirty="0">
                <a:solidFill>
                  <a:srgbClr val="000066"/>
                </a:solidFill>
                <a:effectLst/>
                <a:latin typeface="Times New Roman" panose="02020603050405020304" pitchFamily="18" charset="0"/>
                <a:ea typeface="Calibri" panose="020F0502020204030204" pitchFamily="34" charset="0"/>
              </a:rPr>
              <a:t>. hydrochloric acid </a:t>
            </a:r>
            <a:r>
              <a:rPr lang="en-IN" sz="1800" dirty="0">
                <a:solidFill>
                  <a:srgbClr val="000066"/>
                </a:solidFill>
                <a:effectLst/>
                <a:latin typeface="Times New Roman" panose="02020603050405020304" pitchFamily="18" charset="0"/>
                <a:ea typeface="Calibri" panose="020F0502020204030204" pitchFamily="34" charset="0"/>
              </a:rPr>
              <a:t>was added in 100 ml of sample water and collected in a separate container to prevent the oxidation of ferrous ion.</a:t>
            </a:r>
          </a:p>
          <a:p>
            <a:pPr algn="just"/>
            <a:endParaRPr lang="en-IN" sz="1800"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rPr>
              <a:t>In the laboratory, ‘</a:t>
            </a:r>
            <a:r>
              <a:rPr lang="en-IN" sz="1800" b="1" dirty="0" err="1">
                <a:solidFill>
                  <a:srgbClr val="000066"/>
                </a:solidFill>
                <a:effectLst/>
                <a:latin typeface="Times New Roman" panose="02020603050405020304" pitchFamily="18" charset="0"/>
                <a:ea typeface="Calibri" panose="020F0502020204030204" pitchFamily="34" charset="0"/>
              </a:rPr>
              <a:t>FerroVer</a:t>
            </a:r>
            <a:r>
              <a:rPr lang="en-IN" sz="1800" b="1" dirty="0">
                <a:solidFill>
                  <a:srgbClr val="000066"/>
                </a:solidFill>
                <a:effectLst/>
                <a:latin typeface="Times New Roman" panose="02020603050405020304" pitchFamily="18" charset="0"/>
                <a:ea typeface="Calibri" panose="020F0502020204030204" pitchFamily="34" charset="0"/>
              </a:rPr>
              <a:t> Iron Reagent Powder Pillow, Hach India</a:t>
            </a:r>
            <a:r>
              <a:rPr lang="en-IN" sz="1800" dirty="0">
                <a:solidFill>
                  <a:srgbClr val="000066"/>
                </a:solidFill>
                <a:effectLst/>
                <a:latin typeface="Times New Roman" panose="02020603050405020304" pitchFamily="18" charset="0"/>
                <a:ea typeface="Calibri" panose="020F0502020204030204" pitchFamily="34" charset="0"/>
              </a:rPr>
              <a:t>’ has been added to 10 ml sample in a glass container</a:t>
            </a:r>
          </a:p>
          <a:p>
            <a:pPr algn="just"/>
            <a:endParaRPr lang="en-IN" dirty="0">
              <a:solidFill>
                <a:srgbClr val="000066"/>
              </a:solidFill>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rPr>
              <a:t>The concentration of iron has been determined by spectrophotometer (model- </a:t>
            </a:r>
            <a:r>
              <a:rPr lang="en-IN" sz="1800" b="1" dirty="0">
                <a:solidFill>
                  <a:srgbClr val="000066"/>
                </a:solidFill>
                <a:effectLst/>
                <a:latin typeface="Times New Roman" panose="02020603050405020304" pitchFamily="18" charset="0"/>
                <a:ea typeface="Calibri" panose="020F0502020204030204" pitchFamily="34" charset="0"/>
              </a:rPr>
              <a:t>Spectroquant Pharo 300)</a:t>
            </a:r>
            <a:r>
              <a:rPr lang="en-IN" sz="1800" dirty="0">
                <a:solidFill>
                  <a:srgbClr val="000066"/>
                </a:solidFill>
                <a:effectLst/>
                <a:latin typeface="Times New Roman" panose="02020603050405020304" pitchFamily="18" charset="0"/>
                <a:ea typeface="Calibri" panose="020F0502020204030204" pitchFamily="34" charset="0"/>
              </a:rPr>
              <a:t>. It measures the colour intensity at 510 nm wavelength.</a:t>
            </a:r>
            <a:endParaRPr lang="en-IN" dirty="0">
              <a:solidFill>
                <a:srgbClr val="000066"/>
              </a:solidFill>
              <a:latin typeface="Times New Roman" panose="02020603050405020304" pitchFamily="18" charset="0"/>
              <a:cs typeface="Times New Roman" panose="02020603050405020304" pitchFamily="18" charset="0"/>
            </a:endParaRPr>
          </a:p>
          <a:p>
            <a:endParaRPr lang="en-IN" dirty="0">
              <a:solidFill>
                <a:srgbClr val="C00000"/>
              </a:solidFill>
              <a:latin typeface="Times New Roman" panose="02020603050405020304" pitchFamily="18" charset="0"/>
              <a:cs typeface="Times New Roman" panose="02020603050405020304" pitchFamily="18" charset="0"/>
            </a:endParaRPr>
          </a:p>
        </p:txBody>
      </p:sp>
      <p:pic>
        <p:nvPicPr>
          <p:cNvPr id="6146" name="Picture 104">
            <a:extLst>
              <a:ext uri="{FF2B5EF4-FFF2-40B4-BE49-F238E27FC236}">
                <a16:creationId xmlns:a16="http://schemas.microsoft.com/office/drawing/2014/main" id="{75D00008-7E59-F825-CA7B-A609AA318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8303" y="1284222"/>
            <a:ext cx="3237722" cy="3348958"/>
          </a:xfrm>
          <a:prstGeom prst="rect">
            <a:avLst/>
          </a:prstGeom>
          <a:noFill/>
          <a:ln w="57150">
            <a:solidFill>
              <a:srgbClr val="FFD966"/>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3F42D2-8A6B-BFAF-D133-19E144EC42B2}"/>
              </a:ext>
            </a:extLst>
          </p:cNvPr>
          <p:cNvSpPr txBox="1"/>
          <p:nvPr/>
        </p:nvSpPr>
        <p:spPr>
          <a:xfrm>
            <a:off x="8366760" y="5020784"/>
            <a:ext cx="2720807" cy="369332"/>
          </a:xfrm>
          <a:prstGeom prst="rect">
            <a:avLst/>
          </a:prstGeom>
          <a:solidFill>
            <a:schemeClr val="accent5">
              <a:lumMod val="60000"/>
              <a:lumOff val="40000"/>
            </a:schemeClr>
          </a:solidFill>
          <a:ln>
            <a:solidFill>
              <a:srgbClr val="002060"/>
            </a:solidFill>
          </a:ln>
        </p:spPr>
        <p:txBody>
          <a:bodyPr wrap="square" rtlCol="0">
            <a:spAutoFit/>
          </a:bodyPr>
          <a:lstStyle/>
          <a:p>
            <a:r>
              <a:rPr lang="en-IN" sz="1800" b="1" dirty="0">
                <a:solidFill>
                  <a:srgbClr val="000066"/>
                </a:solidFill>
                <a:effectLst/>
                <a:latin typeface="Times New Roman" panose="02020603050405020304" pitchFamily="18" charset="0"/>
                <a:ea typeface="Calibri" panose="020F0502020204030204" pitchFamily="34" charset="0"/>
              </a:rPr>
              <a:t>Spectroquant Pharo 300</a:t>
            </a:r>
            <a:endParaRPr lang="en-IN" dirty="0"/>
          </a:p>
        </p:txBody>
      </p:sp>
    </p:spTree>
    <p:extLst>
      <p:ext uri="{BB962C8B-B14F-4D97-AF65-F5344CB8AC3E}">
        <p14:creationId xmlns:p14="http://schemas.microsoft.com/office/powerpoint/2010/main" val="35976787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87775B-BD35-E9F5-A870-65DFD4E8E164}"/>
              </a:ext>
            </a:extLst>
          </p:cNvPr>
          <p:cNvSpPr txBox="1"/>
          <p:nvPr/>
        </p:nvSpPr>
        <p:spPr>
          <a:xfrm>
            <a:off x="923731" y="485192"/>
            <a:ext cx="6885991" cy="1856919"/>
          </a:xfrm>
          <a:prstGeom prst="rect">
            <a:avLst/>
          </a:prstGeom>
          <a:noFill/>
        </p:spPr>
        <p:txBody>
          <a:bodyPr wrap="square" rtlCol="0">
            <a:spAutoFit/>
          </a:bodyPr>
          <a:lstStyle/>
          <a:p>
            <a:r>
              <a:rPr lang="en-IN" b="1" dirty="0">
                <a:solidFill>
                  <a:srgbClr val="C00000"/>
                </a:solidFill>
                <a:latin typeface="Times New Roman" panose="02020603050405020304" pitchFamily="18" charset="0"/>
                <a:cs typeface="Times New Roman" panose="02020603050405020304" pitchFamily="18" charset="0"/>
              </a:rPr>
              <a:t>8.</a:t>
            </a:r>
            <a:r>
              <a:rPr lang="en-IN" sz="18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Sulphate, Phosphate and Nitrates</a:t>
            </a:r>
          </a:p>
          <a:p>
            <a:endParaRPr lang="en-IN"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spcAft>
                <a:spcPts val="800"/>
              </a:spcAft>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These three tests have been carried out in laboratory using a spectrophotometer (model- </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DR 2800, by HACH</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spcAft>
                <a:spcPts val="800"/>
              </a:spcAft>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Sulphate and been measured at 420 nm wavelength. Nitrate has been identified at 220 nm and 275 nm wavelengths.  </a:t>
            </a:r>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42D0ABFA-0159-7309-8735-EE08833CF99E}"/>
              </a:ext>
            </a:extLst>
          </p:cNvPr>
          <p:cNvGraphicFramePr>
            <a:graphicFrameLocks noGrp="1"/>
          </p:cNvGraphicFramePr>
          <p:nvPr>
            <p:extLst>
              <p:ext uri="{D42A27DB-BD31-4B8C-83A1-F6EECF244321}">
                <p14:modId xmlns:p14="http://schemas.microsoft.com/office/powerpoint/2010/main" val="2294332009"/>
              </p:ext>
            </p:extLst>
          </p:nvPr>
        </p:nvGraphicFramePr>
        <p:xfrm>
          <a:off x="709080" y="2735808"/>
          <a:ext cx="6792732" cy="2698851"/>
        </p:xfrm>
        <a:graphic>
          <a:graphicData uri="http://schemas.openxmlformats.org/drawingml/2006/table">
            <a:tbl>
              <a:tblPr firstRow="1" firstCol="1" bandRow="1">
                <a:tableStyleId>{69CF1AB2-1976-4502-BF36-3FF5EA218861}</a:tableStyleId>
              </a:tblPr>
              <a:tblGrid>
                <a:gridCol w="2047410">
                  <a:extLst>
                    <a:ext uri="{9D8B030D-6E8A-4147-A177-3AD203B41FA5}">
                      <a16:colId xmlns:a16="http://schemas.microsoft.com/office/drawing/2014/main" val="2831915626"/>
                    </a:ext>
                  </a:extLst>
                </a:gridCol>
                <a:gridCol w="4745322">
                  <a:extLst>
                    <a:ext uri="{9D8B030D-6E8A-4147-A177-3AD203B41FA5}">
                      <a16:colId xmlns:a16="http://schemas.microsoft.com/office/drawing/2014/main" val="899040516"/>
                    </a:ext>
                  </a:extLst>
                </a:gridCol>
              </a:tblGrid>
              <a:tr h="379245">
                <a:tc>
                  <a:txBody>
                    <a:bodyPr/>
                    <a:lstStyle/>
                    <a:p>
                      <a:pPr algn="ctr">
                        <a:lnSpc>
                          <a:spcPct val="150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Water parameters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50000"/>
                        </a:lnSpc>
                        <a:spcAft>
                          <a:spcPts val="800"/>
                        </a:spcAft>
                      </a:pPr>
                      <a:r>
                        <a:rPr lang="en-IN" sz="1800" dirty="0">
                          <a:solidFill>
                            <a:srgbClr val="000000"/>
                          </a:solidFill>
                          <a:effectLst/>
                          <a:latin typeface="Times New Roman" panose="02020603050405020304" pitchFamily="18" charset="0"/>
                          <a:cs typeface="Times New Roman" panose="02020603050405020304" pitchFamily="18" charset="0"/>
                        </a:rPr>
                        <a:t>Name of pillow powders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1778917845"/>
                  </a:ext>
                </a:extLst>
              </a:tr>
              <a:tr h="762457">
                <a:tc>
                  <a:txBody>
                    <a:bodyPr/>
                    <a:lstStyle/>
                    <a:p>
                      <a:pPr algn="ctr">
                        <a:lnSpc>
                          <a:spcPct val="107000"/>
                        </a:lnSpc>
                        <a:spcAft>
                          <a:spcPts val="800"/>
                        </a:spcAft>
                      </a:pPr>
                      <a:r>
                        <a:rPr lang="en-IN" sz="1800" dirty="0">
                          <a:solidFill>
                            <a:srgbClr val="000066"/>
                          </a:solidFill>
                          <a:effectLst/>
                          <a:latin typeface="Times New Roman" panose="02020603050405020304" pitchFamily="18" charset="0"/>
                          <a:cs typeface="Times New Roman" panose="02020603050405020304" pitchFamily="18" charset="0"/>
                        </a:rPr>
                        <a:t>Sulphate</a:t>
                      </a:r>
                      <a:endPar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solidFill>
                            <a:srgbClr val="000066"/>
                          </a:solidFill>
                          <a:effectLst/>
                          <a:latin typeface="Times New Roman" panose="02020603050405020304" pitchFamily="18" charset="0"/>
                          <a:cs typeface="Times New Roman" panose="02020603050405020304" pitchFamily="18" charset="0"/>
                        </a:rPr>
                        <a:t>SulfaVer® 4 Sulfate Reagent Powder Pillows, </a:t>
                      </a:r>
                    </a:p>
                    <a:p>
                      <a:pPr algn="ctr">
                        <a:lnSpc>
                          <a:spcPct val="107000"/>
                        </a:lnSpc>
                        <a:spcAft>
                          <a:spcPts val="800"/>
                        </a:spcAft>
                      </a:pPr>
                      <a:r>
                        <a:rPr lang="en-IN" sz="1800">
                          <a:solidFill>
                            <a:srgbClr val="000066"/>
                          </a:solidFill>
                          <a:effectLst/>
                          <a:latin typeface="Times New Roman" panose="02020603050405020304" pitchFamily="18" charset="0"/>
                          <a:cs typeface="Times New Roman" panose="02020603050405020304" pitchFamily="18" charset="0"/>
                        </a:rPr>
                        <a:t>HACH India</a:t>
                      </a:r>
                      <a:endParaRPr lang="en-IN" sz="180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0372017"/>
                  </a:ext>
                </a:extLst>
              </a:tr>
              <a:tr h="762457">
                <a:tc>
                  <a:txBody>
                    <a:bodyPr/>
                    <a:lstStyle/>
                    <a:p>
                      <a:pPr algn="ctr">
                        <a:lnSpc>
                          <a:spcPct val="107000"/>
                        </a:lnSpc>
                        <a:spcAft>
                          <a:spcPts val="800"/>
                        </a:spcAft>
                      </a:pPr>
                      <a:r>
                        <a:rPr lang="en-IN" sz="1800" dirty="0">
                          <a:solidFill>
                            <a:srgbClr val="000066"/>
                          </a:solidFill>
                          <a:effectLst/>
                          <a:latin typeface="Times New Roman" panose="02020603050405020304" pitchFamily="18" charset="0"/>
                          <a:cs typeface="Times New Roman" panose="02020603050405020304" pitchFamily="18" charset="0"/>
                        </a:rPr>
                        <a:t>Phosphate</a:t>
                      </a:r>
                      <a:endPar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66"/>
                          </a:solidFill>
                          <a:effectLst/>
                          <a:latin typeface="Times New Roman" panose="02020603050405020304" pitchFamily="18" charset="0"/>
                          <a:cs typeface="Times New Roman" panose="02020603050405020304" pitchFamily="18" charset="0"/>
                        </a:rPr>
                        <a:t>PhosVer 3 Phosphate Reagent powder Pillows, </a:t>
                      </a:r>
                    </a:p>
                    <a:p>
                      <a:pPr algn="ctr">
                        <a:lnSpc>
                          <a:spcPct val="107000"/>
                        </a:lnSpc>
                        <a:spcAft>
                          <a:spcPts val="800"/>
                        </a:spcAft>
                      </a:pPr>
                      <a:r>
                        <a:rPr lang="en-IN" sz="1800" dirty="0">
                          <a:solidFill>
                            <a:srgbClr val="000066"/>
                          </a:solidFill>
                          <a:effectLst/>
                          <a:latin typeface="Times New Roman" panose="02020603050405020304" pitchFamily="18" charset="0"/>
                          <a:cs typeface="Times New Roman" panose="02020603050405020304" pitchFamily="18" charset="0"/>
                        </a:rPr>
                        <a:t>HACH UK</a:t>
                      </a:r>
                      <a:endPar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5557497"/>
                  </a:ext>
                </a:extLst>
              </a:tr>
              <a:tr h="762457">
                <a:tc>
                  <a:txBody>
                    <a:bodyPr/>
                    <a:lstStyle/>
                    <a:p>
                      <a:pPr algn="ctr">
                        <a:lnSpc>
                          <a:spcPct val="107000"/>
                        </a:lnSpc>
                        <a:spcAft>
                          <a:spcPts val="800"/>
                        </a:spcAft>
                      </a:pPr>
                      <a:r>
                        <a:rPr lang="en-IN" sz="1800">
                          <a:solidFill>
                            <a:srgbClr val="000066"/>
                          </a:solidFill>
                          <a:effectLst/>
                          <a:latin typeface="Times New Roman" panose="02020603050405020304" pitchFamily="18" charset="0"/>
                          <a:cs typeface="Times New Roman" panose="02020603050405020304" pitchFamily="18" charset="0"/>
                        </a:rPr>
                        <a:t>Nitrate</a:t>
                      </a:r>
                      <a:endParaRPr lang="en-IN" sz="180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solidFill>
                            <a:srgbClr val="000066"/>
                          </a:solidFill>
                          <a:effectLst/>
                          <a:latin typeface="Times New Roman" panose="02020603050405020304" pitchFamily="18" charset="0"/>
                          <a:cs typeface="Times New Roman" panose="02020603050405020304" pitchFamily="18" charset="0"/>
                        </a:rPr>
                        <a:t>NitraVer® 5 Nitrate Reagent Powder Pillows, </a:t>
                      </a:r>
                    </a:p>
                    <a:p>
                      <a:pPr algn="ctr">
                        <a:lnSpc>
                          <a:spcPct val="107000"/>
                        </a:lnSpc>
                        <a:spcAft>
                          <a:spcPts val="800"/>
                        </a:spcAft>
                      </a:pPr>
                      <a:r>
                        <a:rPr lang="en-IN" sz="1800" dirty="0">
                          <a:solidFill>
                            <a:srgbClr val="000066"/>
                          </a:solidFill>
                          <a:effectLst/>
                          <a:latin typeface="Times New Roman" panose="02020603050405020304" pitchFamily="18" charset="0"/>
                          <a:cs typeface="Times New Roman" panose="02020603050405020304" pitchFamily="18" charset="0"/>
                        </a:rPr>
                        <a:t>HACH USA</a:t>
                      </a:r>
                      <a:endPar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3696992"/>
                  </a:ext>
                </a:extLst>
              </a:tr>
            </a:tbl>
          </a:graphicData>
        </a:graphic>
      </p:graphicFrame>
      <p:sp>
        <p:nvSpPr>
          <p:cNvPr id="7" name="TextBox 6">
            <a:extLst>
              <a:ext uri="{FF2B5EF4-FFF2-40B4-BE49-F238E27FC236}">
                <a16:creationId xmlns:a16="http://schemas.microsoft.com/office/drawing/2014/main" id="{014130D9-6962-ECFF-1028-C80B8094941F}"/>
              </a:ext>
            </a:extLst>
          </p:cNvPr>
          <p:cNvSpPr txBox="1"/>
          <p:nvPr/>
        </p:nvSpPr>
        <p:spPr>
          <a:xfrm>
            <a:off x="1768150" y="5611455"/>
            <a:ext cx="5197151" cy="369332"/>
          </a:xfrm>
          <a:prstGeom prst="rect">
            <a:avLst/>
          </a:prstGeom>
          <a:noFill/>
        </p:spPr>
        <p:txBody>
          <a:bodyPr wrap="square" rtlCol="0">
            <a:spAutoFit/>
          </a:bodyPr>
          <a:lstStyle/>
          <a:p>
            <a:r>
              <a:rPr lang="en-IN" dirty="0">
                <a:solidFill>
                  <a:srgbClr val="000066"/>
                </a:solidFill>
                <a:latin typeface="Times New Roman" panose="02020603050405020304" pitchFamily="18" charset="0"/>
                <a:cs typeface="Times New Roman" panose="02020603050405020304" pitchFamily="18" charset="0"/>
              </a:rPr>
              <a:t>Pillow powders used to measure SO</a:t>
            </a:r>
            <a:r>
              <a:rPr lang="en-IN" baseline="-25000" dirty="0">
                <a:solidFill>
                  <a:srgbClr val="000066"/>
                </a:solidFill>
                <a:latin typeface="Times New Roman" panose="02020603050405020304" pitchFamily="18" charset="0"/>
                <a:cs typeface="Times New Roman" panose="02020603050405020304" pitchFamily="18" charset="0"/>
              </a:rPr>
              <a:t>4</a:t>
            </a:r>
            <a:r>
              <a:rPr lang="en-IN" baseline="30000" dirty="0">
                <a:solidFill>
                  <a:srgbClr val="000066"/>
                </a:solidFill>
                <a:latin typeface="Times New Roman" panose="02020603050405020304" pitchFamily="18" charset="0"/>
                <a:cs typeface="Times New Roman" panose="02020603050405020304" pitchFamily="18" charset="0"/>
              </a:rPr>
              <a:t>2-</a:t>
            </a:r>
            <a:r>
              <a:rPr lang="en-IN" dirty="0">
                <a:solidFill>
                  <a:srgbClr val="000066"/>
                </a:solidFill>
                <a:latin typeface="Times New Roman" panose="02020603050405020304" pitchFamily="18" charset="0"/>
                <a:cs typeface="Times New Roman" panose="02020603050405020304" pitchFamily="18" charset="0"/>
              </a:rPr>
              <a:t> , PO</a:t>
            </a:r>
            <a:r>
              <a:rPr lang="en-IN" baseline="-25000" dirty="0">
                <a:solidFill>
                  <a:srgbClr val="000066"/>
                </a:solidFill>
                <a:latin typeface="Times New Roman" panose="02020603050405020304" pitchFamily="18" charset="0"/>
                <a:cs typeface="Times New Roman" panose="02020603050405020304" pitchFamily="18" charset="0"/>
              </a:rPr>
              <a:t>4</a:t>
            </a:r>
            <a:r>
              <a:rPr lang="en-IN" baseline="30000" dirty="0">
                <a:solidFill>
                  <a:srgbClr val="000066"/>
                </a:solidFill>
                <a:latin typeface="Times New Roman" panose="02020603050405020304" pitchFamily="18" charset="0"/>
                <a:cs typeface="Times New Roman" panose="02020603050405020304" pitchFamily="18" charset="0"/>
              </a:rPr>
              <a:t>3-</a:t>
            </a:r>
            <a:r>
              <a:rPr lang="en-IN" dirty="0">
                <a:solidFill>
                  <a:srgbClr val="000066"/>
                </a:solidFill>
                <a:latin typeface="Times New Roman" panose="02020603050405020304" pitchFamily="18" charset="0"/>
                <a:cs typeface="Times New Roman" panose="02020603050405020304" pitchFamily="18" charset="0"/>
              </a:rPr>
              <a:t> , NO</a:t>
            </a:r>
            <a:r>
              <a:rPr lang="en-IN" baseline="-25000" dirty="0">
                <a:solidFill>
                  <a:srgbClr val="000066"/>
                </a:solidFill>
                <a:latin typeface="Times New Roman" panose="02020603050405020304" pitchFamily="18" charset="0"/>
                <a:cs typeface="Times New Roman" panose="02020603050405020304" pitchFamily="18" charset="0"/>
              </a:rPr>
              <a:t>3</a:t>
            </a:r>
            <a:r>
              <a:rPr lang="en-IN" baseline="30000" dirty="0">
                <a:solidFill>
                  <a:srgbClr val="000066"/>
                </a:solidFill>
                <a:latin typeface="Times New Roman" panose="02020603050405020304" pitchFamily="18" charset="0"/>
                <a:cs typeface="Times New Roman" panose="02020603050405020304" pitchFamily="18" charset="0"/>
              </a:rPr>
              <a:t>-</a:t>
            </a:r>
            <a:r>
              <a:rPr lang="en-IN" dirty="0">
                <a:solidFill>
                  <a:srgbClr val="000066"/>
                </a:solidFill>
                <a:latin typeface="Times New Roman" panose="02020603050405020304" pitchFamily="18" charset="0"/>
                <a:cs typeface="Times New Roman" panose="02020603050405020304" pitchFamily="18" charset="0"/>
              </a:rPr>
              <a:t> </a:t>
            </a:r>
          </a:p>
        </p:txBody>
      </p:sp>
      <p:pic>
        <p:nvPicPr>
          <p:cNvPr id="7169" name="Picture 103">
            <a:extLst>
              <a:ext uri="{FF2B5EF4-FFF2-40B4-BE49-F238E27FC236}">
                <a16:creationId xmlns:a16="http://schemas.microsoft.com/office/drawing/2014/main" id="{289570F1-B4E6-44FA-B41B-6345DFA24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9019" y="1390253"/>
            <a:ext cx="2658171" cy="3246816"/>
          </a:xfrm>
          <a:prstGeom prst="rect">
            <a:avLst/>
          </a:prstGeom>
          <a:noFill/>
          <a:ln w="57150">
            <a:solidFill>
              <a:srgbClr val="FFD966"/>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76EAC3-09DA-0778-B3EE-643316173C75}"/>
              </a:ext>
            </a:extLst>
          </p:cNvPr>
          <p:cNvSpPr txBox="1"/>
          <p:nvPr/>
        </p:nvSpPr>
        <p:spPr>
          <a:xfrm>
            <a:off x="8506545" y="5079258"/>
            <a:ext cx="3023118" cy="646331"/>
          </a:xfrm>
          <a:prstGeom prst="rect">
            <a:avLst/>
          </a:prstGeom>
          <a:solidFill>
            <a:schemeClr val="accent5">
              <a:lumMod val="60000"/>
              <a:lumOff val="40000"/>
            </a:schemeClr>
          </a:solidFill>
          <a:ln>
            <a:solidFill>
              <a:srgbClr val="000066"/>
            </a:solidFill>
          </a:ln>
        </p:spPr>
        <p:txBody>
          <a:bodyPr wrap="square" rtlCol="0">
            <a:spAutoFit/>
          </a:bodyPr>
          <a:lstStyle/>
          <a:p>
            <a:pPr algn="ct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spectrophotometer (model- DR 2800, by HACH).</a:t>
            </a:r>
            <a:endParaRPr lang="en-IN" dirty="0"/>
          </a:p>
        </p:txBody>
      </p:sp>
    </p:spTree>
    <p:extLst>
      <p:ext uri="{BB962C8B-B14F-4D97-AF65-F5344CB8AC3E}">
        <p14:creationId xmlns:p14="http://schemas.microsoft.com/office/powerpoint/2010/main" val="2164723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9833849E-5D58-9C12-A7B7-48409B471B7B}"/>
              </a:ext>
            </a:extLst>
          </p:cNvPr>
          <p:cNvGraphicFramePr>
            <a:graphicFrameLocks noGrp="1"/>
          </p:cNvGraphicFramePr>
          <p:nvPr>
            <p:extLst>
              <p:ext uri="{D42A27DB-BD31-4B8C-83A1-F6EECF244321}">
                <p14:modId xmlns:p14="http://schemas.microsoft.com/office/powerpoint/2010/main" val="2294286849"/>
              </p:ext>
            </p:extLst>
          </p:nvPr>
        </p:nvGraphicFramePr>
        <p:xfrm>
          <a:off x="268793" y="1074458"/>
          <a:ext cx="11654413" cy="5480230"/>
        </p:xfrm>
        <a:graphic>
          <a:graphicData uri="http://schemas.openxmlformats.org/drawingml/2006/table">
            <a:tbl>
              <a:tblPr firstRow="1" bandRow="1">
                <a:tableStyleId>{22838BEF-8BB2-4498-84A7-C5851F593DF1}</a:tableStyleId>
              </a:tblPr>
              <a:tblGrid>
                <a:gridCol w="1471693">
                  <a:extLst>
                    <a:ext uri="{9D8B030D-6E8A-4147-A177-3AD203B41FA5}">
                      <a16:colId xmlns:a16="http://schemas.microsoft.com/office/drawing/2014/main" val="226414153"/>
                    </a:ext>
                  </a:extLst>
                </a:gridCol>
                <a:gridCol w="1247436">
                  <a:extLst>
                    <a:ext uri="{9D8B030D-6E8A-4147-A177-3AD203B41FA5}">
                      <a16:colId xmlns:a16="http://schemas.microsoft.com/office/drawing/2014/main" val="3815192475"/>
                    </a:ext>
                  </a:extLst>
                </a:gridCol>
                <a:gridCol w="1247436">
                  <a:extLst>
                    <a:ext uri="{9D8B030D-6E8A-4147-A177-3AD203B41FA5}">
                      <a16:colId xmlns:a16="http://schemas.microsoft.com/office/drawing/2014/main" val="3824081066"/>
                    </a:ext>
                  </a:extLst>
                </a:gridCol>
                <a:gridCol w="2899842">
                  <a:extLst>
                    <a:ext uri="{9D8B030D-6E8A-4147-A177-3AD203B41FA5}">
                      <a16:colId xmlns:a16="http://schemas.microsoft.com/office/drawing/2014/main" val="2651489392"/>
                    </a:ext>
                  </a:extLst>
                </a:gridCol>
                <a:gridCol w="4788006">
                  <a:extLst>
                    <a:ext uri="{9D8B030D-6E8A-4147-A177-3AD203B41FA5}">
                      <a16:colId xmlns:a16="http://schemas.microsoft.com/office/drawing/2014/main" val="3517196343"/>
                    </a:ext>
                  </a:extLst>
                </a:gridCol>
              </a:tblGrid>
              <a:tr h="724884">
                <a:tc>
                  <a:txBody>
                    <a:bodyPr/>
                    <a:lstStyle/>
                    <a:p>
                      <a:pPr algn="ctr"/>
                      <a:r>
                        <a:rPr lang="en-IN" sz="1400" dirty="0">
                          <a:latin typeface="Times New Roman" panose="02020603050405020304" pitchFamily="18" charset="0"/>
                          <a:cs typeface="Times New Roman" panose="02020603050405020304" pitchFamily="18" charset="0"/>
                        </a:rPr>
                        <a:t>Author(s)</a:t>
                      </a:r>
                    </a:p>
                  </a:txBody>
                  <a:tcPr/>
                </a:tc>
                <a:tc>
                  <a:txBody>
                    <a:bodyPr/>
                    <a:lstStyle/>
                    <a:p>
                      <a:pPr algn="ctr"/>
                      <a:r>
                        <a:rPr lang="en-IN" sz="1400" dirty="0">
                          <a:latin typeface="Times New Roman" panose="02020603050405020304" pitchFamily="18" charset="0"/>
                          <a:cs typeface="Times New Roman" panose="02020603050405020304" pitchFamily="18" charset="0"/>
                        </a:rPr>
                        <a:t>Journal Name</a:t>
                      </a:r>
                    </a:p>
                  </a:txBody>
                  <a:tcPr/>
                </a:tc>
                <a:tc>
                  <a:txBody>
                    <a:bodyPr/>
                    <a:lstStyle/>
                    <a:p>
                      <a:pPr algn="ctr"/>
                      <a:r>
                        <a:rPr lang="en-IN" sz="1400" dirty="0">
                          <a:latin typeface="Times New Roman" panose="02020603050405020304" pitchFamily="18" charset="0"/>
                          <a:cs typeface="Times New Roman" panose="02020603050405020304" pitchFamily="18" charset="0"/>
                        </a:rPr>
                        <a:t>Year</a:t>
                      </a:r>
                    </a:p>
                  </a:txBody>
                  <a:tcPr/>
                </a:tc>
                <a:tc>
                  <a:txBody>
                    <a:bodyPr/>
                    <a:lstStyle/>
                    <a:p>
                      <a:pPr algn="ctr"/>
                      <a:r>
                        <a:rPr lang="en-IN" sz="1400" dirty="0">
                          <a:latin typeface="Times New Roman" panose="02020603050405020304" pitchFamily="18" charset="0"/>
                          <a:cs typeface="Times New Roman" panose="02020603050405020304" pitchFamily="18" charset="0"/>
                        </a:rPr>
                        <a:t>Title </a:t>
                      </a:r>
                    </a:p>
                  </a:txBody>
                  <a:tcPr/>
                </a:tc>
                <a:tc>
                  <a:txBody>
                    <a:bodyPr/>
                    <a:lstStyle/>
                    <a:p>
                      <a:pPr algn="ctr"/>
                      <a:r>
                        <a:rPr lang="en-IN" sz="1400" dirty="0">
                          <a:latin typeface="Times New Roman" panose="02020603050405020304" pitchFamily="18" charset="0"/>
                          <a:cs typeface="Times New Roman" panose="02020603050405020304" pitchFamily="18" charset="0"/>
                        </a:rPr>
                        <a:t>Major Findings</a:t>
                      </a:r>
                    </a:p>
                  </a:txBody>
                  <a:tcPr/>
                </a:tc>
                <a:extLst>
                  <a:ext uri="{0D108BD9-81ED-4DB2-BD59-A6C34878D82A}">
                    <a16:rowId xmlns:a16="http://schemas.microsoft.com/office/drawing/2014/main" val="1002670925"/>
                  </a:ext>
                </a:extLst>
              </a:tr>
              <a:tr h="1369225">
                <a:tc>
                  <a:txBody>
                    <a:bodyPr/>
                    <a:lstStyle/>
                    <a:p>
                      <a:pPr algn="just"/>
                      <a:r>
                        <a:rPr lang="en-IN" sz="1400" kern="1200" dirty="0" err="1">
                          <a:solidFill>
                            <a:schemeClr val="dk1"/>
                          </a:solidFill>
                          <a:effectLst/>
                          <a:latin typeface="Times New Roman" panose="02020603050405020304" pitchFamily="18" charset="0"/>
                          <a:ea typeface="+mn-ea"/>
                          <a:cs typeface="Times New Roman" panose="02020603050405020304" pitchFamily="18" charset="0"/>
                        </a:rPr>
                        <a:t>Fashae</a:t>
                      </a:r>
                      <a:r>
                        <a:rPr lang="en-IN" sz="1400" kern="1200" dirty="0">
                          <a:solidFill>
                            <a:schemeClr val="dk1"/>
                          </a:solidFill>
                          <a:effectLst/>
                          <a:latin typeface="Times New Roman" panose="02020603050405020304" pitchFamily="18" charset="0"/>
                          <a:ea typeface="+mn-ea"/>
                          <a:cs typeface="Times New Roman" panose="02020603050405020304" pitchFamily="18" charset="0"/>
                        </a:rPr>
                        <a:t> et al.</a:t>
                      </a:r>
                      <a:endParaRPr lang="en-IN" sz="1400" dirty="0">
                        <a:latin typeface="Times New Roman" panose="02020603050405020304" pitchFamily="18" charset="0"/>
                        <a:cs typeface="Times New Roman" panose="02020603050405020304" pitchFamily="18" charset="0"/>
                      </a:endParaRPr>
                    </a:p>
                  </a:txBody>
                  <a:tcPr anchor="ctr"/>
                </a:tc>
                <a:tc>
                  <a:txBody>
                    <a:bodyPr/>
                    <a:lstStyle/>
                    <a:p>
                      <a:pPr algn="just"/>
                      <a:r>
                        <a:rPr lang="en-IN" sz="1400" dirty="0" err="1">
                          <a:latin typeface="Times New Roman" panose="02020603050405020304" pitchFamily="18" charset="0"/>
                          <a:cs typeface="Times New Roman" panose="02020603050405020304" pitchFamily="18" charset="0"/>
                        </a:rPr>
                        <a:t>Appl</a:t>
                      </a:r>
                      <a:r>
                        <a:rPr lang="en-IN" sz="1400" dirty="0">
                          <a:latin typeface="Times New Roman" panose="02020603050405020304" pitchFamily="18" charset="0"/>
                          <a:cs typeface="Times New Roman" panose="02020603050405020304" pitchFamily="18" charset="0"/>
                        </a:rPr>
                        <a:t> Water Sci</a:t>
                      </a:r>
                    </a:p>
                  </a:txBody>
                  <a:tcPr anchor="ctr"/>
                </a:tc>
                <a:tc>
                  <a:txBody>
                    <a:bodyPr/>
                    <a:lstStyle/>
                    <a:p>
                      <a:pPr algn="just"/>
                      <a:r>
                        <a:rPr lang="en-IN" sz="1400" dirty="0">
                          <a:latin typeface="Times New Roman" panose="02020603050405020304" pitchFamily="18" charset="0"/>
                          <a:cs typeface="Times New Roman" panose="02020603050405020304" pitchFamily="18" charset="0"/>
                        </a:rPr>
                        <a:t>2014</a:t>
                      </a:r>
                    </a:p>
                  </a:txBody>
                  <a:tcPr anchor="ctr"/>
                </a:tc>
                <a:tc>
                  <a:txBody>
                    <a:bodyPr/>
                    <a:lstStyle/>
                    <a:p>
                      <a:pPr algn="just"/>
                      <a:r>
                        <a:rPr lang="en-IN" sz="1400" dirty="0">
                          <a:effectLst/>
                          <a:latin typeface="Times New Roman" panose="02020603050405020304" pitchFamily="18" charset="0"/>
                          <a:ea typeface="Calibri" panose="020F0502020204030204" pitchFamily="34" charset="0"/>
                          <a:cs typeface="Times New Roman" panose="02020603050405020304" pitchFamily="18" charset="0"/>
                        </a:rPr>
                        <a:t>Delineation of groundwater potential zones in the crystalline basement terrain of </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SW-Nigeria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an integrated GIS and remote sensing approach</a:t>
                      </a:r>
                      <a:endParaRPr lang="en-IN" sz="1400" dirty="0">
                        <a:latin typeface="Times New Roman" panose="02020603050405020304" pitchFamily="18" charset="0"/>
                        <a:cs typeface="Times New Roman" panose="02020603050405020304" pitchFamily="18" charset="0"/>
                      </a:endParaRPr>
                    </a:p>
                  </a:txBody>
                  <a:tcPr anchor="ctr"/>
                </a:tc>
                <a:tc>
                  <a:txBody>
                    <a:bodyPr/>
                    <a:lstStyle/>
                    <a:p>
                      <a:pPr marL="342900" indent="-34290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RS, GIS techniques, and Analytical Hierarchy Process have been used.</a:t>
                      </a:r>
                    </a:p>
                    <a:p>
                      <a:pPr marL="342900" indent="-34290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Total of </a:t>
                      </a:r>
                      <a:r>
                        <a:rPr lang="en-IN" sz="1400" b="1" dirty="0">
                          <a:latin typeface="Times New Roman" panose="02020603050405020304" pitchFamily="18" charset="0"/>
                          <a:cs typeface="Times New Roman" panose="02020603050405020304" pitchFamily="18" charset="0"/>
                        </a:rPr>
                        <a:t>nine parameters </a:t>
                      </a:r>
                      <a:r>
                        <a:rPr lang="en-IN" sz="1400" dirty="0">
                          <a:latin typeface="Times New Roman" panose="02020603050405020304" pitchFamily="18" charset="0"/>
                          <a:cs typeface="Times New Roman" panose="02020603050405020304" pitchFamily="18" charset="0"/>
                        </a:rPr>
                        <a:t>were used (</a:t>
                      </a:r>
                      <a:r>
                        <a:rPr lang="en-IN" sz="1400" dirty="0">
                          <a:effectLst/>
                          <a:latin typeface="Times New Roman" panose="02020603050405020304" pitchFamily="18" charset="0"/>
                          <a:ea typeface="Calibri" panose="020F0502020204030204" pitchFamily="34" charset="0"/>
                        </a:rPr>
                        <a:t>Geology, Rainfall, Geomorphology, Soil, Drainage Density, Lineament Density, Land Use, Slope and Drainage Proximity)</a:t>
                      </a:r>
                    </a:p>
                    <a:p>
                      <a:pPr marL="342900" indent="-342900" algn="just">
                        <a:buFont typeface="Wingdings" panose="05000000000000000000" pitchFamily="2" charset="2"/>
                        <a:buChar char="v"/>
                      </a:pPr>
                      <a:r>
                        <a:rPr lang="en-IN" sz="1400" dirty="0">
                          <a:effectLst/>
                          <a:latin typeface="Times New Roman" panose="02020603050405020304" pitchFamily="18" charset="0"/>
                          <a:cs typeface="Times New Roman" panose="02020603050405020304" pitchFamily="18" charset="0"/>
                        </a:rPr>
                        <a:t>Model validation using </a:t>
                      </a:r>
                      <a:r>
                        <a:rPr lang="en-IN" sz="1400" b="1" dirty="0">
                          <a:effectLst/>
                          <a:latin typeface="Times New Roman" panose="02020603050405020304" pitchFamily="18" charset="0"/>
                          <a:cs typeface="Times New Roman" panose="02020603050405020304" pitchFamily="18" charset="0"/>
                        </a:rPr>
                        <a:t>borewell yield </a:t>
                      </a:r>
                      <a:r>
                        <a:rPr lang="en-IN" sz="1400" dirty="0">
                          <a:effectLst/>
                          <a:latin typeface="Times New Roman" panose="02020603050405020304" pitchFamily="18" charset="0"/>
                          <a:cs typeface="Times New Roman" panose="02020603050405020304" pitchFamily="18" charset="0"/>
                        </a:rPr>
                        <a:t>data.</a:t>
                      </a:r>
                      <a:endParaRPr lang="en-IN"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73625803"/>
                  </a:ext>
                </a:extLst>
              </a:tr>
              <a:tr h="1584006">
                <a:tc>
                  <a:txBody>
                    <a:bodyPr/>
                    <a:lstStyle/>
                    <a:p>
                      <a:pPr algn="just"/>
                      <a:r>
                        <a:rPr lang="en-IN" sz="1400" kern="1200" dirty="0" err="1">
                          <a:solidFill>
                            <a:schemeClr val="dk1"/>
                          </a:solidFill>
                          <a:effectLst/>
                          <a:latin typeface="Times New Roman" panose="02020603050405020304" pitchFamily="18" charset="0"/>
                          <a:ea typeface="+mn-ea"/>
                          <a:cs typeface="Times New Roman" panose="02020603050405020304" pitchFamily="18" charset="0"/>
                        </a:rPr>
                        <a:t>Aouragh</a:t>
                      </a:r>
                      <a:r>
                        <a:rPr lang="en-IN" sz="1400" kern="1200" dirty="0">
                          <a:solidFill>
                            <a:schemeClr val="dk1"/>
                          </a:solidFill>
                          <a:effectLst/>
                          <a:latin typeface="Times New Roman" panose="02020603050405020304" pitchFamily="18" charset="0"/>
                          <a:ea typeface="+mn-ea"/>
                          <a:cs typeface="Times New Roman" panose="02020603050405020304" pitchFamily="18" charset="0"/>
                        </a:rPr>
                        <a:t> et al.</a:t>
                      </a:r>
                      <a:endParaRPr lang="en-IN" sz="1400" dirty="0">
                        <a:latin typeface="Times New Roman" panose="02020603050405020304" pitchFamily="18" charset="0"/>
                        <a:cs typeface="Times New Roman" panose="02020603050405020304" pitchFamily="18" charset="0"/>
                      </a:endParaRPr>
                    </a:p>
                  </a:txBody>
                  <a:tcPr anchor="ctr"/>
                </a:tc>
                <a:tc>
                  <a:txBody>
                    <a:bodyPr/>
                    <a:lstStyle/>
                    <a:p>
                      <a:pPr algn="just"/>
                      <a:r>
                        <a:rPr lang="en-US" sz="1400" dirty="0">
                          <a:latin typeface="Times New Roman" panose="02020603050405020304" pitchFamily="18" charset="0"/>
                          <a:cs typeface="Times New Roman" panose="02020603050405020304" pitchFamily="18" charset="0"/>
                        </a:rPr>
                        <a:t>GEOMATICS, NATURAL HAZARDS AND RISK</a:t>
                      </a:r>
                      <a:endParaRPr lang="en-IN" sz="1400" dirty="0">
                        <a:latin typeface="Times New Roman" panose="02020603050405020304" pitchFamily="18" charset="0"/>
                        <a:cs typeface="Times New Roman" panose="02020603050405020304" pitchFamily="18" charset="0"/>
                      </a:endParaRPr>
                    </a:p>
                  </a:txBody>
                  <a:tcPr anchor="ctr"/>
                </a:tc>
                <a:tc>
                  <a:txBody>
                    <a:bodyPr/>
                    <a:lstStyle/>
                    <a:p>
                      <a:pPr algn="just"/>
                      <a:r>
                        <a:rPr lang="en-IN" sz="1400" dirty="0">
                          <a:latin typeface="Times New Roman" panose="02020603050405020304" pitchFamily="18" charset="0"/>
                          <a:cs typeface="Times New Roman" panose="02020603050405020304" pitchFamily="18" charset="0"/>
                        </a:rPr>
                        <a:t>2016</a:t>
                      </a:r>
                    </a:p>
                  </a:txBody>
                  <a:tcPr anchor="ctr"/>
                </a:tc>
                <a:tc>
                  <a:txBody>
                    <a:bodyPr/>
                    <a:lstStyle/>
                    <a:p>
                      <a:pPr algn="just"/>
                      <a:r>
                        <a:rPr lang="en-US" sz="1400" dirty="0">
                          <a:latin typeface="Times New Roman" panose="02020603050405020304" pitchFamily="18" charset="0"/>
                          <a:cs typeface="Times New Roman" panose="02020603050405020304" pitchFamily="18" charset="0"/>
                        </a:rPr>
                        <a:t>Groundwater potential of Middle Atlas plateaus, </a:t>
                      </a:r>
                      <a:r>
                        <a:rPr lang="en-US" sz="1400" b="1" dirty="0">
                          <a:latin typeface="Times New Roman" panose="02020603050405020304" pitchFamily="18" charset="0"/>
                          <a:cs typeface="Times New Roman" panose="02020603050405020304" pitchFamily="18" charset="0"/>
                        </a:rPr>
                        <a:t>Morocco</a:t>
                      </a:r>
                      <a:r>
                        <a:rPr lang="en-US" sz="1400" dirty="0">
                          <a:latin typeface="Times New Roman" panose="02020603050405020304" pitchFamily="18" charset="0"/>
                          <a:cs typeface="Times New Roman" panose="02020603050405020304" pitchFamily="18" charset="0"/>
                        </a:rPr>
                        <a:t>, using fuzzy logic approach, GIS and remote sensing</a:t>
                      </a:r>
                      <a:endParaRPr lang="en-IN"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GIS and RS techniques, and </a:t>
                      </a:r>
                      <a:r>
                        <a:rPr lang="en-IN" sz="1400" b="1" dirty="0">
                          <a:latin typeface="Times New Roman" panose="02020603050405020304" pitchFamily="18" charset="0"/>
                          <a:cs typeface="Times New Roman" panose="02020603050405020304" pitchFamily="18" charset="0"/>
                        </a:rPr>
                        <a:t>Fuzzy AHP </a:t>
                      </a:r>
                      <a:r>
                        <a:rPr lang="en-IN" sz="1400" dirty="0">
                          <a:latin typeface="Times New Roman" panose="02020603050405020304" pitchFamily="18" charset="0"/>
                          <a:cs typeface="Times New Roman" panose="02020603050405020304" pitchFamily="18" charset="0"/>
                        </a:rPr>
                        <a:t>were used to delineate the final map.</a:t>
                      </a:r>
                    </a:p>
                    <a:p>
                      <a:pPr marL="285750" indent="-285750" algn="just">
                        <a:buFont typeface="Wingdings" panose="05000000000000000000" pitchFamily="2" charset="2"/>
                        <a:buChar char="v"/>
                      </a:pPr>
                      <a:r>
                        <a:rPr lang="en-IN" sz="1400" dirty="0">
                          <a:latin typeface="Times New Roman" panose="02020603050405020304" pitchFamily="18" charset="0"/>
                          <a:cs typeface="Times New Roman" panose="02020603050405020304" pitchFamily="18" charset="0"/>
                        </a:rPr>
                        <a:t>Number of parameters used is </a:t>
                      </a:r>
                      <a:r>
                        <a:rPr lang="en-IN" sz="1400" b="1" dirty="0">
                          <a:latin typeface="Times New Roman" panose="02020603050405020304" pitchFamily="18" charset="0"/>
                          <a:cs typeface="Times New Roman" panose="02020603050405020304" pitchFamily="18" charset="0"/>
                        </a:rPr>
                        <a:t>six</a:t>
                      </a:r>
                      <a:r>
                        <a:rPr lang="en-IN" sz="1400" dirty="0">
                          <a:latin typeface="Times New Roman" panose="02020603050405020304" pitchFamily="18" charset="0"/>
                          <a:cs typeface="Times New Roman" panose="02020603050405020304" pitchFamily="18" charset="0"/>
                        </a:rPr>
                        <a:t> (</a:t>
                      </a:r>
                      <a:r>
                        <a:rPr lang="en-IN" sz="1400" kern="1200" dirty="0">
                          <a:solidFill>
                            <a:schemeClr val="dk1"/>
                          </a:solidFill>
                          <a:effectLst/>
                          <a:latin typeface="Times New Roman" panose="02020603050405020304" pitchFamily="18" charset="0"/>
                          <a:ea typeface="+mn-ea"/>
                          <a:cs typeface="Times New Roman" panose="02020603050405020304" pitchFamily="18" charset="0"/>
                        </a:rPr>
                        <a:t>lithology, slope, Karst degrees, land cover, Lineament and drainage density).</a:t>
                      </a:r>
                    </a:p>
                    <a:p>
                      <a:pPr marL="285750" indent="-285750" algn="just">
                        <a:buFont typeface="Wingdings" panose="05000000000000000000" pitchFamily="2" charset="2"/>
                        <a:buChar char="v"/>
                      </a:pPr>
                      <a:r>
                        <a:rPr lang="en-IN" sz="1400" kern="1200" dirty="0">
                          <a:solidFill>
                            <a:schemeClr val="dk1"/>
                          </a:solidFill>
                          <a:effectLst/>
                          <a:latin typeface="Times New Roman" panose="02020603050405020304" pitchFamily="18" charset="0"/>
                          <a:ea typeface="+mn-ea"/>
                          <a:cs typeface="Times New Roman" panose="02020603050405020304" pitchFamily="18" charset="0"/>
                        </a:rPr>
                        <a:t>Model validated using </a:t>
                      </a:r>
                      <a:r>
                        <a:rPr lang="en-IN" sz="1400" b="1" kern="1200" dirty="0">
                          <a:solidFill>
                            <a:schemeClr val="dk1"/>
                          </a:solidFill>
                          <a:effectLst/>
                          <a:latin typeface="Times New Roman" panose="02020603050405020304" pitchFamily="18" charset="0"/>
                          <a:ea typeface="+mn-ea"/>
                          <a:cs typeface="Times New Roman" panose="02020603050405020304" pitchFamily="18" charset="0"/>
                        </a:rPr>
                        <a:t>yield data of 64 bore wells</a:t>
                      </a:r>
                      <a:r>
                        <a:rPr lang="en-IN" sz="1400" kern="1200" dirty="0">
                          <a:solidFill>
                            <a:schemeClr val="dk1"/>
                          </a:solidFill>
                          <a:effectLst/>
                          <a:latin typeface="Times New Roman" panose="02020603050405020304" pitchFamily="18" charset="0"/>
                          <a:ea typeface="+mn-ea"/>
                          <a:cs typeface="Times New Roman" panose="02020603050405020304" pitchFamily="18" charset="0"/>
                        </a:rPr>
                        <a:t>.</a:t>
                      </a:r>
                    </a:p>
                    <a:p>
                      <a:pPr marL="285750" indent="-285750" algn="just">
                        <a:buFont typeface="Wingdings" panose="05000000000000000000" pitchFamily="2" charset="2"/>
                        <a:buChar char="v"/>
                      </a:pPr>
                      <a:endParaRPr lang="en-IN" sz="14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None/>
                      </a:pPr>
                      <a:endParaRPr lang="en-IN"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01303101"/>
                  </a:ext>
                </a:extLst>
              </a:tr>
              <a:tr h="1798786">
                <a:tc>
                  <a:txBody>
                    <a:bodyPr/>
                    <a:lstStyle/>
                    <a:p>
                      <a:pPr algn="just"/>
                      <a:r>
                        <a:rPr lang="en-IN" sz="1400" b="0" dirty="0">
                          <a:latin typeface="Times New Roman" panose="02020603050405020304" pitchFamily="18" charset="0"/>
                          <a:cs typeface="Times New Roman" panose="02020603050405020304" pitchFamily="18" charset="0"/>
                        </a:rPr>
                        <a:t>Behzad et al.</a:t>
                      </a:r>
                    </a:p>
                  </a:txBody>
                  <a:tcPr anchor="ctr"/>
                </a:tc>
                <a:tc>
                  <a:txBody>
                    <a:bodyPr/>
                    <a:lstStyle/>
                    <a:p>
                      <a:pPr algn="just"/>
                      <a:r>
                        <a:rPr lang="en-US" sz="1400" b="0" dirty="0">
                          <a:latin typeface="Times New Roman" panose="02020603050405020304" pitchFamily="18" charset="0"/>
                          <a:cs typeface="Times New Roman" panose="02020603050405020304" pitchFamily="18" charset="0"/>
                        </a:rPr>
                        <a:t> Carbonates and Evaporites</a:t>
                      </a:r>
                      <a:endParaRPr lang="en-IN" sz="1400" b="0" dirty="0">
                        <a:latin typeface="Times New Roman" panose="02020603050405020304" pitchFamily="18" charset="0"/>
                        <a:cs typeface="Times New Roman" panose="02020603050405020304" pitchFamily="18" charset="0"/>
                      </a:endParaRPr>
                    </a:p>
                  </a:txBody>
                  <a:tcPr anchor="ctr"/>
                </a:tc>
                <a:tc>
                  <a:txBody>
                    <a:bodyPr/>
                    <a:lstStyle/>
                    <a:p>
                      <a:pPr algn="just"/>
                      <a:r>
                        <a:rPr lang="en-IN" sz="1400" b="0" dirty="0">
                          <a:latin typeface="Times New Roman" panose="02020603050405020304" pitchFamily="18" charset="0"/>
                          <a:cs typeface="Times New Roman" panose="02020603050405020304" pitchFamily="18" charset="0"/>
                        </a:rPr>
                        <a:t>2018</a:t>
                      </a:r>
                    </a:p>
                  </a:txBody>
                  <a:tcPr anchor="ctr"/>
                </a:tc>
                <a:tc>
                  <a:txBody>
                    <a:bodyPr/>
                    <a:lstStyle/>
                    <a:p>
                      <a:pPr algn="just"/>
                      <a:r>
                        <a:rPr lang="en-IN" sz="1400" b="0" dirty="0">
                          <a:latin typeface="Times New Roman" panose="02020603050405020304" pitchFamily="18" charset="0"/>
                          <a:cs typeface="Times New Roman" panose="02020603050405020304" pitchFamily="18" charset="0"/>
                        </a:rPr>
                        <a:t>Delineation of groundwater potential zones using remote sensing (RS), geographical information system (GIS) and analytic hierarchy process (AHP) techniques: a case study in the </a:t>
                      </a:r>
                      <a:r>
                        <a:rPr lang="en-IN" sz="1400" b="0" dirty="0" err="1">
                          <a:latin typeface="Times New Roman" panose="02020603050405020304" pitchFamily="18" charset="0"/>
                          <a:cs typeface="Times New Roman" panose="02020603050405020304" pitchFamily="18" charset="0"/>
                        </a:rPr>
                        <a:t>Leylia</a:t>
                      </a:r>
                      <a:r>
                        <a:rPr lang="en-IN" sz="1400" b="0" dirty="0">
                          <a:latin typeface="Times New Roman" panose="02020603050405020304" pitchFamily="18" charset="0"/>
                          <a:cs typeface="Times New Roman" panose="02020603050405020304" pitchFamily="18" charset="0"/>
                        </a:rPr>
                        <a:t>–</a:t>
                      </a:r>
                      <a:r>
                        <a:rPr lang="en-IN" sz="1400" b="0" dirty="0" err="1">
                          <a:latin typeface="Times New Roman" panose="02020603050405020304" pitchFamily="18" charset="0"/>
                          <a:cs typeface="Times New Roman" panose="02020603050405020304" pitchFamily="18" charset="0"/>
                        </a:rPr>
                        <a:t>Keynow</a:t>
                      </a:r>
                      <a:r>
                        <a:rPr lang="en-IN" sz="1400" b="0" dirty="0">
                          <a:latin typeface="Times New Roman" panose="02020603050405020304" pitchFamily="18" charset="0"/>
                          <a:cs typeface="Times New Roman" panose="02020603050405020304" pitchFamily="18" charset="0"/>
                        </a:rPr>
                        <a:t> watershed, southwest of </a:t>
                      </a:r>
                      <a:r>
                        <a:rPr lang="en-IN" sz="1400" b="1" dirty="0">
                          <a:latin typeface="Times New Roman" panose="02020603050405020304" pitchFamily="18" charset="0"/>
                          <a:cs typeface="Times New Roman" panose="02020603050405020304" pitchFamily="18" charset="0"/>
                        </a:rPr>
                        <a:t>Iran.</a:t>
                      </a:r>
                    </a:p>
                  </a:txBody>
                  <a:tcPr anchor="ctr"/>
                </a:tc>
                <a:tc>
                  <a:txBody>
                    <a:bodyPr/>
                    <a:lstStyle/>
                    <a:p>
                      <a:pPr marL="285750" indent="-285750" algn="just">
                        <a:buFont typeface="Wingdings" panose="05000000000000000000" pitchFamily="2" charset="2"/>
                        <a:buChar char="v"/>
                      </a:pPr>
                      <a:r>
                        <a:rPr lang="en-IN" sz="1400" b="0" dirty="0">
                          <a:latin typeface="Times New Roman" panose="02020603050405020304" pitchFamily="18" charset="0"/>
                          <a:cs typeface="Times New Roman" panose="02020603050405020304" pitchFamily="18" charset="0"/>
                        </a:rPr>
                        <a:t>GIS &amp; RS techniques and AHP were used.</a:t>
                      </a:r>
                    </a:p>
                    <a:p>
                      <a:pPr marL="285750" indent="-285750" algn="just">
                        <a:buFont typeface="Wingdings" panose="05000000000000000000" pitchFamily="2" charset="2"/>
                        <a:buChar char="v"/>
                      </a:pPr>
                      <a:r>
                        <a:rPr lang="en-IN" sz="1400" b="0" dirty="0">
                          <a:latin typeface="Times New Roman" panose="02020603050405020304" pitchFamily="18" charset="0"/>
                          <a:cs typeface="Times New Roman" panose="02020603050405020304" pitchFamily="18" charset="0"/>
                        </a:rPr>
                        <a:t> The total number of parameters was </a:t>
                      </a:r>
                      <a:r>
                        <a:rPr lang="en-IN" sz="1400" b="1" dirty="0">
                          <a:latin typeface="Times New Roman" panose="02020603050405020304" pitchFamily="18" charset="0"/>
                          <a:cs typeface="Times New Roman" panose="02020603050405020304" pitchFamily="18" charset="0"/>
                        </a:rPr>
                        <a:t>five</a:t>
                      </a:r>
                      <a:r>
                        <a:rPr lang="en-IN" sz="1400" b="0" dirty="0">
                          <a:latin typeface="Times New Roman" panose="02020603050405020304" pitchFamily="18" charset="0"/>
                          <a:cs typeface="Times New Roman" panose="02020603050405020304" pitchFamily="18" charset="0"/>
                        </a:rPr>
                        <a:t> (</a:t>
                      </a:r>
                      <a:r>
                        <a:rPr lang="en-IN" sz="1400" b="0" kern="1200" dirty="0">
                          <a:solidFill>
                            <a:schemeClr val="dk1"/>
                          </a:solidFill>
                          <a:effectLst/>
                          <a:latin typeface="Times New Roman" panose="02020603050405020304" pitchFamily="18" charset="0"/>
                          <a:ea typeface="+mn-ea"/>
                          <a:cs typeface="Times New Roman" panose="02020603050405020304" pitchFamily="18" charset="0"/>
                        </a:rPr>
                        <a:t>rainfall, lineament density, lithology slope, and drainage density).</a:t>
                      </a:r>
                    </a:p>
                    <a:p>
                      <a:pPr marL="285750" indent="-285750" algn="just">
                        <a:buFont typeface="Wingdings" panose="05000000000000000000" pitchFamily="2" charset="2"/>
                        <a:buChar char="v"/>
                      </a:pPr>
                      <a:r>
                        <a:rPr lang="en-IN" sz="1400" b="0" kern="1200" dirty="0">
                          <a:solidFill>
                            <a:schemeClr val="dk1"/>
                          </a:solidFill>
                          <a:effectLst/>
                          <a:latin typeface="Times New Roman" panose="02020603050405020304" pitchFamily="18" charset="0"/>
                          <a:ea typeface="+mn-ea"/>
                          <a:cs typeface="Times New Roman" panose="02020603050405020304" pitchFamily="18" charset="0"/>
                        </a:rPr>
                        <a:t>Model was validated using the existence of </a:t>
                      </a:r>
                      <a:r>
                        <a:rPr lang="en-IN" sz="1400" b="1" kern="1200" dirty="0">
                          <a:solidFill>
                            <a:schemeClr val="dk1"/>
                          </a:solidFill>
                          <a:effectLst/>
                          <a:latin typeface="Times New Roman" panose="02020603050405020304" pitchFamily="18" charset="0"/>
                          <a:ea typeface="+mn-ea"/>
                          <a:cs typeface="Times New Roman" panose="02020603050405020304" pitchFamily="18" charset="0"/>
                        </a:rPr>
                        <a:t>springs and sinkhole</a:t>
                      </a:r>
                      <a:r>
                        <a:rPr lang="en-IN" sz="1400" b="0" kern="1200" dirty="0">
                          <a:solidFill>
                            <a:schemeClr val="dk1"/>
                          </a:solidFill>
                          <a:effectLst/>
                          <a:latin typeface="Times New Roman" panose="02020603050405020304" pitchFamily="18" charset="0"/>
                          <a:ea typeface="+mn-ea"/>
                          <a:cs typeface="Times New Roman" panose="02020603050405020304" pitchFamily="18" charset="0"/>
                        </a:rPr>
                        <a:t>s in the study area.</a:t>
                      </a:r>
                      <a:endParaRPr lang="en-IN" sz="14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85904471"/>
                  </a:ext>
                </a:extLst>
              </a:tr>
            </a:tbl>
          </a:graphicData>
        </a:graphic>
      </p:graphicFrame>
      <p:sp>
        <p:nvSpPr>
          <p:cNvPr id="6" name="TextBox 5">
            <a:extLst>
              <a:ext uri="{FF2B5EF4-FFF2-40B4-BE49-F238E27FC236}">
                <a16:creationId xmlns:a16="http://schemas.microsoft.com/office/drawing/2014/main" id="{B65A5A90-D4C2-13E1-6856-1DC58F164113}"/>
              </a:ext>
            </a:extLst>
          </p:cNvPr>
          <p:cNvSpPr txBox="1"/>
          <p:nvPr/>
        </p:nvSpPr>
        <p:spPr>
          <a:xfrm>
            <a:off x="2840212" y="303312"/>
            <a:ext cx="5283200" cy="677108"/>
          </a:xfrm>
          <a:prstGeom prst="rect">
            <a:avLst/>
          </a:prstGeom>
          <a:noFill/>
        </p:spPr>
        <p:txBody>
          <a:bodyPr wrap="square" rtlCol="0">
            <a:spAutoFit/>
          </a:bodyPr>
          <a:lstStyle/>
          <a:p>
            <a:pPr marL="457200" indent="-457200" algn="ctr">
              <a:buFont typeface="Wingdings" panose="05000000000000000000" pitchFamily="2" charset="2"/>
              <a:buChar char="q"/>
            </a:pPr>
            <a:r>
              <a:rPr lang="en-IN" sz="2000" b="1" dirty="0">
                <a:solidFill>
                  <a:srgbClr val="C00000"/>
                </a:solidFill>
                <a:latin typeface="Times New Roman" panose="02020603050405020304" pitchFamily="18" charset="0"/>
                <a:cs typeface="Times New Roman" panose="02020603050405020304" pitchFamily="18" charset="0"/>
              </a:rPr>
              <a:t>LITERATURE REVIEW</a:t>
            </a:r>
          </a:p>
          <a:p>
            <a:pPr algn="ctr"/>
            <a:r>
              <a:rPr lang="en-IN" b="1" dirty="0">
                <a:solidFill>
                  <a:srgbClr val="C00000"/>
                </a:solidFill>
                <a:latin typeface="Times New Roman" panose="02020603050405020304" pitchFamily="18" charset="0"/>
                <a:cs typeface="Times New Roman" panose="02020603050405020304" pitchFamily="18" charset="0"/>
              </a:rPr>
              <a:t>         International Research Papers</a:t>
            </a:r>
          </a:p>
        </p:txBody>
      </p:sp>
    </p:spTree>
    <p:extLst>
      <p:ext uri="{BB962C8B-B14F-4D97-AF65-F5344CB8AC3E}">
        <p14:creationId xmlns:p14="http://schemas.microsoft.com/office/powerpoint/2010/main" val="643448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D4EC1B-2C98-2639-843F-A3664775A1E8}"/>
              </a:ext>
            </a:extLst>
          </p:cNvPr>
          <p:cNvSpPr txBox="1"/>
          <p:nvPr/>
        </p:nvSpPr>
        <p:spPr>
          <a:xfrm>
            <a:off x="634482" y="391886"/>
            <a:ext cx="9759820" cy="461665"/>
          </a:xfrm>
          <a:prstGeom prst="rect">
            <a:avLst/>
          </a:prstGeom>
          <a:noFill/>
        </p:spPr>
        <p:txBody>
          <a:bodyPr wrap="square" rtlCol="0">
            <a:spAutoFit/>
          </a:bodyPr>
          <a:lstStyle/>
          <a:p>
            <a:pPr marL="342900" indent="-342900">
              <a:buFont typeface="Wingdings" panose="05000000000000000000" pitchFamily="2" charset="2"/>
              <a:buChar char="q"/>
            </a:pPr>
            <a:r>
              <a:rPr lang="en-IN" sz="2400" b="1" dirty="0">
                <a:solidFill>
                  <a:srgbClr val="C00000"/>
                </a:solidFill>
                <a:latin typeface="Times New Roman" panose="02020603050405020304" pitchFamily="18" charset="0"/>
                <a:cs typeface="Times New Roman" panose="02020603050405020304" pitchFamily="18" charset="0"/>
              </a:rPr>
              <a:t>Drinking water quality standards as per IS 10500:2012</a:t>
            </a:r>
          </a:p>
        </p:txBody>
      </p:sp>
      <p:graphicFrame>
        <p:nvGraphicFramePr>
          <p:cNvPr id="3" name="Table 2">
            <a:extLst>
              <a:ext uri="{FF2B5EF4-FFF2-40B4-BE49-F238E27FC236}">
                <a16:creationId xmlns:a16="http://schemas.microsoft.com/office/drawing/2014/main" id="{DCE96179-DBB9-FCBA-CE5D-30FE4877BB42}"/>
              </a:ext>
            </a:extLst>
          </p:cNvPr>
          <p:cNvGraphicFramePr>
            <a:graphicFrameLocks noGrp="1"/>
          </p:cNvGraphicFramePr>
          <p:nvPr>
            <p:extLst>
              <p:ext uri="{D42A27DB-BD31-4B8C-83A1-F6EECF244321}">
                <p14:modId xmlns:p14="http://schemas.microsoft.com/office/powerpoint/2010/main" val="219358468"/>
              </p:ext>
            </p:extLst>
          </p:nvPr>
        </p:nvGraphicFramePr>
        <p:xfrm>
          <a:off x="2771191" y="1039882"/>
          <a:ext cx="5803641" cy="4955968"/>
        </p:xfrm>
        <a:graphic>
          <a:graphicData uri="http://schemas.openxmlformats.org/drawingml/2006/table">
            <a:tbl>
              <a:tblPr firstRow="1" firstCol="1" bandRow="1">
                <a:tableStyleId>{69CF1AB2-1976-4502-BF36-3FF5EA218861}</a:tableStyleId>
              </a:tblPr>
              <a:tblGrid>
                <a:gridCol w="2511394">
                  <a:extLst>
                    <a:ext uri="{9D8B030D-6E8A-4147-A177-3AD203B41FA5}">
                      <a16:colId xmlns:a16="http://schemas.microsoft.com/office/drawing/2014/main" val="621346311"/>
                    </a:ext>
                  </a:extLst>
                </a:gridCol>
                <a:gridCol w="1625019">
                  <a:extLst>
                    <a:ext uri="{9D8B030D-6E8A-4147-A177-3AD203B41FA5}">
                      <a16:colId xmlns:a16="http://schemas.microsoft.com/office/drawing/2014/main" val="2012484242"/>
                    </a:ext>
                  </a:extLst>
                </a:gridCol>
                <a:gridCol w="1667228">
                  <a:extLst>
                    <a:ext uri="{9D8B030D-6E8A-4147-A177-3AD203B41FA5}">
                      <a16:colId xmlns:a16="http://schemas.microsoft.com/office/drawing/2014/main" val="3852029392"/>
                    </a:ext>
                  </a:extLst>
                </a:gridCol>
              </a:tblGrid>
              <a:tr h="472520">
                <a:tc>
                  <a:txBody>
                    <a:bodyPr/>
                    <a:lstStyle/>
                    <a:p>
                      <a:pPr algn="l">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Water quality</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algn="l">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Acceptable limit</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40000"/>
                        <a:lumOff val="60000"/>
                      </a:schemeClr>
                    </a:solidFill>
                  </a:tcPr>
                </a:tc>
                <a:tc>
                  <a:txBody>
                    <a:bodyPr/>
                    <a:lstStyle/>
                    <a:p>
                      <a:pPr algn="l">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Permissible limit</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solidFill>
                      <a:schemeClr val="accent6">
                        <a:lumMod val="40000"/>
                        <a:lumOff val="60000"/>
                      </a:schemeClr>
                    </a:solidFill>
                  </a:tcPr>
                </a:tc>
                <a:extLst>
                  <a:ext uri="{0D108BD9-81ED-4DB2-BD59-A6C34878D82A}">
                    <a16:rowId xmlns:a16="http://schemas.microsoft.com/office/drawing/2014/main" val="3071353777"/>
                  </a:ext>
                </a:extLst>
              </a:tr>
              <a:tr h="249241">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pH</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6.5-8.5</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No relaxation</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46888340"/>
                  </a:ext>
                </a:extLst>
              </a:tr>
              <a:tr h="477712">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Total Dissolved Solids</a:t>
                      </a:r>
                      <a:br>
                        <a:rPr lang="en-IN" sz="1800" b="0" dirty="0">
                          <a:solidFill>
                            <a:srgbClr val="000000"/>
                          </a:solidFill>
                          <a:effectLst/>
                          <a:latin typeface="Times New Roman" panose="02020603050405020304" pitchFamily="18" charset="0"/>
                          <a:cs typeface="Times New Roman" panose="02020603050405020304" pitchFamily="18" charset="0"/>
                        </a:rPr>
                      </a:br>
                      <a:r>
                        <a:rPr lang="en-IN" sz="1800" b="0" dirty="0">
                          <a:solidFill>
                            <a:srgbClr val="000000"/>
                          </a:solidFill>
                          <a:effectLst/>
                          <a:latin typeface="Times New Roman" panose="02020603050405020304" pitchFamily="18" charset="0"/>
                          <a:cs typeface="Times New Roman" panose="02020603050405020304" pitchFamily="18" charset="0"/>
                        </a:rPr>
                        <a:t>(mg/L)</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500</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2000</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69922741"/>
                  </a:ext>
                </a:extLst>
              </a:tr>
              <a:tr h="717002">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Electrical Conductivity*</a:t>
                      </a:r>
                      <a:br>
                        <a:rPr lang="en-IN" sz="1800" b="0" dirty="0">
                          <a:solidFill>
                            <a:srgbClr val="000000"/>
                          </a:solidFill>
                          <a:effectLst/>
                          <a:latin typeface="Times New Roman" panose="02020603050405020304" pitchFamily="18" charset="0"/>
                          <a:cs typeface="Times New Roman" panose="02020603050405020304" pitchFamily="18" charset="0"/>
                        </a:rPr>
                      </a:br>
                      <a:r>
                        <a:rPr lang="en-IN" sz="1800" b="0" dirty="0">
                          <a:solidFill>
                            <a:srgbClr val="000000"/>
                          </a:solidFill>
                          <a:effectLst/>
                          <a:latin typeface="Times New Roman" panose="02020603050405020304" pitchFamily="18" charset="0"/>
                          <a:cs typeface="Times New Roman" panose="02020603050405020304" pitchFamily="18" charset="0"/>
                        </a:rPr>
                        <a:t>(µS/cm)</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400</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77736342"/>
                  </a:ext>
                </a:extLst>
              </a:tr>
              <a:tr h="249241">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Chloride (mg/L)</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250</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1000</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92578621"/>
                  </a:ext>
                </a:extLst>
              </a:tr>
              <a:tr h="477712">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Total Hardness (mg/L as CaCO3)</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200</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600</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03137572"/>
                  </a:ext>
                </a:extLst>
              </a:tr>
              <a:tr h="717002">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Total Alkalinity (mg/L as</a:t>
                      </a:r>
                      <a:br>
                        <a:rPr lang="en-IN" sz="1800" b="0">
                          <a:solidFill>
                            <a:srgbClr val="000000"/>
                          </a:solidFill>
                          <a:effectLst/>
                          <a:latin typeface="Times New Roman" panose="02020603050405020304" pitchFamily="18" charset="0"/>
                          <a:cs typeface="Times New Roman" panose="02020603050405020304" pitchFamily="18" charset="0"/>
                        </a:rPr>
                      </a:br>
                      <a:r>
                        <a:rPr lang="en-IN" sz="1800" b="0">
                          <a:solidFill>
                            <a:srgbClr val="000000"/>
                          </a:solidFill>
                          <a:effectLst/>
                          <a:latin typeface="Times New Roman" panose="02020603050405020304" pitchFamily="18" charset="0"/>
                          <a:cs typeface="Times New Roman" panose="02020603050405020304" pitchFamily="18" charset="0"/>
                        </a:rPr>
                        <a:t>CaCO3)</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200</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600</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1263210"/>
                  </a:ext>
                </a:extLst>
              </a:tr>
              <a:tr h="249241">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Iron (mg/L)</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1</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No relaxation</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35981283"/>
                  </a:ext>
                </a:extLst>
              </a:tr>
              <a:tr h="249241">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Sulphate (mg/L)</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200</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400</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14841228"/>
                  </a:ext>
                </a:extLst>
              </a:tr>
              <a:tr h="249241">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Phosphate (mg/L)</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1</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38579045"/>
                  </a:ext>
                </a:extLst>
              </a:tr>
              <a:tr h="249241">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Nitrate (mg/L)</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a:solidFill>
                            <a:srgbClr val="000000"/>
                          </a:solidFill>
                          <a:effectLst/>
                          <a:latin typeface="Times New Roman" panose="02020603050405020304" pitchFamily="18" charset="0"/>
                          <a:cs typeface="Times New Roman" panose="02020603050405020304" pitchFamily="18" charset="0"/>
                        </a:rPr>
                        <a:t>45</a:t>
                      </a:r>
                      <a:endParaRPr lang="en-IN"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b="0" dirty="0">
                          <a:solidFill>
                            <a:srgbClr val="000000"/>
                          </a:solidFill>
                          <a:effectLst/>
                          <a:latin typeface="Times New Roman" panose="02020603050405020304" pitchFamily="18" charset="0"/>
                          <a:cs typeface="Times New Roman" panose="02020603050405020304" pitchFamily="18" charset="0"/>
                        </a:rPr>
                        <a:t>No relaxation</a:t>
                      </a:r>
                      <a:endParaRPr lang="en-IN"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43691631"/>
                  </a:ext>
                </a:extLst>
              </a:tr>
            </a:tbl>
          </a:graphicData>
        </a:graphic>
      </p:graphicFrame>
      <p:sp>
        <p:nvSpPr>
          <p:cNvPr id="4" name="TextBox 3">
            <a:extLst>
              <a:ext uri="{FF2B5EF4-FFF2-40B4-BE49-F238E27FC236}">
                <a16:creationId xmlns:a16="http://schemas.microsoft.com/office/drawing/2014/main" id="{4EBA5826-24E5-D8B9-E59A-19AF4725937D}"/>
              </a:ext>
            </a:extLst>
          </p:cNvPr>
          <p:cNvSpPr txBox="1"/>
          <p:nvPr/>
        </p:nvSpPr>
        <p:spPr>
          <a:xfrm>
            <a:off x="6671389" y="6004449"/>
            <a:ext cx="2006082" cy="369332"/>
          </a:xfrm>
          <a:prstGeom prst="rect">
            <a:avLst/>
          </a:prstGeom>
          <a:noFill/>
        </p:spPr>
        <p:txBody>
          <a:bodyPr wrap="square" rtlCol="0">
            <a:spAutoFit/>
          </a:bodyPr>
          <a:lstStyle/>
          <a:p>
            <a:r>
              <a:rPr lang="en-IN" dirty="0">
                <a:solidFill>
                  <a:srgbClr val="000066"/>
                </a:solidFill>
                <a:latin typeface="Times New Roman" panose="02020603050405020304" pitchFamily="18" charset="0"/>
                <a:cs typeface="Times New Roman" panose="02020603050405020304" pitchFamily="18" charset="0"/>
              </a:rPr>
              <a:t>*WHO standard</a:t>
            </a:r>
          </a:p>
        </p:txBody>
      </p:sp>
    </p:spTree>
    <p:extLst>
      <p:ext uri="{BB962C8B-B14F-4D97-AF65-F5344CB8AC3E}">
        <p14:creationId xmlns:p14="http://schemas.microsoft.com/office/powerpoint/2010/main" val="1658771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475EC5-7108-546B-DB57-52853FB51260}"/>
              </a:ext>
            </a:extLst>
          </p:cNvPr>
          <p:cNvSpPr txBox="1"/>
          <p:nvPr/>
        </p:nvSpPr>
        <p:spPr>
          <a:xfrm>
            <a:off x="1245330" y="317239"/>
            <a:ext cx="9766107" cy="954107"/>
          </a:xfrm>
          <a:prstGeom prst="rect">
            <a:avLst/>
          </a:prstGeom>
          <a:noFill/>
        </p:spPr>
        <p:txBody>
          <a:bodyPr wrap="square" rtlCol="0">
            <a:spAutoFit/>
          </a:bodyPr>
          <a:lstStyle/>
          <a:p>
            <a:pPr algn="ctr"/>
            <a:r>
              <a:rPr lang="en-IN" sz="2800" b="1" dirty="0">
                <a:solidFill>
                  <a:srgbClr val="C00000"/>
                </a:solidFill>
                <a:latin typeface="Times New Roman" panose="02020603050405020304" pitchFamily="18" charset="0"/>
                <a:cs typeface="Times New Roman" panose="02020603050405020304" pitchFamily="18" charset="0"/>
              </a:rPr>
              <a:t>Water Quality Index by Weighted Arithmetic Index Method or Brown’s Method</a:t>
            </a:r>
          </a:p>
        </p:txBody>
      </p:sp>
      <p:grpSp>
        <p:nvGrpSpPr>
          <p:cNvPr id="11" name="Group 10">
            <a:extLst>
              <a:ext uri="{FF2B5EF4-FFF2-40B4-BE49-F238E27FC236}">
                <a16:creationId xmlns:a16="http://schemas.microsoft.com/office/drawing/2014/main" id="{2EE0C7AE-6474-E67B-75D4-4FEB4E8452F8}"/>
              </a:ext>
            </a:extLst>
          </p:cNvPr>
          <p:cNvGrpSpPr/>
          <p:nvPr/>
        </p:nvGrpSpPr>
        <p:grpSpPr>
          <a:xfrm>
            <a:off x="2127906" y="1530220"/>
            <a:ext cx="7389845" cy="4585891"/>
            <a:chOff x="2295331" y="1530220"/>
            <a:chExt cx="7389845" cy="4585891"/>
          </a:xfrm>
        </p:grpSpPr>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4E214A68-3A27-E424-1D77-7C7A9E7E3364}"/>
                    </a:ext>
                  </a:extLst>
                </p:cNvPr>
                <p:cNvSpPr/>
                <p:nvPr/>
              </p:nvSpPr>
              <p:spPr>
                <a:xfrm>
                  <a:off x="3001347" y="1530220"/>
                  <a:ext cx="5803641" cy="746449"/>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Calculate </a:t>
                  </a:r>
                  <a:r>
                    <a:rPr lang="en-IN" b="1" dirty="0">
                      <a:solidFill>
                        <a:srgbClr val="000066"/>
                      </a:solidFill>
                      <a:latin typeface="Times New Roman" panose="02020603050405020304" pitchFamily="18" charset="0"/>
                      <a:cs typeface="Times New Roman" panose="02020603050405020304" pitchFamily="18" charset="0"/>
                    </a:rPr>
                    <a:t>K value </a:t>
                  </a:r>
                  <a:r>
                    <a:rPr lang="en-IN" dirty="0">
                      <a:solidFill>
                        <a:srgbClr val="000066"/>
                      </a:solidFill>
                      <a:latin typeface="Times New Roman" panose="02020603050405020304" pitchFamily="18" charset="0"/>
                      <a:cs typeface="Times New Roman" panose="02020603050405020304" pitchFamily="18" charset="0"/>
                    </a:rPr>
                    <a:t>using </a:t>
                  </a:r>
                  <a14:m>
                    <m:oMath xmlns:m="http://schemas.openxmlformats.org/officeDocument/2006/math">
                      <m:r>
                        <a:rPr lang="en-IN" b="0" i="1" smtClean="0">
                          <a:solidFill>
                            <a:srgbClr val="000066"/>
                          </a:solidFill>
                          <a:latin typeface="Cambria Math" panose="02040503050406030204" pitchFamily="18" charset="0"/>
                        </a:rPr>
                        <m:t>𝐾</m:t>
                      </m:r>
                      <m:r>
                        <a:rPr lang="en-IN" b="0" i="1" smtClean="0">
                          <a:solidFill>
                            <a:srgbClr val="000066"/>
                          </a:solidFill>
                          <a:latin typeface="Cambria Math" panose="02040503050406030204" pitchFamily="18" charset="0"/>
                        </a:rPr>
                        <m:t>=</m:t>
                      </m:r>
                      <m:f>
                        <m:fPr>
                          <m:ctrlPr>
                            <a:rPr lang="en-IN" b="0" i="1" smtClean="0">
                              <a:solidFill>
                                <a:srgbClr val="000066"/>
                              </a:solidFill>
                              <a:latin typeface="Cambria Math" panose="02040503050406030204" pitchFamily="18" charset="0"/>
                            </a:rPr>
                          </m:ctrlPr>
                        </m:fPr>
                        <m:num>
                          <m:r>
                            <a:rPr lang="en-IN" b="0" i="1" smtClean="0">
                              <a:solidFill>
                                <a:srgbClr val="000066"/>
                              </a:solidFill>
                              <a:latin typeface="Cambria Math" panose="02040503050406030204" pitchFamily="18" charset="0"/>
                            </a:rPr>
                            <m:t>1</m:t>
                          </m:r>
                        </m:num>
                        <m:den>
                          <m:nary>
                            <m:naryPr>
                              <m:chr m:val="∑"/>
                              <m:subHide m:val="on"/>
                              <m:supHide m:val="on"/>
                              <m:ctrlPr>
                                <a:rPr lang="en-IN" b="0" i="1" smtClean="0">
                                  <a:solidFill>
                                    <a:srgbClr val="000066"/>
                                  </a:solidFill>
                                  <a:latin typeface="Cambria Math" panose="02040503050406030204" pitchFamily="18" charset="0"/>
                                </a:rPr>
                              </m:ctrlPr>
                            </m:naryPr>
                            <m:sub/>
                            <m:sup/>
                            <m:e>
                              <m:sSub>
                                <m:sSubPr>
                                  <m:ctrlPr>
                                    <a:rPr lang="en-IN" b="0" i="1" smtClean="0">
                                      <a:solidFill>
                                        <a:srgbClr val="000066"/>
                                      </a:solidFill>
                                      <a:latin typeface="Cambria Math" panose="02040503050406030204" pitchFamily="18" charset="0"/>
                                    </a:rPr>
                                  </m:ctrlPr>
                                </m:sSubPr>
                                <m:e>
                                  <m:r>
                                    <a:rPr lang="en-IN" b="0" i="1" smtClean="0">
                                      <a:solidFill>
                                        <a:srgbClr val="000066"/>
                                      </a:solidFill>
                                      <a:latin typeface="Cambria Math" panose="02040503050406030204" pitchFamily="18" charset="0"/>
                                    </a:rPr>
                                    <m:t>𝑆</m:t>
                                  </m:r>
                                </m:e>
                                <m:sub>
                                  <m:r>
                                    <a:rPr lang="en-IN" b="0" i="1" smtClean="0">
                                      <a:solidFill>
                                        <a:srgbClr val="000066"/>
                                      </a:solidFill>
                                      <a:latin typeface="Cambria Math" panose="02040503050406030204" pitchFamily="18" charset="0"/>
                                    </a:rPr>
                                    <m:t>𝑛</m:t>
                                  </m:r>
                                </m:sub>
                              </m:sSub>
                            </m:e>
                          </m:nary>
                        </m:den>
                      </m:f>
                    </m:oMath>
                  </a14:m>
                  <a:r>
                    <a:rPr lang="en-IN" dirty="0">
                      <a:solidFill>
                        <a:srgbClr val="000066"/>
                      </a:solidFill>
                      <a:latin typeface="Times New Roman" panose="02020603050405020304" pitchFamily="18" charset="0"/>
                      <a:cs typeface="Times New Roman" panose="02020603050405020304" pitchFamily="18" charset="0"/>
                    </a:rPr>
                    <a:t> ,where S</a:t>
                  </a:r>
                  <a:r>
                    <a:rPr lang="en-IN" baseline="-25000" dirty="0">
                      <a:solidFill>
                        <a:srgbClr val="000066"/>
                      </a:solidFill>
                      <a:latin typeface="Times New Roman" panose="02020603050405020304" pitchFamily="18" charset="0"/>
                      <a:cs typeface="Times New Roman" panose="02020603050405020304" pitchFamily="18" charset="0"/>
                    </a:rPr>
                    <a:t>n</a:t>
                  </a:r>
                  <a:r>
                    <a:rPr lang="en-IN" dirty="0">
                      <a:solidFill>
                        <a:srgbClr val="000066"/>
                      </a:solidFill>
                      <a:latin typeface="Times New Roman" panose="02020603050405020304" pitchFamily="18" charset="0"/>
                      <a:cs typeface="Times New Roman" panose="02020603050405020304" pitchFamily="18" charset="0"/>
                    </a:rPr>
                    <a:t> =Standard desirable value of nth parameter</a:t>
                  </a:r>
                </a:p>
              </p:txBody>
            </p:sp>
          </mc:Choice>
          <mc:Fallback xmlns="">
            <p:sp>
              <p:nvSpPr>
                <p:cNvPr id="3" name="Rectangle: Rounded Corners 2">
                  <a:extLst>
                    <a:ext uri="{FF2B5EF4-FFF2-40B4-BE49-F238E27FC236}">
                      <a16:creationId xmlns:a16="http://schemas.microsoft.com/office/drawing/2014/main" id="{4E214A68-3A27-E424-1D77-7C7A9E7E3364}"/>
                    </a:ext>
                  </a:extLst>
                </p:cNvPr>
                <p:cNvSpPr>
                  <a:spLocks noRot="1" noChangeAspect="1" noMove="1" noResize="1" noEditPoints="1" noAdjustHandles="1" noChangeArrowheads="1" noChangeShapeType="1" noTextEdit="1"/>
                </p:cNvSpPr>
                <p:nvPr/>
              </p:nvSpPr>
              <p:spPr>
                <a:xfrm>
                  <a:off x="3001347" y="1530220"/>
                  <a:ext cx="5803641" cy="746449"/>
                </a:xfrm>
                <a:prstGeom prst="roundRect">
                  <a:avLst/>
                </a:prstGeom>
                <a:blipFill>
                  <a:blip r:embed="rId2"/>
                  <a:stretch>
                    <a:fillRect t="-13710" b="-3387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DBAD99F3-A9AC-C8C5-75B9-E0BC7B425C55}"/>
                    </a:ext>
                  </a:extLst>
                </p:cNvPr>
                <p:cNvSpPr/>
                <p:nvPr/>
              </p:nvSpPr>
              <p:spPr>
                <a:xfrm>
                  <a:off x="2295331" y="2631233"/>
                  <a:ext cx="7389845" cy="74645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Calculate the </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unit weight factors </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a:t>
                  </a:r>
                  <a:r>
                    <a:rPr lang="en-IN" sz="1800" baseline="-250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n</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for each parameter by using </a:t>
                  </a:r>
                  <a14:m>
                    <m:oMath xmlns:m="http://schemas.openxmlformats.org/officeDocument/2006/math">
                      <m:sSub>
                        <m:sSubPr>
                          <m:ctrlPr>
                            <a:rPr lang="en-IN" sz="1800" i="1" smtClean="0">
                              <a:solidFill>
                                <a:srgbClr val="000066"/>
                              </a:solidFill>
                              <a:effectLst/>
                              <a:latin typeface="Cambria Math" panose="02040503050406030204" pitchFamily="18" charset="0"/>
                            </a:rPr>
                          </m:ctrlPr>
                        </m:sSubPr>
                        <m:e>
                          <m:r>
                            <a:rPr lang="en-IN" sz="1800" b="0" i="1" smtClean="0">
                              <a:solidFill>
                                <a:srgbClr val="000066"/>
                              </a:solidFill>
                              <a:effectLst/>
                              <a:latin typeface="Cambria Math" panose="02040503050406030204" pitchFamily="18" charset="0"/>
                            </a:rPr>
                            <m:t>𝑊</m:t>
                          </m:r>
                        </m:e>
                        <m:sub>
                          <m:r>
                            <a:rPr lang="en-IN" sz="1800" b="0" i="1" smtClean="0">
                              <a:solidFill>
                                <a:srgbClr val="000066"/>
                              </a:solidFill>
                              <a:effectLst/>
                              <a:latin typeface="Cambria Math" panose="02040503050406030204" pitchFamily="18" charset="0"/>
                            </a:rPr>
                            <m:t>𝑛</m:t>
                          </m:r>
                        </m:sub>
                      </m:sSub>
                      <m:r>
                        <a:rPr lang="en-IN" sz="1800" b="0" i="1" smtClean="0">
                          <a:solidFill>
                            <a:srgbClr val="000066"/>
                          </a:solidFill>
                          <a:effectLst/>
                          <a:latin typeface="Cambria Math" panose="02040503050406030204" pitchFamily="18" charset="0"/>
                        </a:rPr>
                        <m:t>=</m:t>
                      </m:r>
                      <m:f>
                        <m:fPr>
                          <m:ctrlPr>
                            <a:rPr lang="en-IN" sz="1800" b="0" i="1" smtClean="0">
                              <a:solidFill>
                                <a:srgbClr val="000066"/>
                              </a:solidFill>
                              <a:effectLst/>
                              <a:latin typeface="Cambria Math" panose="02040503050406030204" pitchFamily="18" charset="0"/>
                            </a:rPr>
                          </m:ctrlPr>
                        </m:fPr>
                        <m:num>
                          <m:r>
                            <a:rPr lang="en-IN" sz="1800" b="0" i="1" smtClean="0">
                              <a:solidFill>
                                <a:srgbClr val="000066"/>
                              </a:solidFill>
                              <a:effectLst/>
                              <a:latin typeface="Cambria Math" panose="02040503050406030204" pitchFamily="18" charset="0"/>
                            </a:rPr>
                            <m:t>𝐾</m:t>
                          </m:r>
                        </m:num>
                        <m:den>
                          <m:sSub>
                            <m:sSubPr>
                              <m:ctrlPr>
                                <a:rPr lang="en-IN" sz="1800" b="0" i="1" smtClean="0">
                                  <a:solidFill>
                                    <a:srgbClr val="000066"/>
                                  </a:solidFill>
                                  <a:effectLst/>
                                  <a:latin typeface="Cambria Math" panose="02040503050406030204" pitchFamily="18" charset="0"/>
                                </a:rPr>
                              </m:ctrlPr>
                            </m:sSubPr>
                            <m:e>
                              <m:r>
                                <a:rPr lang="en-IN" sz="1800" b="0" i="1" smtClean="0">
                                  <a:solidFill>
                                    <a:srgbClr val="000066"/>
                                  </a:solidFill>
                                  <a:effectLst/>
                                  <a:latin typeface="Cambria Math" panose="02040503050406030204" pitchFamily="18" charset="0"/>
                                </a:rPr>
                                <m:t>𝑆</m:t>
                              </m:r>
                            </m:e>
                            <m:sub>
                              <m:r>
                                <a:rPr lang="en-IN" sz="1800" b="0" i="1" smtClean="0">
                                  <a:solidFill>
                                    <a:srgbClr val="000066"/>
                                  </a:solidFill>
                                  <a:effectLst/>
                                  <a:latin typeface="Cambria Math" panose="02040503050406030204" pitchFamily="18" charset="0"/>
                                </a:rPr>
                                <m:t>𝑛</m:t>
                              </m:r>
                            </m:sub>
                          </m:sSub>
                        </m:den>
                      </m:f>
                    </m:oMath>
                  </a14:m>
                  <a:endParaRPr lang="en-IN" dirty="0">
                    <a:latin typeface="Times New Roman" panose="02020603050405020304" pitchFamily="18" charset="0"/>
                    <a:cs typeface="Times New Roman" panose="02020603050405020304" pitchFamily="18" charset="0"/>
                  </a:endParaRPr>
                </a:p>
              </p:txBody>
            </p:sp>
          </mc:Choice>
          <mc:Fallback xmlns="">
            <p:sp>
              <p:nvSpPr>
                <p:cNvPr id="4" name="Rectangle: Rounded Corners 3">
                  <a:extLst>
                    <a:ext uri="{FF2B5EF4-FFF2-40B4-BE49-F238E27FC236}">
                      <a16:creationId xmlns:a16="http://schemas.microsoft.com/office/drawing/2014/main" id="{DBAD99F3-A9AC-C8C5-75B9-E0BC7B425C55}"/>
                    </a:ext>
                  </a:extLst>
                </p:cNvPr>
                <p:cNvSpPr>
                  <a:spLocks noRot="1" noChangeAspect="1" noMove="1" noResize="1" noEditPoints="1" noAdjustHandles="1" noChangeArrowheads="1" noChangeShapeType="1" noTextEdit="1"/>
                </p:cNvSpPr>
                <p:nvPr/>
              </p:nvSpPr>
              <p:spPr>
                <a:xfrm>
                  <a:off x="2295331" y="2631233"/>
                  <a:ext cx="7389845" cy="746450"/>
                </a:xfrm>
                <a:prstGeom prst="round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9C4C0E54-95CD-7734-ECBC-570B5714983C}"/>
                    </a:ext>
                  </a:extLst>
                </p:cNvPr>
                <p:cNvSpPr/>
                <p:nvPr/>
              </p:nvSpPr>
              <p:spPr>
                <a:xfrm>
                  <a:off x="2379306" y="3732245"/>
                  <a:ext cx="7305870" cy="100532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Calculate </a:t>
                  </a:r>
                  <a:r>
                    <a:rPr lang="en-IN" b="1" dirty="0">
                      <a:solidFill>
                        <a:srgbClr val="000066"/>
                      </a:solidFill>
                      <a:latin typeface="Times New Roman" panose="02020603050405020304" pitchFamily="18" charset="0"/>
                      <a:cs typeface="Times New Roman" panose="02020603050405020304" pitchFamily="18" charset="0"/>
                    </a:rPr>
                    <a:t>Sub-index value </a:t>
                  </a:r>
                  <a:r>
                    <a:rPr lang="en-IN" dirty="0">
                      <a:solidFill>
                        <a:srgbClr val="000066"/>
                      </a:solidFill>
                      <a:latin typeface="Times New Roman" panose="02020603050405020304" pitchFamily="18" charset="0"/>
                      <a:cs typeface="Times New Roman" panose="02020603050405020304" pitchFamily="18" charset="0"/>
                    </a:rPr>
                    <a:t>by using, </a:t>
                  </a:r>
                  <a14:m>
                    <m:oMath xmlns:m="http://schemas.openxmlformats.org/officeDocument/2006/math">
                      <m:sSub>
                        <m:sSubPr>
                          <m:ctrlPr>
                            <a:rPr lang="en-IN" i="1" smtClean="0">
                              <a:solidFill>
                                <a:srgbClr val="000066"/>
                              </a:solidFill>
                              <a:latin typeface="Cambria Math" panose="02040503050406030204" pitchFamily="18" charset="0"/>
                            </a:rPr>
                          </m:ctrlPr>
                        </m:sSubPr>
                        <m:e>
                          <m:r>
                            <a:rPr lang="en-IN" b="0" i="1" smtClean="0">
                              <a:solidFill>
                                <a:srgbClr val="000066"/>
                              </a:solidFill>
                              <a:latin typeface="Cambria Math" panose="02040503050406030204" pitchFamily="18" charset="0"/>
                            </a:rPr>
                            <m:t>𝑄</m:t>
                          </m:r>
                        </m:e>
                        <m:sub>
                          <m:r>
                            <a:rPr lang="en-IN" b="0" i="1" smtClean="0">
                              <a:solidFill>
                                <a:srgbClr val="000066"/>
                              </a:solidFill>
                              <a:latin typeface="Cambria Math" panose="02040503050406030204" pitchFamily="18" charset="0"/>
                            </a:rPr>
                            <m:t>𝑛</m:t>
                          </m:r>
                        </m:sub>
                      </m:sSub>
                      <m:r>
                        <a:rPr lang="en-IN" b="0" i="1" smtClean="0">
                          <a:solidFill>
                            <a:srgbClr val="000066"/>
                          </a:solidFill>
                          <a:latin typeface="Cambria Math" panose="02040503050406030204" pitchFamily="18" charset="0"/>
                        </a:rPr>
                        <m:t>=</m:t>
                      </m:r>
                      <m:d>
                        <m:dPr>
                          <m:ctrlPr>
                            <a:rPr lang="en-IN" b="0" i="1" smtClean="0">
                              <a:solidFill>
                                <a:srgbClr val="000066"/>
                              </a:solidFill>
                              <a:latin typeface="Cambria Math" panose="02040503050406030204" pitchFamily="18" charset="0"/>
                            </a:rPr>
                          </m:ctrlPr>
                        </m:dPr>
                        <m:e>
                          <m:f>
                            <m:fPr>
                              <m:ctrlPr>
                                <a:rPr lang="en-IN" b="0" i="1" smtClean="0">
                                  <a:solidFill>
                                    <a:srgbClr val="000066"/>
                                  </a:solidFill>
                                  <a:latin typeface="Cambria Math" panose="02040503050406030204" pitchFamily="18" charset="0"/>
                                </a:rPr>
                              </m:ctrlPr>
                            </m:fPr>
                            <m:num>
                              <m:sSub>
                                <m:sSubPr>
                                  <m:ctrlPr>
                                    <a:rPr lang="en-IN" b="0" i="1" smtClean="0">
                                      <a:solidFill>
                                        <a:srgbClr val="000066"/>
                                      </a:solidFill>
                                      <a:latin typeface="Cambria Math" panose="02040503050406030204" pitchFamily="18" charset="0"/>
                                    </a:rPr>
                                  </m:ctrlPr>
                                </m:sSubPr>
                                <m:e>
                                  <m:r>
                                    <a:rPr lang="en-IN" b="0" i="1" smtClean="0">
                                      <a:solidFill>
                                        <a:srgbClr val="000066"/>
                                      </a:solidFill>
                                      <a:latin typeface="Cambria Math" panose="02040503050406030204" pitchFamily="18" charset="0"/>
                                    </a:rPr>
                                    <m:t>𝑉</m:t>
                                  </m:r>
                                </m:e>
                                <m:sub>
                                  <m:r>
                                    <a:rPr lang="en-IN" b="0" i="1" smtClean="0">
                                      <a:solidFill>
                                        <a:srgbClr val="000066"/>
                                      </a:solidFill>
                                      <a:latin typeface="Cambria Math" panose="02040503050406030204" pitchFamily="18" charset="0"/>
                                    </a:rPr>
                                    <m:t>𝑛</m:t>
                                  </m:r>
                                </m:sub>
                              </m:sSub>
                              <m:r>
                                <a:rPr lang="en-IN" b="0" i="1" smtClean="0">
                                  <a:solidFill>
                                    <a:srgbClr val="000066"/>
                                  </a:solidFill>
                                  <a:latin typeface="Cambria Math" panose="02040503050406030204" pitchFamily="18" charset="0"/>
                                </a:rPr>
                                <m:t>−</m:t>
                              </m:r>
                              <m:sSub>
                                <m:sSubPr>
                                  <m:ctrlPr>
                                    <a:rPr lang="en-IN" b="0" i="1" smtClean="0">
                                      <a:solidFill>
                                        <a:srgbClr val="000066"/>
                                      </a:solidFill>
                                      <a:latin typeface="Cambria Math" panose="02040503050406030204" pitchFamily="18" charset="0"/>
                                    </a:rPr>
                                  </m:ctrlPr>
                                </m:sSubPr>
                                <m:e>
                                  <m:r>
                                    <a:rPr lang="en-IN" b="0" i="1" smtClean="0">
                                      <a:solidFill>
                                        <a:srgbClr val="000066"/>
                                      </a:solidFill>
                                      <a:latin typeface="Cambria Math" panose="02040503050406030204" pitchFamily="18" charset="0"/>
                                    </a:rPr>
                                    <m:t>𝑉</m:t>
                                  </m:r>
                                </m:e>
                                <m:sub>
                                  <m:r>
                                    <a:rPr lang="en-IN" b="0" i="1" smtClean="0">
                                      <a:solidFill>
                                        <a:srgbClr val="000066"/>
                                      </a:solidFill>
                                      <a:latin typeface="Cambria Math" panose="02040503050406030204" pitchFamily="18" charset="0"/>
                                    </a:rPr>
                                    <m:t>0</m:t>
                                  </m:r>
                                </m:sub>
                              </m:sSub>
                            </m:num>
                            <m:den>
                              <m:sSub>
                                <m:sSubPr>
                                  <m:ctrlPr>
                                    <a:rPr lang="en-IN" b="0" i="1" smtClean="0">
                                      <a:solidFill>
                                        <a:srgbClr val="000066"/>
                                      </a:solidFill>
                                      <a:latin typeface="Cambria Math" panose="02040503050406030204" pitchFamily="18" charset="0"/>
                                    </a:rPr>
                                  </m:ctrlPr>
                                </m:sSubPr>
                                <m:e>
                                  <m:r>
                                    <a:rPr lang="en-IN" b="0" i="1" smtClean="0">
                                      <a:solidFill>
                                        <a:srgbClr val="000066"/>
                                      </a:solidFill>
                                      <a:latin typeface="Cambria Math" panose="02040503050406030204" pitchFamily="18" charset="0"/>
                                    </a:rPr>
                                    <m:t>𝑆</m:t>
                                  </m:r>
                                </m:e>
                                <m:sub>
                                  <m:r>
                                    <a:rPr lang="en-IN" b="0" i="1" smtClean="0">
                                      <a:solidFill>
                                        <a:srgbClr val="000066"/>
                                      </a:solidFill>
                                      <a:latin typeface="Cambria Math" panose="02040503050406030204" pitchFamily="18" charset="0"/>
                                    </a:rPr>
                                    <m:t>𝑛</m:t>
                                  </m:r>
                                </m:sub>
                              </m:sSub>
                              <m:r>
                                <a:rPr lang="en-IN" b="0" i="1" smtClean="0">
                                  <a:solidFill>
                                    <a:srgbClr val="000066"/>
                                  </a:solidFill>
                                  <a:latin typeface="Cambria Math" panose="02040503050406030204" pitchFamily="18" charset="0"/>
                                </a:rPr>
                                <m:t>−</m:t>
                              </m:r>
                              <m:sSub>
                                <m:sSubPr>
                                  <m:ctrlPr>
                                    <a:rPr lang="en-IN" b="0" i="1" smtClean="0">
                                      <a:solidFill>
                                        <a:srgbClr val="000066"/>
                                      </a:solidFill>
                                      <a:latin typeface="Cambria Math" panose="02040503050406030204" pitchFamily="18" charset="0"/>
                                    </a:rPr>
                                  </m:ctrlPr>
                                </m:sSubPr>
                                <m:e>
                                  <m:r>
                                    <a:rPr lang="en-IN" b="0" i="1" smtClean="0">
                                      <a:solidFill>
                                        <a:srgbClr val="000066"/>
                                      </a:solidFill>
                                      <a:latin typeface="Cambria Math" panose="02040503050406030204" pitchFamily="18" charset="0"/>
                                    </a:rPr>
                                    <m:t>𝑉</m:t>
                                  </m:r>
                                </m:e>
                                <m:sub>
                                  <m:r>
                                    <a:rPr lang="en-IN" b="0" i="1" smtClean="0">
                                      <a:solidFill>
                                        <a:srgbClr val="000066"/>
                                      </a:solidFill>
                                      <a:latin typeface="Cambria Math" panose="02040503050406030204" pitchFamily="18" charset="0"/>
                                    </a:rPr>
                                    <m:t>0</m:t>
                                  </m:r>
                                </m:sub>
                              </m:sSub>
                            </m:den>
                          </m:f>
                        </m:e>
                      </m:d>
                      <m:r>
                        <a:rPr lang="en-IN" b="0" i="1" smtClean="0">
                          <a:solidFill>
                            <a:srgbClr val="000066"/>
                          </a:solidFill>
                          <a:latin typeface="Cambria Math" panose="02040503050406030204" pitchFamily="18" charset="0"/>
                          <a:ea typeface="Cambria Math" panose="02040503050406030204" pitchFamily="18" charset="0"/>
                        </a:rPr>
                        <m:t>×100</m:t>
                      </m:r>
                    </m:oMath>
                  </a14:m>
                  <a:endParaRPr lang="en-IN" b="0" dirty="0">
                    <a:solidFill>
                      <a:srgbClr val="000066"/>
                    </a:solidFill>
                    <a:latin typeface="Times New Roman" panose="02020603050405020304" pitchFamily="18" charset="0"/>
                    <a:ea typeface="Cambria Math" panose="02040503050406030204" pitchFamily="18" charset="0"/>
                    <a:cs typeface="Times New Roman" panose="02020603050405020304" pitchFamily="18" charset="0"/>
                  </a:endParaRPr>
                </a:p>
                <a:p>
                  <a:pPr algn="ctr"/>
                  <a:r>
                    <a:rPr lang="en-IN" dirty="0">
                      <a:solidFill>
                        <a:srgbClr val="000066"/>
                      </a:solidFill>
                      <a:latin typeface="Times New Roman" panose="02020603050405020304" pitchFamily="18" charset="0"/>
                      <a:cs typeface="Times New Roman" panose="02020603050405020304" pitchFamily="18" charset="0"/>
                    </a:rPr>
                    <a:t>V</a:t>
                  </a:r>
                  <a:r>
                    <a:rPr lang="en-IN" baseline="-25000" dirty="0">
                      <a:solidFill>
                        <a:srgbClr val="000066"/>
                      </a:solidFill>
                      <a:latin typeface="Times New Roman" panose="02020603050405020304" pitchFamily="18" charset="0"/>
                      <a:cs typeface="Times New Roman" panose="02020603050405020304" pitchFamily="18" charset="0"/>
                    </a:rPr>
                    <a:t>n</a:t>
                  </a:r>
                  <a:r>
                    <a:rPr lang="en-IN" dirty="0">
                      <a:solidFill>
                        <a:srgbClr val="000066"/>
                      </a:solidFill>
                      <a:latin typeface="Times New Roman" panose="02020603050405020304" pitchFamily="18" charset="0"/>
                      <a:cs typeface="Times New Roman" panose="02020603050405020304" pitchFamily="18" charset="0"/>
                    </a:rPr>
                    <a:t> =Mean conc. of nth parameter,  V</a:t>
                  </a:r>
                  <a:r>
                    <a:rPr lang="en-IN" baseline="-25000" dirty="0">
                      <a:solidFill>
                        <a:srgbClr val="000066"/>
                      </a:solidFill>
                      <a:latin typeface="Times New Roman" panose="02020603050405020304" pitchFamily="18" charset="0"/>
                      <a:cs typeface="Times New Roman" panose="02020603050405020304" pitchFamily="18" charset="0"/>
                    </a:rPr>
                    <a:t>0</a:t>
                  </a:r>
                  <a:r>
                    <a:rPr lang="en-IN" dirty="0">
                      <a:solidFill>
                        <a:srgbClr val="000066"/>
                      </a:solidFill>
                      <a:latin typeface="Times New Roman" panose="02020603050405020304" pitchFamily="18" charset="0"/>
                      <a:cs typeface="Times New Roman" panose="02020603050405020304" pitchFamily="18" charset="0"/>
                    </a:rPr>
                    <a:t>=Actual value of the parameter in pure water</a:t>
                  </a:r>
                </a:p>
              </p:txBody>
            </p:sp>
          </mc:Choice>
          <mc:Fallback xmlns="">
            <p:sp>
              <p:nvSpPr>
                <p:cNvPr id="6" name="Rectangle: Rounded Corners 5">
                  <a:extLst>
                    <a:ext uri="{FF2B5EF4-FFF2-40B4-BE49-F238E27FC236}">
                      <a16:creationId xmlns:a16="http://schemas.microsoft.com/office/drawing/2014/main" id="{9C4C0E54-95CD-7734-ECBC-570B5714983C}"/>
                    </a:ext>
                  </a:extLst>
                </p:cNvPr>
                <p:cNvSpPr>
                  <a:spLocks noRot="1" noChangeAspect="1" noMove="1" noResize="1" noEditPoints="1" noAdjustHandles="1" noChangeArrowheads="1" noChangeShapeType="1" noTextEdit="1"/>
                </p:cNvSpPr>
                <p:nvPr/>
              </p:nvSpPr>
              <p:spPr>
                <a:xfrm>
                  <a:off x="2379306" y="3732245"/>
                  <a:ext cx="7305870" cy="1005323"/>
                </a:xfrm>
                <a:prstGeom prst="roundRect">
                  <a:avLst/>
                </a:prstGeom>
                <a:blipFill>
                  <a:blip r:embed="rId4"/>
                  <a:stretch>
                    <a:fillRect r="-500" b="-125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A32581D1-579C-0581-FB6C-30E913DAEC15}"/>
                    </a:ext>
                  </a:extLst>
                </p:cNvPr>
                <p:cNvSpPr/>
                <p:nvPr/>
              </p:nvSpPr>
              <p:spPr>
                <a:xfrm>
                  <a:off x="3769567" y="5110788"/>
                  <a:ext cx="4441371" cy="100532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00066"/>
                      </a:solidFill>
                      <a:latin typeface="Times New Roman" panose="02020603050405020304" pitchFamily="18" charset="0"/>
                      <a:cs typeface="Times New Roman" panose="02020603050405020304" pitchFamily="18" charset="0"/>
                    </a:rPr>
                    <a:t>Overall WQI value</a:t>
                  </a:r>
                  <a:r>
                    <a:rPr lang="en-IN" dirty="0">
                      <a:solidFill>
                        <a:srgbClr val="000066"/>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smtClean="0">
                              <a:solidFill>
                                <a:srgbClr val="000066"/>
                              </a:solidFill>
                              <a:latin typeface="Cambria Math" panose="02040503050406030204" pitchFamily="18" charset="0"/>
                            </a:rPr>
                          </m:ctrlPr>
                        </m:fPr>
                        <m:num>
                          <m:nary>
                            <m:naryPr>
                              <m:chr m:val="∑"/>
                              <m:subHide m:val="on"/>
                              <m:supHide m:val="on"/>
                              <m:ctrlPr>
                                <a:rPr lang="en-IN" i="1" smtClean="0">
                                  <a:solidFill>
                                    <a:srgbClr val="000066"/>
                                  </a:solidFill>
                                  <a:latin typeface="Cambria Math" panose="02040503050406030204" pitchFamily="18" charset="0"/>
                                </a:rPr>
                              </m:ctrlPr>
                            </m:naryPr>
                            <m:sub/>
                            <m:sup/>
                            <m:e>
                              <m:sSub>
                                <m:sSubPr>
                                  <m:ctrlPr>
                                    <a:rPr lang="en-IN" i="1" smtClean="0">
                                      <a:solidFill>
                                        <a:srgbClr val="000066"/>
                                      </a:solidFill>
                                      <a:latin typeface="Cambria Math" panose="02040503050406030204" pitchFamily="18" charset="0"/>
                                    </a:rPr>
                                  </m:ctrlPr>
                                </m:sSubPr>
                                <m:e>
                                  <m:r>
                                    <a:rPr lang="en-IN" b="0" i="1" smtClean="0">
                                      <a:solidFill>
                                        <a:srgbClr val="000066"/>
                                      </a:solidFill>
                                      <a:latin typeface="Cambria Math" panose="02040503050406030204" pitchFamily="18" charset="0"/>
                                    </a:rPr>
                                    <m:t>𝑊</m:t>
                                  </m:r>
                                </m:e>
                                <m:sub>
                                  <m:r>
                                    <a:rPr lang="en-IN" b="0" i="1" smtClean="0">
                                      <a:solidFill>
                                        <a:srgbClr val="000066"/>
                                      </a:solidFill>
                                      <a:latin typeface="Cambria Math" panose="02040503050406030204" pitchFamily="18" charset="0"/>
                                    </a:rPr>
                                    <m:t>𝑛</m:t>
                                  </m:r>
                                </m:sub>
                              </m:sSub>
                              <m:sSub>
                                <m:sSubPr>
                                  <m:ctrlPr>
                                    <a:rPr lang="en-IN" i="1" smtClean="0">
                                      <a:solidFill>
                                        <a:srgbClr val="000066"/>
                                      </a:solidFill>
                                      <a:latin typeface="Cambria Math" panose="02040503050406030204" pitchFamily="18" charset="0"/>
                                    </a:rPr>
                                  </m:ctrlPr>
                                </m:sSubPr>
                                <m:e>
                                  <m:r>
                                    <a:rPr lang="en-IN" b="0" i="1" smtClean="0">
                                      <a:solidFill>
                                        <a:srgbClr val="000066"/>
                                      </a:solidFill>
                                      <a:latin typeface="Cambria Math" panose="02040503050406030204" pitchFamily="18" charset="0"/>
                                    </a:rPr>
                                    <m:t>𝑄</m:t>
                                  </m:r>
                                </m:e>
                                <m:sub>
                                  <m:r>
                                    <a:rPr lang="en-IN" b="0" i="1" smtClean="0">
                                      <a:solidFill>
                                        <a:srgbClr val="000066"/>
                                      </a:solidFill>
                                      <a:latin typeface="Cambria Math" panose="02040503050406030204" pitchFamily="18" charset="0"/>
                                    </a:rPr>
                                    <m:t>𝑛</m:t>
                                  </m:r>
                                </m:sub>
                              </m:sSub>
                            </m:e>
                          </m:nary>
                        </m:num>
                        <m:den>
                          <m:nary>
                            <m:naryPr>
                              <m:chr m:val="∑"/>
                              <m:subHide m:val="on"/>
                              <m:supHide m:val="on"/>
                              <m:ctrlPr>
                                <a:rPr lang="en-IN" i="1" smtClean="0">
                                  <a:solidFill>
                                    <a:srgbClr val="000066"/>
                                  </a:solidFill>
                                  <a:latin typeface="Cambria Math" panose="02040503050406030204" pitchFamily="18" charset="0"/>
                                </a:rPr>
                              </m:ctrlPr>
                            </m:naryPr>
                            <m:sub/>
                            <m:sup/>
                            <m:e>
                              <m:sSub>
                                <m:sSubPr>
                                  <m:ctrlPr>
                                    <a:rPr lang="en-IN" i="1" smtClean="0">
                                      <a:solidFill>
                                        <a:srgbClr val="000066"/>
                                      </a:solidFill>
                                      <a:latin typeface="Cambria Math" panose="02040503050406030204" pitchFamily="18" charset="0"/>
                                    </a:rPr>
                                  </m:ctrlPr>
                                </m:sSubPr>
                                <m:e>
                                  <m:r>
                                    <a:rPr lang="en-IN" b="0" i="1" smtClean="0">
                                      <a:solidFill>
                                        <a:srgbClr val="000066"/>
                                      </a:solidFill>
                                      <a:latin typeface="Cambria Math" panose="02040503050406030204" pitchFamily="18" charset="0"/>
                                    </a:rPr>
                                    <m:t>𝑊</m:t>
                                  </m:r>
                                </m:e>
                                <m:sub>
                                  <m:r>
                                    <a:rPr lang="en-IN" b="0" i="1" smtClean="0">
                                      <a:solidFill>
                                        <a:srgbClr val="000066"/>
                                      </a:solidFill>
                                      <a:latin typeface="Cambria Math" panose="02040503050406030204" pitchFamily="18" charset="0"/>
                                    </a:rPr>
                                    <m:t>𝑛</m:t>
                                  </m:r>
                                </m:sub>
                              </m:sSub>
                            </m:e>
                          </m:nary>
                        </m:den>
                      </m:f>
                    </m:oMath>
                  </a14:m>
                  <a:endParaRPr lang="en-IN" dirty="0">
                    <a:latin typeface="Times New Roman" panose="02020603050405020304" pitchFamily="18" charset="0"/>
                    <a:cs typeface="Times New Roman" panose="02020603050405020304" pitchFamily="18" charset="0"/>
                  </a:endParaRPr>
                </a:p>
              </p:txBody>
            </p:sp>
          </mc:Choice>
          <mc:Fallback xmlns="">
            <p:sp>
              <p:nvSpPr>
                <p:cNvPr id="9" name="Rectangle: Rounded Corners 8">
                  <a:extLst>
                    <a:ext uri="{FF2B5EF4-FFF2-40B4-BE49-F238E27FC236}">
                      <a16:creationId xmlns:a16="http://schemas.microsoft.com/office/drawing/2014/main" id="{A32581D1-579C-0581-FB6C-30E913DAEC15}"/>
                    </a:ext>
                  </a:extLst>
                </p:cNvPr>
                <p:cNvSpPr>
                  <a:spLocks noRot="1" noChangeAspect="1" noMove="1" noResize="1" noEditPoints="1" noAdjustHandles="1" noChangeArrowheads="1" noChangeShapeType="1" noTextEdit="1"/>
                </p:cNvSpPr>
                <p:nvPr/>
              </p:nvSpPr>
              <p:spPr>
                <a:xfrm>
                  <a:off x="3769567" y="5110788"/>
                  <a:ext cx="4441371" cy="1005323"/>
                </a:xfrm>
                <a:prstGeom prst="roundRect">
                  <a:avLst/>
                </a:prstGeom>
                <a:blipFill>
                  <a:blip r:embed="rId5"/>
                  <a:stretch>
                    <a:fillRect t="-7784" b="-26347"/>
                  </a:stretch>
                </a:blipFill>
              </p:spPr>
              <p:txBody>
                <a:bodyPr/>
                <a:lstStyle/>
                <a:p>
                  <a:r>
                    <a:rPr lang="en-IN">
                      <a:noFill/>
                    </a:rPr>
                    <a:t> </a:t>
                  </a:r>
                </a:p>
              </p:txBody>
            </p:sp>
          </mc:Fallback>
        </mc:AlternateContent>
        <p:sp>
          <p:nvSpPr>
            <p:cNvPr id="10" name="Arrow: Down 9">
              <a:extLst>
                <a:ext uri="{FF2B5EF4-FFF2-40B4-BE49-F238E27FC236}">
                  <a16:creationId xmlns:a16="http://schemas.microsoft.com/office/drawing/2014/main" id="{90DCED72-CC53-B28B-F854-838E1497C8BC}"/>
                </a:ext>
              </a:extLst>
            </p:cNvPr>
            <p:cNvSpPr/>
            <p:nvPr/>
          </p:nvSpPr>
          <p:spPr>
            <a:xfrm>
              <a:off x="5704115" y="2276669"/>
              <a:ext cx="653142" cy="354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5804A3AE-48B0-12B1-315D-CC74A331F14E}"/>
                </a:ext>
              </a:extLst>
            </p:cNvPr>
            <p:cNvSpPr/>
            <p:nvPr/>
          </p:nvSpPr>
          <p:spPr>
            <a:xfrm>
              <a:off x="5704115" y="3377683"/>
              <a:ext cx="653142" cy="354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09E02A67-914E-2936-97A6-5F90598E1E4D}"/>
                </a:ext>
              </a:extLst>
            </p:cNvPr>
            <p:cNvSpPr/>
            <p:nvPr/>
          </p:nvSpPr>
          <p:spPr>
            <a:xfrm>
              <a:off x="5704115" y="4746897"/>
              <a:ext cx="653142" cy="354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0856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EC7E77-6B8C-3F36-9D98-43F38C7A6C71}"/>
              </a:ext>
            </a:extLst>
          </p:cNvPr>
          <p:cNvSpPr txBox="1"/>
          <p:nvPr/>
        </p:nvSpPr>
        <p:spPr>
          <a:xfrm>
            <a:off x="463639" y="429208"/>
            <a:ext cx="6888883" cy="5816977"/>
          </a:xfrm>
          <a:prstGeom prst="rect">
            <a:avLst/>
          </a:prstGeom>
          <a:noFill/>
        </p:spPr>
        <p:txBody>
          <a:bodyPr wrap="square" rtlCol="0">
            <a:spAutoFit/>
          </a:bodyPr>
          <a:lstStyle/>
          <a:p>
            <a:pPr marL="457200" indent="-457200" algn="just">
              <a:buFont typeface="Wingdings" panose="05000000000000000000" pitchFamily="2" charset="2"/>
              <a:buChar char="q"/>
            </a:pPr>
            <a:r>
              <a:rPr lang="en-IN" sz="2800" b="1" dirty="0">
                <a:solidFill>
                  <a:srgbClr val="C00000"/>
                </a:solidFill>
                <a:latin typeface="Times New Roman" panose="02020603050405020304" pitchFamily="18" charset="0"/>
                <a:cs typeface="Times New Roman" panose="02020603050405020304" pitchFamily="18" charset="0"/>
              </a:rPr>
              <a:t>Concepts of Validation Processes</a:t>
            </a:r>
          </a:p>
          <a:p>
            <a:pPr marL="457200" indent="-457200" algn="just">
              <a:buFont typeface="Wingdings" panose="05000000000000000000" pitchFamily="2" charset="2"/>
              <a:buChar char="q"/>
            </a:pPr>
            <a:endParaRPr lang="en-IN" sz="2800" b="1" dirty="0">
              <a:solidFill>
                <a:srgbClr val="C00000"/>
              </a:solidFill>
              <a:latin typeface="Times New Roman" panose="02020603050405020304" pitchFamily="18" charset="0"/>
              <a:cs typeface="Times New Roman" panose="02020603050405020304" pitchFamily="18" charset="0"/>
            </a:endParaRPr>
          </a:p>
          <a:p>
            <a:pPr algn="just"/>
            <a:r>
              <a:rPr lang="en-IN" b="1" dirty="0">
                <a:solidFill>
                  <a:srgbClr val="C00000"/>
                </a:solidFill>
                <a:latin typeface="Times New Roman" panose="02020603050405020304" pitchFamily="18" charset="0"/>
                <a:cs typeface="Times New Roman" panose="02020603050405020304" pitchFamily="18" charset="0"/>
              </a:rPr>
              <a:t>VES SURVEY</a:t>
            </a:r>
          </a:p>
          <a:p>
            <a:pPr algn="just"/>
            <a:endParaRPr lang="en-IN"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rPr>
              <a:t>The model was validated using the resistivity survey data from five different sites of the basin.</a:t>
            </a:r>
          </a:p>
          <a:p>
            <a:pPr algn="just"/>
            <a:endParaRPr lang="en-IN" sz="2000"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rPr>
              <a:t>The Curve matching operation of resistivity survey data has been done by </a:t>
            </a:r>
            <a:r>
              <a:rPr lang="en-IN" sz="2000" b="1" dirty="0">
                <a:solidFill>
                  <a:srgbClr val="000066"/>
                </a:solidFill>
                <a:effectLst/>
                <a:latin typeface="Times New Roman" panose="02020603050405020304" pitchFamily="18" charset="0"/>
                <a:ea typeface="Calibri" panose="020F0502020204030204" pitchFamily="34" charset="0"/>
              </a:rPr>
              <a:t>IPI2win </a:t>
            </a:r>
            <a:r>
              <a:rPr lang="en-IN" sz="2000" dirty="0">
                <a:solidFill>
                  <a:srgbClr val="000066"/>
                </a:solidFill>
                <a:effectLst/>
                <a:latin typeface="Times New Roman" panose="02020603050405020304" pitchFamily="18" charset="0"/>
                <a:ea typeface="Calibri" panose="020F0502020204030204" pitchFamily="34" charset="0"/>
              </a:rPr>
              <a:t>software.</a:t>
            </a:r>
          </a:p>
          <a:p>
            <a:pPr algn="just"/>
            <a:endParaRPr lang="en-IN" sz="2000"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rPr>
              <a:t>Instruments used for conducting the vertical electrical sounding survey were a resistivity meter </a:t>
            </a:r>
            <a:r>
              <a:rPr lang="en-IN" sz="2000" b="1" dirty="0">
                <a:solidFill>
                  <a:srgbClr val="000066"/>
                </a:solidFill>
                <a:effectLst/>
                <a:latin typeface="Times New Roman" panose="02020603050405020304" pitchFamily="18" charset="0"/>
                <a:ea typeface="Calibri" panose="020F0502020204030204" pitchFamily="34" charset="0"/>
              </a:rPr>
              <a:t>(MODEL-SSR-MP1)</a:t>
            </a:r>
            <a:r>
              <a:rPr lang="en-IN" sz="2000" dirty="0">
                <a:solidFill>
                  <a:srgbClr val="000066"/>
                </a:solidFill>
                <a:effectLst/>
                <a:latin typeface="Times New Roman" panose="02020603050405020304" pitchFamily="18" charset="0"/>
                <a:ea typeface="Calibri" panose="020F0502020204030204" pitchFamily="34" charset="0"/>
              </a:rPr>
              <a:t>, two potential electrodes, two current electrodes, wires and wire holders.</a:t>
            </a:r>
          </a:p>
          <a:p>
            <a:pPr algn="just"/>
            <a:r>
              <a:rPr lang="en-IN" sz="2000" dirty="0">
                <a:effectLst/>
                <a:latin typeface="Times New Roman" panose="02020603050405020304" pitchFamily="18" charset="0"/>
                <a:ea typeface="Calibri" panose="020F0502020204030204" pitchFamily="34" charset="0"/>
              </a:rPr>
              <a:t>.</a:t>
            </a:r>
            <a:endParaRPr lang="en-IN" sz="2000" b="1" dirty="0">
              <a:solidFill>
                <a:srgbClr val="00006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2000" dirty="0">
                <a:solidFill>
                  <a:srgbClr val="000066"/>
                </a:solidFill>
                <a:effectLst/>
                <a:latin typeface="Times New Roman" panose="02020603050405020304" pitchFamily="18" charset="0"/>
                <a:ea typeface="Calibri" panose="020F0502020204030204" pitchFamily="34" charset="0"/>
              </a:rPr>
              <a:t>The VES survey has been carried out by </a:t>
            </a:r>
            <a:r>
              <a:rPr lang="en-IN" sz="2000" b="1" dirty="0">
                <a:solidFill>
                  <a:srgbClr val="000066"/>
                </a:solidFill>
                <a:effectLst/>
                <a:latin typeface="Times New Roman" panose="02020603050405020304" pitchFamily="18" charset="0"/>
                <a:ea typeface="Calibri" panose="020F0502020204030204" pitchFamily="34" charset="0"/>
              </a:rPr>
              <a:t>Schlumberger arrangement</a:t>
            </a:r>
            <a:r>
              <a:rPr lang="en-IN" sz="2000" dirty="0">
                <a:solidFill>
                  <a:srgbClr val="000066"/>
                </a:solidFill>
                <a:effectLst/>
                <a:latin typeface="Times New Roman" panose="02020603050405020304" pitchFamily="18" charset="0"/>
                <a:ea typeface="Calibri" panose="020F0502020204030204" pitchFamily="34" charset="0"/>
              </a:rPr>
              <a:t> with a maximum current electrode spacing of 300 m</a:t>
            </a:r>
            <a:r>
              <a:rPr lang="en-IN" sz="2000" dirty="0">
                <a:solidFill>
                  <a:srgbClr val="000066"/>
                </a:solidFill>
                <a:latin typeface="Times New Roman" panose="02020603050405020304" pitchFamily="18" charset="0"/>
                <a:ea typeface="Calibri" panose="020F0502020204030204" pitchFamily="34" charset="0"/>
              </a:rPr>
              <a:t>.</a:t>
            </a:r>
          </a:p>
        </p:txBody>
      </p:sp>
      <p:grpSp>
        <p:nvGrpSpPr>
          <p:cNvPr id="3" name="Group 110">
            <a:extLst>
              <a:ext uri="{FF2B5EF4-FFF2-40B4-BE49-F238E27FC236}">
                <a16:creationId xmlns:a16="http://schemas.microsoft.com/office/drawing/2014/main" id="{08D7B1A3-E14A-E4D5-C480-16EA9AAB1D0F}"/>
              </a:ext>
            </a:extLst>
          </p:cNvPr>
          <p:cNvGrpSpPr>
            <a:grpSpLocks/>
          </p:cNvGrpSpPr>
          <p:nvPr/>
        </p:nvGrpSpPr>
        <p:grpSpPr bwMode="auto">
          <a:xfrm>
            <a:off x="8096348" y="167425"/>
            <a:ext cx="3816610" cy="5756857"/>
            <a:chOff x="0" y="60960"/>
            <a:chExt cx="3220085" cy="5271630"/>
          </a:xfrm>
        </p:grpSpPr>
        <p:pic>
          <p:nvPicPr>
            <p:cNvPr id="10243" name="Picture 90">
              <a:extLst>
                <a:ext uri="{FF2B5EF4-FFF2-40B4-BE49-F238E27FC236}">
                  <a16:creationId xmlns:a16="http://schemas.microsoft.com/office/drawing/2014/main" id="{BA994271-6ED5-052B-7C77-ACA0D945A6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960"/>
              <a:ext cx="3220085" cy="2415540"/>
            </a:xfrm>
            <a:prstGeom prst="rect">
              <a:avLst/>
            </a:prstGeom>
            <a:solidFill>
              <a:srgbClr val="EDEDED"/>
            </a:solidFill>
            <a:ln w="88900" cap="sq">
              <a:solidFill>
                <a:srgbClr val="FFD966"/>
              </a:solidFill>
              <a:miter lim="800000"/>
              <a:headEnd/>
              <a:tailEnd/>
            </a:ln>
            <a:effectLst>
              <a:outerShdw blurRad="55000" dist="18000" dir="5400000" algn="tl" rotWithShape="0">
                <a:srgbClr val="000000">
                  <a:alpha val="39999"/>
                </a:srgbClr>
              </a:outerShdw>
            </a:effectLst>
          </p:spPr>
        </p:pic>
        <p:pic>
          <p:nvPicPr>
            <p:cNvPr id="10244" name="Picture 98">
              <a:extLst>
                <a:ext uri="{FF2B5EF4-FFF2-40B4-BE49-F238E27FC236}">
                  <a16:creationId xmlns:a16="http://schemas.microsoft.com/office/drawing/2014/main" id="{01CA59E5-DA28-E877-D93F-993026B54A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001" y="2817990"/>
              <a:ext cx="2045335" cy="2514600"/>
            </a:xfrm>
            <a:prstGeom prst="rect">
              <a:avLst/>
            </a:prstGeom>
            <a:solidFill>
              <a:srgbClr val="EDEDED"/>
            </a:solidFill>
            <a:ln w="88900" cap="sq">
              <a:solidFill>
                <a:srgbClr val="FFD966"/>
              </a:solidFill>
              <a:miter lim="800000"/>
              <a:headEnd/>
              <a:tailEnd/>
            </a:ln>
            <a:effectLst>
              <a:outerShdw blurRad="55000" dist="18000" dir="5400000" algn="tl" rotWithShape="0">
                <a:srgbClr val="000000">
                  <a:alpha val="39999"/>
                </a:srgbClr>
              </a:outerShdw>
            </a:effectLst>
          </p:spPr>
        </p:pic>
      </p:grpSp>
      <p:sp>
        <p:nvSpPr>
          <p:cNvPr id="6" name="Rectangle: Rounded Corners 5">
            <a:extLst>
              <a:ext uri="{FF2B5EF4-FFF2-40B4-BE49-F238E27FC236}">
                <a16:creationId xmlns:a16="http://schemas.microsoft.com/office/drawing/2014/main" id="{6AFE6F9D-894F-29EF-FBCF-38A8D16C33A1}"/>
              </a:ext>
            </a:extLst>
          </p:cNvPr>
          <p:cNvSpPr/>
          <p:nvPr/>
        </p:nvSpPr>
        <p:spPr>
          <a:xfrm>
            <a:off x="7968343" y="6176865"/>
            <a:ext cx="4040155" cy="45720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66"/>
                </a:solidFill>
                <a:latin typeface="Times New Roman" panose="02020603050405020304" pitchFamily="18" charset="0"/>
                <a:cs typeface="Times New Roman" panose="02020603050405020304" pitchFamily="18" charset="0"/>
              </a:rPr>
              <a:t>Vertical Electrical Sounding field Survey</a:t>
            </a:r>
          </a:p>
        </p:txBody>
      </p:sp>
    </p:spTree>
    <p:extLst>
      <p:ext uri="{BB962C8B-B14F-4D97-AF65-F5344CB8AC3E}">
        <p14:creationId xmlns:p14="http://schemas.microsoft.com/office/powerpoint/2010/main" val="1650175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74">
            <a:extLst>
              <a:ext uri="{FF2B5EF4-FFF2-40B4-BE49-F238E27FC236}">
                <a16:creationId xmlns:a16="http://schemas.microsoft.com/office/drawing/2014/main" id="{30C0E41C-4210-956E-9073-75F6480B83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2104327" y="1144937"/>
            <a:ext cx="8534505" cy="37554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CAA49BF-5556-64AE-BF02-054A2CD93F03}"/>
              </a:ext>
            </a:extLst>
          </p:cNvPr>
          <p:cNvSpPr/>
          <p:nvPr/>
        </p:nvSpPr>
        <p:spPr>
          <a:xfrm>
            <a:off x="2488205" y="5166531"/>
            <a:ext cx="7550437" cy="78377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algn="ctr">
              <a:spcAft>
                <a:spcPts val="1000"/>
              </a:spcAft>
            </a:pPr>
            <a:r>
              <a:rPr lang="en-IN" sz="1800" b="1" dirty="0">
                <a:solidFill>
                  <a:schemeClr val="bg1">
                    <a:lumMod val="95000"/>
                    <a:lumOff val="5000"/>
                  </a:schemeClr>
                </a:solidFill>
                <a:effectLst/>
                <a:latin typeface="Times New Roman" panose="02020603050405020304" pitchFamily="18" charset="0"/>
                <a:ea typeface="Calibri" panose="020F0502020204030204" pitchFamily="34" charset="0"/>
              </a:rPr>
              <a:t>  </a:t>
            </a:r>
            <a:r>
              <a:rPr lang="en-IN" sz="2000" b="1" dirty="0">
                <a:solidFill>
                  <a:schemeClr val="bg1">
                    <a:lumMod val="95000"/>
                    <a:lumOff val="5000"/>
                  </a:schemeClr>
                </a:solidFill>
                <a:effectLst/>
                <a:latin typeface="Times New Roman" panose="02020603050405020304" pitchFamily="18" charset="0"/>
                <a:ea typeface="Calibri" panose="020F0502020204030204" pitchFamily="34" charset="0"/>
              </a:rPr>
              <a:t>Direction of current flow lines and equipotential lines in Schumberger arrangement </a:t>
            </a:r>
          </a:p>
        </p:txBody>
      </p:sp>
    </p:spTree>
    <p:extLst>
      <p:ext uri="{BB962C8B-B14F-4D97-AF65-F5344CB8AC3E}">
        <p14:creationId xmlns:p14="http://schemas.microsoft.com/office/powerpoint/2010/main" val="3463002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8119-62D6-3763-5849-7567539EC7B1}"/>
                  </a:ext>
                </a:extLst>
              </p:cNvPr>
              <p:cNvSpPr txBox="1"/>
              <p:nvPr/>
            </p:nvSpPr>
            <p:spPr>
              <a:xfrm>
                <a:off x="360608" y="300419"/>
                <a:ext cx="11706896" cy="4129144"/>
              </a:xfrm>
              <a:prstGeom prst="rect">
                <a:avLst/>
              </a:prstGeom>
              <a:noFill/>
            </p:spPr>
            <p:txBody>
              <a:bodyPr wrap="square" rtlCol="0">
                <a:spAutoFit/>
              </a:bodyPr>
              <a:lstStyle/>
              <a:p>
                <a:pPr marL="285750" indent="-285750">
                  <a:buFont typeface="Wingdings" panose="05000000000000000000" pitchFamily="2" charset="2"/>
                  <a:buChar char="v"/>
                </a:pPr>
                <a:r>
                  <a:rPr lang="en-IN" b="1" dirty="0">
                    <a:solidFill>
                      <a:srgbClr val="000066"/>
                    </a:solidFill>
                    <a:latin typeface="Times New Roman" panose="02020603050405020304" pitchFamily="18" charset="0"/>
                    <a:cs typeface="Times New Roman" panose="02020603050405020304" pitchFamily="18" charset="0"/>
                  </a:rPr>
                  <a:t>Apparent resistivity</a:t>
                </a:r>
                <a:r>
                  <a:rPr lang="en-IN" dirty="0">
                    <a:solidFill>
                      <a:srgbClr val="000066"/>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b="1" i="1" smtClean="0">
                            <a:solidFill>
                              <a:srgbClr val="000066"/>
                            </a:solidFill>
                            <a:latin typeface="Cambria Math" panose="02040503050406030204" pitchFamily="18" charset="0"/>
                            <a:cs typeface="Times New Roman" panose="02020603050405020304" pitchFamily="18" charset="0"/>
                          </a:rPr>
                        </m:ctrlPr>
                      </m:sSubPr>
                      <m:e>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𝝆</m:t>
                        </m:r>
                      </m:e>
                      <m:sub>
                        <m:r>
                          <a:rPr lang="en-IN" b="1" i="1" smtClean="0">
                            <a:solidFill>
                              <a:srgbClr val="000066"/>
                            </a:solidFill>
                            <a:latin typeface="Cambria Math" panose="02040503050406030204" pitchFamily="18" charset="0"/>
                            <a:cs typeface="Times New Roman" panose="02020603050405020304" pitchFamily="18" charset="0"/>
                          </a:rPr>
                          <m:t>𝒂</m:t>
                        </m:r>
                      </m:sub>
                    </m:sSub>
                    <m:r>
                      <a:rPr lang="en-IN" b="1" i="1" smtClean="0">
                        <a:solidFill>
                          <a:srgbClr val="000066"/>
                        </a:solidFill>
                        <a:latin typeface="Cambria Math" panose="02040503050406030204" pitchFamily="18" charset="0"/>
                        <a:cs typeface="Times New Roman" panose="02020603050405020304" pitchFamily="18" charset="0"/>
                      </a:rPr>
                      <m:t>=</m:t>
                    </m:r>
                    <m:f>
                      <m:fPr>
                        <m:ctrlPr>
                          <a:rPr lang="en-IN" b="1" i="1" smtClean="0">
                            <a:solidFill>
                              <a:srgbClr val="000066"/>
                            </a:solidFill>
                            <a:latin typeface="Cambria Math" panose="02040503050406030204" pitchFamily="18" charset="0"/>
                            <a:cs typeface="Times New Roman" panose="02020603050405020304" pitchFamily="18" charset="0"/>
                          </a:rPr>
                        </m:ctrlPr>
                      </m:fPr>
                      <m:num>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𝝅</m:t>
                        </m:r>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𝑳</m:t>
                                    </m:r>
                                  </m:num>
                                  <m:den>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𝟐</m:t>
                                    </m:r>
                                  </m:den>
                                </m:f>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m:t>
                                </m:r>
                              </m:e>
                              <m:sup>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𝟐</m:t>
                                </m:r>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 </m:t>
                                </m:r>
                              </m:sup>
                            </m:sSup>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𝒃</m:t>
                                    </m:r>
                                  </m:num>
                                  <m:den>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𝟐</m:t>
                                    </m:r>
                                  </m:den>
                                </m:f>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m:t>
                                </m:r>
                              </m:e>
                              <m:sup>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𝟐</m:t>
                                </m:r>
                              </m:sup>
                            </m:sSup>
                          </m:e>
                        </m:d>
                      </m:num>
                      <m:den>
                        <m:r>
                          <a:rPr lang="en-IN" b="1" i="1" smtClean="0">
                            <a:solidFill>
                              <a:srgbClr val="000066"/>
                            </a:solidFill>
                            <a:latin typeface="Cambria Math" panose="02040503050406030204" pitchFamily="18" charset="0"/>
                            <a:cs typeface="Times New Roman" panose="02020603050405020304" pitchFamily="18" charset="0"/>
                          </a:rPr>
                          <m:t>𝒃</m:t>
                        </m:r>
                      </m:den>
                    </m:f>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m:t>
                    </m:r>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𝑹</m:t>
                    </m:r>
                  </m:oMath>
                </a14:m>
                <a:endParaRPr lang="en-IN" b="1" dirty="0">
                  <a:solidFill>
                    <a:srgbClr val="000066"/>
                  </a:solidFill>
                  <a:latin typeface="Times New Roman" panose="02020603050405020304" pitchFamily="18" charset="0"/>
                  <a:ea typeface="Cambria Math" panose="02040503050406030204" pitchFamily="18" charset="0"/>
                  <a:cs typeface="Times New Roman" panose="02020603050405020304" pitchFamily="18" charset="0"/>
                </a:endParaRPr>
              </a:p>
              <a:p>
                <a:pPr lvl="1">
                  <a:spcAft>
                    <a:spcPts val="800"/>
                  </a:spcAft>
                </a:pP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Where R is the resistance of layer in ohm obtained from resistivity survey</a:t>
                </a:r>
              </a:p>
              <a:p>
                <a:pPr lvl="1" algn="just">
                  <a:spcAft>
                    <a:spcPts val="800"/>
                  </a:spcAft>
                  <a:tabLst>
                    <a:tab pos="1160780" algn="l"/>
                  </a:tabLst>
                </a:pP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Distance between potential electrodes (MN) = b</a:t>
                </a:r>
                <a:endParaRPr lang="en-IN"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lvl="1" algn="just">
                  <a:spcAft>
                    <a:spcPts val="800"/>
                  </a:spcAft>
                  <a:tabLst>
                    <a:tab pos="1160780" algn="l"/>
                  </a:tabLst>
                </a:pP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Distance between current electrodes (AB) = 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Schumberger’s arrangement gives a better result when L</a:t>
                </a:r>
                <a:r>
                  <a:rPr lang="en-IN" dirty="0">
                    <a:solidFill>
                      <a:srgbClr val="000066"/>
                    </a:solidFill>
                    <a:effectLst/>
                    <a:latin typeface="Cambria Math" panose="02040503050406030204" pitchFamily="18" charset="0"/>
                    <a:ea typeface="Calibri" panose="020F0502020204030204" pitchFamily="34" charset="0"/>
                    <a:cs typeface="Times New Roman" panose="02020603050405020304" pitchFamily="18" charset="0"/>
                  </a:rPr>
                  <a:t>≥</a:t>
                </a: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5b. </a:t>
                </a:r>
              </a:p>
              <a:p>
                <a:pPr marL="285750" indent="-285750">
                  <a:buFont typeface="Wingdings" panose="05000000000000000000" pitchFamily="2" charset="2"/>
                  <a:buChar char="v"/>
                </a:pP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Dar- Zarrouk parameters </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i.e., </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longitudinal conductance (S) </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and</a:t>
                </a:r>
                <a:r>
                  <a:rPr lang="en-IN" sz="18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transverse resistance (T) </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has been estimated by using the following formulas:</a:t>
                </a:r>
                <a:endParaRPr lang="en-IN" sz="18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r>
                  <a:rPr lang="en-IN" dirty="0">
                    <a:solidFill>
                      <a:srgbClr val="000066"/>
                    </a:solidFill>
                    <a:latin typeface="Times New Roman" panose="02020603050405020304" pitchFamily="18" charset="0"/>
                    <a:cs typeface="Times New Roman" panose="02020603050405020304" pitchFamily="18" charset="0"/>
                  </a:rPr>
                  <a:t>      </a:t>
                </a:r>
                <a:r>
                  <a:rPr lang="en-IN" b="1" dirty="0">
                    <a:solidFill>
                      <a:srgbClr val="000066"/>
                    </a:solidFill>
                    <a:latin typeface="Times New Roman" panose="02020603050405020304" pitchFamily="18" charset="0"/>
                    <a:cs typeface="Times New Roman" panose="02020603050405020304" pitchFamily="18" charset="0"/>
                  </a:rPr>
                  <a:t>S=</a:t>
                </a:r>
                <a14:m>
                  <m:oMath xmlns:m="http://schemas.openxmlformats.org/officeDocument/2006/math">
                    <m:f>
                      <m:fPr>
                        <m:ctrlPr>
                          <a:rPr lang="en-IN" b="1" i="1" smtClean="0">
                            <a:solidFill>
                              <a:srgbClr val="000066"/>
                            </a:solidFill>
                            <a:latin typeface="Cambria Math" panose="02040503050406030204" pitchFamily="18" charset="0"/>
                            <a:cs typeface="Times New Roman" panose="02020603050405020304" pitchFamily="18" charset="0"/>
                          </a:rPr>
                        </m:ctrlPr>
                      </m:fPr>
                      <m:num>
                        <m:r>
                          <a:rPr lang="en-IN" b="1" i="1" smtClean="0">
                            <a:solidFill>
                              <a:srgbClr val="000066"/>
                            </a:solidFill>
                            <a:latin typeface="Cambria Math" panose="02040503050406030204" pitchFamily="18" charset="0"/>
                            <a:cs typeface="Times New Roman" panose="02020603050405020304" pitchFamily="18" charset="0"/>
                          </a:rPr>
                          <m:t>𝒉</m:t>
                        </m:r>
                      </m:num>
                      <m:den>
                        <m:sSub>
                          <m:sSubPr>
                            <m:ctrlPr>
                              <a:rPr lang="en-IN" b="1" i="1" smtClean="0">
                                <a:solidFill>
                                  <a:srgbClr val="000066"/>
                                </a:solidFill>
                                <a:latin typeface="Cambria Math" panose="02040503050406030204" pitchFamily="18" charset="0"/>
                                <a:cs typeface="Times New Roman" panose="02020603050405020304" pitchFamily="18" charset="0"/>
                              </a:rPr>
                            </m:ctrlPr>
                          </m:sSubPr>
                          <m:e>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𝝆</m:t>
                            </m:r>
                          </m:e>
                          <m:sub>
                            <m:r>
                              <a:rPr lang="en-IN" b="1" i="1" smtClean="0">
                                <a:solidFill>
                                  <a:srgbClr val="000066"/>
                                </a:solidFill>
                                <a:latin typeface="Cambria Math" panose="02040503050406030204" pitchFamily="18" charset="0"/>
                                <a:cs typeface="Times New Roman" panose="02020603050405020304" pitchFamily="18" charset="0"/>
                              </a:rPr>
                              <m:t>𝒂</m:t>
                            </m:r>
                          </m:sub>
                        </m:sSub>
                      </m:den>
                    </m:f>
                  </m:oMath>
                </a14:m>
                <a:r>
                  <a:rPr lang="en-IN" dirty="0">
                    <a:solidFill>
                      <a:srgbClr val="000066"/>
                    </a:solidFill>
                    <a:latin typeface="Times New Roman" panose="02020603050405020304" pitchFamily="18" charset="0"/>
                    <a:cs typeface="Times New Roman" panose="02020603050405020304" pitchFamily="18" charset="0"/>
                  </a:rPr>
                  <a:t>  in </a:t>
                </a:r>
                <a:r>
                  <a:rPr lang="el-GR" dirty="0">
                    <a:solidFill>
                      <a:srgbClr val="000066"/>
                    </a:solidFill>
                    <a:latin typeface="Times New Roman" panose="02020603050405020304" pitchFamily="18" charset="0"/>
                    <a:cs typeface="Times New Roman" panose="02020603050405020304" pitchFamily="18" charset="0"/>
                  </a:rPr>
                  <a:t>Ω</a:t>
                </a:r>
                <a:r>
                  <a:rPr lang="en-IN" baseline="30000" dirty="0">
                    <a:solidFill>
                      <a:srgbClr val="000066"/>
                    </a:solidFill>
                    <a:latin typeface="Times New Roman" panose="02020603050405020304" pitchFamily="18" charset="0"/>
                    <a:cs typeface="Times New Roman" panose="02020603050405020304" pitchFamily="18" charset="0"/>
                  </a:rPr>
                  <a:t>-1</a:t>
                </a:r>
              </a:p>
              <a:p>
                <a:endParaRPr lang="en-IN" dirty="0">
                  <a:solidFill>
                    <a:srgbClr val="000066"/>
                  </a:solidFill>
                  <a:latin typeface="Times New Roman" panose="02020603050405020304" pitchFamily="18" charset="0"/>
                  <a:cs typeface="Times New Roman" panose="02020603050405020304" pitchFamily="18" charset="0"/>
                </a:endParaRPr>
              </a:p>
              <a:p>
                <a:r>
                  <a:rPr lang="en-IN" dirty="0">
                    <a:solidFill>
                      <a:srgbClr val="000066"/>
                    </a:solidFill>
                    <a:latin typeface="Times New Roman" panose="02020603050405020304" pitchFamily="18" charset="0"/>
                    <a:cs typeface="Times New Roman" panose="02020603050405020304" pitchFamily="18" charset="0"/>
                  </a:rPr>
                  <a:t>       </a:t>
                </a:r>
                <a:r>
                  <a:rPr lang="en-IN" b="1" dirty="0">
                    <a:solidFill>
                      <a:srgbClr val="000066"/>
                    </a:solidFill>
                    <a:latin typeface="Times New Roman" panose="02020603050405020304" pitchFamily="18" charset="0"/>
                    <a:cs typeface="Times New Roman" panose="02020603050405020304" pitchFamily="18" charset="0"/>
                  </a:rPr>
                  <a:t>T= h. </a:t>
                </a:r>
                <a14:m>
                  <m:oMath xmlns:m="http://schemas.openxmlformats.org/officeDocument/2006/math">
                    <m:sSub>
                      <m:sSubPr>
                        <m:ctrlPr>
                          <a:rPr lang="en-IN" b="1" i="1" smtClean="0">
                            <a:solidFill>
                              <a:srgbClr val="000066"/>
                            </a:solidFill>
                            <a:latin typeface="Cambria Math" panose="02040503050406030204" pitchFamily="18" charset="0"/>
                            <a:cs typeface="Times New Roman" panose="02020603050405020304" pitchFamily="18" charset="0"/>
                          </a:rPr>
                        </m:ctrlPr>
                      </m:sSubPr>
                      <m:e>
                        <m:r>
                          <a:rPr lang="en-IN"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𝝆</m:t>
                        </m:r>
                      </m:e>
                      <m:sub>
                        <m:r>
                          <a:rPr lang="en-IN" b="1" i="1" smtClean="0">
                            <a:solidFill>
                              <a:srgbClr val="000066"/>
                            </a:solidFill>
                            <a:latin typeface="Cambria Math" panose="02040503050406030204" pitchFamily="18" charset="0"/>
                            <a:cs typeface="Times New Roman" panose="02020603050405020304" pitchFamily="18" charset="0"/>
                          </a:rPr>
                          <m:t>𝒂</m:t>
                        </m:r>
                      </m:sub>
                    </m:sSub>
                  </m:oMath>
                </a14:m>
                <a:r>
                  <a:rPr lang="en-IN" b="1" dirty="0">
                    <a:solidFill>
                      <a:srgbClr val="000066"/>
                    </a:solidFill>
                    <a:latin typeface="Times New Roman" panose="02020603050405020304" pitchFamily="18" charset="0"/>
                    <a:cs typeface="Times New Roman" panose="02020603050405020304" pitchFamily="18" charset="0"/>
                  </a:rPr>
                  <a:t> </a:t>
                </a:r>
                <a:r>
                  <a:rPr lang="en-IN" dirty="0">
                    <a:solidFill>
                      <a:srgbClr val="000066"/>
                    </a:solidFill>
                    <a:latin typeface="Times New Roman" panose="02020603050405020304" pitchFamily="18" charset="0"/>
                    <a:cs typeface="Times New Roman" panose="02020603050405020304" pitchFamily="18" charset="0"/>
                  </a:rPr>
                  <a:t>in </a:t>
                </a:r>
                <a:r>
                  <a:rPr lang="el-GR" dirty="0">
                    <a:solidFill>
                      <a:srgbClr val="000066"/>
                    </a:solidFill>
                    <a:latin typeface="Times New Roman" panose="02020603050405020304" pitchFamily="18" charset="0"/>
                    <a:cs typeface="Times New Roman" panose="02020603050405020304" pitchFamily="18" charset="0"/>
                  </a:rPr>
                  <a:t>Ω</a:t>
                </a:r>
                <a:r>
                  <a:rPr lang="en-IN" dirty="0">
                    <a:solidFill>
                      <a:srgbClr val="000066"/>
                    </a:solidFill>
                    <a:latin typeface="Times New Roman" panose="02020603050405020304" pitchFamily="18" charset="0"/>
                    <a:cs typeface="Times New Roman" panose="02020603050405020304" pitchFamily="18" charset="0"/>
                  </a:rPr>
                  <a:t>.m</a:t>
                </a:r>
                <a:r>
                  <a:rPr lang="en-IN" baseline="30000" dirty="0">
                    <a:solidFill>
                      <a:srgbClr val="000066"/>
                    </a:solidFill>
                    <a:latin typeface="Times New Roman" panose="02020603050405020304" pitchFamily="18" charset="0"/>
                    <a:cs typeface="Times New Roman" panose="02020603050405020304" pitchFamily="18" charset="0"/>
                  </a:rPr>
                  <a:t>2</a:t>
                </a:r>
                <a:r>
                  <a:rPr lang="en-IN" dirty="0">
                    <a:solidFill>
                      <a:srgbClr val="000066"/>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Relation between longitudinal conductance vs protective capacity:</a:t>
                </a:r>
              </a:p>
            </p:txBody>
          </p:sp>
        </mc:Choice>
        <mc:Fallback xmlns="">
          <p:sp>
            <p:nvSpPr>
              <p:cNvPr id="4" name="TextBox 3">
                <a:extLst>
                  <a:ext uri="{FF2B5EF4-FFF2-40B4-BE49-F238E27FC236}">
                    <a16:creationId xmlns:a16="http://schemas.microsoft.com/office/drawing/2014/main" id="{7D5A8119-62D6-3763-5849-7567539EC7B1}"/>
                  </a:ext>
                </a:extLst>
              </p:cNvPr>
              <p:cNvSpPr txBox="1">
                <a:spLocks noRot="1" noChangeAspect="1" noMove="1" noResize="1" noEditPoints="1" noAdjustHandles="1" noChangeArrowheads="1" noChangeShapeType="1" noTextEdit="1"/>
              </p:cNvSpPr>
              <p:nvPr/>
            </p:nvSpPr>
            <p:spPr>
              <a:xfrm>
                <a:off x="360608" y="300419"/>
                <a:ext cx="11706896" cy="4129144"/>
              </a:xfrm>
              <a:prstGeom prst="rect">
                <a:avLst/>
              </a:prstGeom>
              <a:blipFill>
                <a:blip r:embed="rId2"/>
                <a:stretch>
                  <a:fillRect l="-312" r="-781" b="-1475"/>
                </a:stretch>
              </a:blipFill>
            </p:spPr>
            <p:txBody>
              <a:bodyPr/>
              <a:lstStyle/>
              <a:p>
                <a:r>
                  <a:rPr lang="en-IN">
                    <a:noFill/>
                  </a:rPr>
                  <a:t> </a:t>
                </a:r>
              </a:p>
            </p:txBody>
          </p:sp>
        </mc:Fallback>
      </mc:AlternateContent>
      <p:graphicFrame>
        <p:nvGraphicFramePr>
          <p:cNvPr id="5" name="Table 4">
            <a:extLst>
              <a:ext uri="{FF2B5EF4-FFF2-40B4-BE49-F238E27FC236}">
                <a16:creationId xmlns:a16="http://schemas.microsoft.com/office/drawing/2014/main" id="{A8DEB6C8-97EE-1DE2-5453-0148DCFF9E71}"/>
              </a:ext>
            </a:extLst>
          </p:cNvPr>
          <p:cNvGraphicFramePr>
            <a:graphicFrameLocks noGrp="1"/>
          </p:cNvGraphicFramePr>
          <p:nvPr>
            <p:extLst>
              <p:ext uri="{D42A27DB-BD31-4B8C-83A1-F6EECF244321}">
                <p14:modId xmlns:p14="http://schemas.microsoft.com/office/powerpoint/2010/main" val="147193009"/>
              </p:ext>
            </p:extLst>
          </p:nvPr>
        </p:nvGraphicFramePr>
        <p:xfrm>
          <a:off x="1236307" y="4727565"/>
          <a:ext cx="9470570" cy="1645920"/>
        </p:xfrm>
        <a:graphic>
          <a:graphicData uri="http://schemas.openxmlformats.org/drawingml/2006/table">
            <a:tbl>
              <a:tblPr firstRow="1" firstCol="1" bandRow="1">
                <a:tableStyleId>{8A107856-5554-42FB-B03E-39F5DBC370BA}</a:tableStyleId>
              </a:tblPr>
              <a:tblGrid>
                <a:gridCol w="2021828">
                  <a:extLst>
                    <a:ext uri="{9D8B030D-6E8A-4147-A177-3AD203B41FA5}">
                      <a16:colId xmlns:a16="http://schemas.microsoft.com/office/drawing/2014/main" val="878980949"/>
                    </a:ext>
                  </a:extLst>
                </a:gridCol>
                <a:gridCol w="1241457">
                  <a:extLst>
                    <a:ext uri="{9D8B030D-6E8A-4147-A177-3AD203B41FA5}">
                      <a16:colId xmlns:a16="http://schemas.microsoft.com/office/drawing/2014/main" val="3771716057"/>
                    </a:ext>
                  </a:extLst>
                </a:gridCol>
                <a:gridCol w="1241457">
                  <a:extLst>
                    <a:ext uri="{9D8B030D-6E8A-4147-A177-3AD203B41FA5}">
                      <a16:colId xmlns:a16="http://schemas.microsoft.com/office/drawing/2014/main" val="2122996856"/>
                    </a:ext>
                  </a:extLst>
                </a:gridCol>
                <a:gridCol w="1241457">
                  <a:extLst>
                    <a:ext uri="{9D8B030D-6E8A-4147-A177-3AD203B41FA5}">
                      <a16:colId xmlns:a16="http://schemas.microsoft.com/office/drawing/2014/main" val="174280143"/>
                    </a:ext>
                  </a:extLst>
                </a:gridCol>
                <a:gridCol w="1241457">
                  <a:extLst>
                    <a:ext uri="{9D8B030D-6E8A-4147-A177-3AD203B41FA5}">
                      <a16:colId xmlns:a16="http://schemas.microsoft.com/office/drawing/2014/main" val="1232298597"/>
                    </a:ext>
                  </a:extLst>
                </a:gridCol>
                <a:gridCol w="1241457">
                  <a:extLst>
                    <a:ext uri="{9D8B030D-6E8A-4147-A177-3AD203B41FA5}">
                      <a16:colId xmlns:a16="http://schemas.microsoft.com/office/drawing/2014/main" val="2563985620"/>
                    </a:ext>
                  </a:extLst>
                </a:gridCol>
                <a:gridCol w="1241457">
                  <a:extLst>
                    <a:ext uri="{9D8B030D-6E8A-4147-A177-3AD203B41FA5}">
                      <a16:colId xmlns:a16="http://schemas.microsoft.com/office/drawing/2014/main" val="2093221778"/>
                    </a:ext>
                  </a:extLst>
                </a:gridCol>
              </a:tblGrid>
              <a:tr h="603352">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Longitudinal Conductance (Ω</a:t>
                      </a:r>
                      <a:r>
                        <a:rPr lang="en-IN" sz="1800" baseline="30000" dirty="0">
                          <a:solidFill>
                            <a:srgbClr val="000066"/>
                          </a:solidFill>
                          <a:effectLst/>
                          <a:latin typeface="Times New Roman" panose="02020603050405020304" pitchFamily="18" charset="0"/>
                          <a:cs typeface="Times New Roman" panose="02020603050405020304" pitchFamily="18" charset="0"/>
                        </a:rPr>
                        <a:t>-1</a:t>
                      </a:r>
                      <a:r>
                        <a:rPr lang="en-IN" sz="1800" dirty="0">
                          <a:solidFill>
                            <a:srgbClr val="000066"/>
                          </a:solidFill>
                          <a:effectLst/>
                          <a:latin typeface="Times New Roman" panose="02020603050405020304" pitchFamily="18" charset="0"/>
                          <a:cs typeface="Times New Roman" panose="02020603050405020304" pitchFamily="18" charset="0"/>
                        </a:rPr>
                        <a:t>)</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&gt;10</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5-10</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0.7-4.9</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0.2-0.69</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0.1-0.19</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&lt;0.1</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3668345676"/>
                  </a:ext>
                </a:extLst>
              </a:tr>
              <a:tr h="603352">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Rating of protective capacity</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Excellent</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Very good </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Good</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Moderate</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Weak</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tabLst>
                          <a:tab pos="1160780" algn="l"/>
                        </a:tabLst>
                      </a:pPr>
                      <a:r>
                        <a:rPr lang="en-IN" sz="1800" dirty="0">
                          <a:solidFill>
                            <a:srgbClr val="000066"/>
                          </a:solidFill>
                          <a:effectLst/>
                          <a:latin typeface="Times New Roman" panose="02020603050405020304" pitchFamily="18" charset="0"/>
                          <a:cs typeface="Times New Roman" panose="02020603050405020304" pitchFamily="18" charset="0"/>
                        </a:rPr>
                        <a:t>Poor</a:t>
                      </a:r>
                      <a:endParaRPr lang="en-IN" sz="24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7333354"/>
                  </a:ext>
                </a:extLst>
              </a:tr>
            </a:tbl>
          </a:graphicData>
        </a:graphic>
      </p:graphicFrame>
    </p:spTree>
    <p:extLst>
      <p:ext uri="{BB962C8B-B14F-4D97-AF65-F5344CB8AC3E}">
        <p14:creationId xmlns:p14="http://schemas.microsoft.com/office/powerpoint/2010/main" val="4002988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C3101-9597-1F53-D4B8-F26673AD3B75}"/>
              </a:ext>
            </a:extLst>
          </p:cNvPr>
          <p:cNvSpPr txBox="1"/>
          <p:nvPr/>
        </p:nvSpPr>
        <p:spPr>
          <a:xfrm>
            <a:off x="156779" y="113735"/>
            <a:ext cx="7008211" cy="2893100"/>
          </a:xfrm>
          <a:prstGeom prst="rect">
            <a:avLst/>
          </a:prstGeom>
          <a:noFill/>
        </p:spPr>
        <p:txBody>
          <a:bodyPr wrap="square" rtlCol="0">
            <a:spAutoFit/>
          </a:bodyPr>
          <a:lstStyle/>
          <a:p>
            <a:pPr marL="457200" indent="-457200">
              <a:buFont typeface="Wingdings" panose="05000000000000000000" pitchFamily="2" charset="2"/>
              <a:buChar char="q"/>
            </a:pPr>
            <a:r>
              <a:rPr lang="en-IN" sz="2800" b="1" dirty="0">
                <a:solidFill>
                  <a:srgbClr val="C00000"/>
                </a:solidFill>
                <a:latin typeface="Times New Roman" panose="02020603050405020304" pitchFamily="18" charset="0"/>
                <a:cs typeface="Times New Roman" panose="02020603050405020304" pitchFamily="18" charset="0"/>
              </a:rPr>
              <a:t>Results and Discussions</a:t>
            </a:r>
          </a:p>
          <a:p>
            <a:pPr marL="457200" indent="-457200">
              <a:buFont typeface="Wingdings" panose="05000000000000000000" pitchFamily="2" charset="2"/>
              <a:buChar char="q"/>
            </a:pPr>
            <a:endParaRPr lang="en-IN" sz="2800" b="1" dirty="0">
              <a:solidFill>
                <a:srgbClr val="C00000"/>
              </a:solidFill>
              <a:latin typeface="Times New Roman" panose="02020603050405020304" pitchFamily="18" charset="0"/>
              <a:cs typeface="Times New Roman" panose="02020603050405020304" pitchFamily="18" charset="0"/>
            </a:endParaRPr>
          </a:p>
          <a:p>
            <a:r>
              <a:rPr lang="en-IN" b="1" dirty="0">
                <a:solidFill>
                  <a:srgbClr val="C00000"/>
                </a:solidFill>
                <a:latin typeface="Times New Roman" panose="02020603050405020304" pitchFamily="18" charset="0"/>
                <a:cs typeface="Times New Roman" panose="02020603050405020304" pitchFamily="18" charset="0"/>
              </a:rPr>
              <a:t>Delineation of Groundwater Potential Zone</a:t>
            </a:r>
          </a:p>
          <a:p>
            <a:pPr marL="285750" indent="-285750" algn="just">
              <a:buFont typeface="Wingdings" panose="05000000000000000000" pitchFamily="2" charset="2"/>
              <a:buChar char="v"/>
            </a:pPr>
            <a:r>
              <a:rPr lang="en-IN" dirty="0">
                <a:solidFill>
                  <a:srgbClr val="000066"/>
                </a:solidFill>
                <a:effectLst/>
                <a:latin typeface="Times New Roman" panose="02020603050405020304" pitchFamily="18" charset="0"/>
                <a:ea typeface="Calibri" panose="020F0502020204030204" pitchFamily="34" charset="0"/>
              </a:rPr>
              <a:t>The groundwater potential zone map has been obtained by integrating all the thematic layers using weighted overlay tool in ArcGIS.</a:t>
            </a:r>
          </a:p>
          <a:p>
            <a:pPr marL="285750" indent="-285750" algn="just">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The groundwater </a:t>
            </a:r>
            <a:r>
              <a:rPr lang="en-US" b="1" dirty="0">
                <a:solidFill>
                  <a:srgbClr val="000066"/>
                </a:solidFill>
                <a:latin typeface="Times New Roman" panose="02020603050405020304" pitchFamily="18" charset="0"/>
                <a:cs typeface="Times New Roman" panose="02020603050405020304" pitchFamily="18" charset="0"/>
              </a:rPr>
              <a:t>potential index varies from 1.37 to 4.17</a:t>
            </a:r>
            <a:r>
              <a:rPr lang="en-US" dirty="0">
                <a:solidFill>
                  <a:srgbClr val="000066"/>
                </a:solidFill>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v"/>
            </a:pPr>
            <a:r>
              <a:rPr lang="en-US" dirty="0">
                <a:solidFill>
                  <a:srgbClr val="000066"/>
                </a:solidFill>
                <a:latin typeface="Times New Roman" panose="02020603050405020304" pitchFamily="18" charset="0"/>
                <a:cs typeface="Times New Roman" panose="02020603050405020304" pitchFamily="18" charset="0"/>
              </a:rPr>
              <a:t>The study area can be classified in </a:t>
            </a:r>
            <a:r>
              <a:rPr lang="en-US" b="1" dirty="0">
                <a:solidFill>
                  <a:srgbClr val="000066"/>
                </a:solidFill>
                <a:latin typeface="Times New Roman" panose="02020603050405020304" pitchFamily="18" charset="0"/>
                <a:cs typeface="Times New Roman" panose="02020603050405020304" pitchFamily="18" charset="0"/>
              </a:rPr>
              <a:t>five different classes </a:t>
            </a:r>
            <a:r>
              <a:rPr lang="en-US" dirty="0">
                <a:solidFill>
                  <a:srgbClr val="000066"/>
                </a:solidFill>
                <a:latin typeface="Times New Roman" panose="02020603050405020304" pitchFamily="18" charset="0"/>
                <a:cs typeface="Times New Roman" panose="02020603050405020304" pitchFamily="18" charset="0"/>
              </a:rPr>
              <a:t>based on groundwater potential index i.e., very low (1.37-2.14), low (2.14-2.44), moderate (2.44-2.72), high (2.72-3.30) and very high (3.30-4.17). </a:t>
            </a:r>
            <a:endParaRPr lang="en-IN" dirty="0">
              <a:solidFill>
                <a:srgbClr val="000066"/>
              </a:solidFill>
              <a:latin typeface="Times New Roman" panose="02020603050405020304" pitchFamily="18" charset="0"/>
              <a:cs typeface="Times New Roman" panose="02020603050405020304" pitchFamily="18" charset="0"/>
            </a:endParaRPr>
          </a:p>
        </p:txBody>
      </p:sp>
      <p:grpSp>
        <p:nvGrpSpPr>
          <p:cNvPr id="4" name="Group 109">
            <a:extLst>
              <a:ext uri="{FF2B5EF4-FFF2-40B4-BE49-F238E27FC236}">
                <a16:creationId xmlns:a16="http://schemas.microsoft.com/office/drawing/2014/main" id="{E55294D2-B19E-8EE8-2B9F-53FD56AEB00F}"/>
              </a:ext>
            </a:extLst>
          </p:cNvPr>
          <p:cNvGrpSpPr>
            <a:grpSpLocks/>
          </p:cNvGrpSpPr>
          <p:nvPr/>
        </p:nvGrpSpPr>
        <p:grpSpPr bwMode="auto">
          <a:xfrm>
            <a:off x="7559899" y="113735"/>
            <a:ext cx="3707541" cy="5321865"/>
            <a:chOff x="2484202" y="2491927"/>
            <a:chExt cx="3232861" cy="5754064"/>
          </a:xfrm>
        </p:grpSpPr>
        <p:graphicFrame>
          <p:nvGraphicFramePr>
            <p:cNvPr id="5" name="Object 4">
              <a:extLst>
                <a:ext uri="{FF2B5EF4-FFF2-40B4-BE49-F238E27FC236}">
                  <a16:creationId xmlns:a16="http://schemas.microsoft.com/office/drawing/2014/main" id="{FB062283-707D-2771-D9D0-23C501DC0DD8}"/>
                </a:ext>
              </a:extLst>
            </p:cNvPr>
            <p:cNvGraphicFramePr>
              <a:graphicFrameLocks/>
            </p:cNvGraphicFramePr>
            <p:nvPr>
              <p:extLst>
                <p:ext uri="{D42A27DB-BD31-4B8C-83A1-F6EECF244321}">
                  <p14:modId xmlns:p14="http://schemas.microsoft.com/office/powerpoint/2010/main" val="1714331574"/>
                </p:ext>
              </p:extLst>
            </p:nvPr>
          </p:nvGraphicFramePr>
          <p:xfrm>
            <a:off x="2484202" y="2491927"/>
            <a:ext cx="3232861" cy="2837524"/>
          </p:xfrm>
          <a:graphic>
            <a:graphicData uri="http://schemas.openxmlformats.org/presentationml/2006/ole">
              <mc:AlternateContent xmlns:mc="http://schemas.openxmlformats.org/markup-compatibility/2006">
                <mc:Choice xmlns:v="urn:schemas-microsoft-com:vml" Requires="v">
                  <p:oleObj name="Chart" r:id="rId2" imgW="2865262" imgH="2567806" progId="Excel.Chart.8">
                    <p:embed/>
                  </p:oleObj>
                </mc:Choice>
                <mc:Fallback>
                  <p:oleObj name="Chart" r:id="rId2" imgW="2865262" imgH="2567806" progId="Excel.Chart.8">
                    <p:embed/>
                    <p:pic>
                      <p:nvPicPr>
                        <p:cNvPr id="0" name="Chart 10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202" y="2491927"/>
                          <a:ext cx="3232861" cy="2837524"/>
                        </a:xfrm>
                        <a:prstGeom prst="rect">
                          <a:avLst/>
                        </a:prstGeom>
                        <a:noFill/>
                      </p:spPr>
                    </p:pic>
                  </p:oleObj>
                </mc:Fallback>
              </mc:AlternateContent>
            </a:graphicData>
          </a:graphic>
        </p:graphicFrame>
        <p:graphicFrame>
          <p:nvGraphicFramePr>
            <p:cNvPr id="6" name="Object 5">
              <a:extLst>
                <a:ext uri="{FF2B5EF4-FFF2-40B4-BE49-F238E27FC236}">
                  <a16:creationId xmlns:a16="http://schemas.microsoft.com/office/drawing/2014/main" id="{50C4313A-C3D9-7E7A-AFB1-358735B79E98}"/>
                </a:ext>
              </a:extLst>
            </p:cNvPr>
            <p:cNvGraphicFramePr>
              <a:graphicFrameLocks/>
            </p:cNvGraphicFramePr>
            <p:nvPr>
              <p:extLst>
                <p:ext uri="{D42A27DB-BD31-4B8C-83A1-F6EECF244321}">
                  <p14:modId xmlns:p14="http://schemas.microsoft.com/office/powerpoint/2010/main" val="2028539397"/>
                </p:ext>
              </p:extLst>
            </p:nvPr>
          </p:nvGraphicFramePr>
          <p:xfrm>
            <a:off x="2484202" y="5329451"/>
            <a:ext cx="3232861" cy="2916540"/>
          </p:xfrm>
          <a:graphic>
            <a:graphicData uri="http://schemas.openxmlformats.org/presentationml/2006/ole">
              <mc:AlternateContent xmlns:mc="http://schemas.openxmlformats.org/markup-compatibility/2006">
                <mc:Choice xmlns:v="urn:schemas-microsoft-com:vml" Requires="v">
                  <p:oleObj name="Chart" r:id="rId4" imgW="2964357" imgH="2545206" progId="Excel.Chart.8">
                    <p:embed/>
                  </p:oleObj>
                </mc:Choice>
                <mc:Fallback>
                  <p:oleObj name="Chart" r:id="rId4" imgW="2964357" imgH="2545206" progId="Excel.Chart.8">
                    <p:embed/>
                    <p:pic>
                      <p:nvPicPr>
                        <p:cNvPr id="0" name="Chart 10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202" y="5329451"/>
                          <a:ext cx="3232861" cy="2916540"/>
                        </a:xfrm>
                        <a:prstGeom prst="rect">
                          <a:avLst/>
                        </a:prstGeom>
                        <a:noFill/>
                      </p:spPr>
                    </p:pic>
                  </p:oleObj>
                </mc:Fallback>
              </mc:AlternateContent>
            </a:graphicData>
          </a:graphic>
        </p:graphicFrame>
      </p:grpSp>
      <p:sp>
        <p:nvSpPr>
          <p:cNvPr id="8" name="Rectangle: Rounded Corners 7">
            <a:extLst>
              <a:ext uri="{FF2B5EF4-FFF2-40B4-BE49-F238E27FC236}">
                <a16:creationId xmlns:a16="http://schemas.microsoft.com/office/drawing/2014/main" id="{776B4FAC-9A3E-892D-F5CB-57ABD36999FA}"/>
              </a:ext>
            </a:extLst>
          </p:cNvPr>
          <p:cNvSpPr/>
          <p:nvPr/>
        </p:nvSpPr>
        <p:spPr>
          <a:xfrm>
            <a:off x="7164991" y="5617143"/>
            <a:ext cx="4497355" cy="82585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en-IN" sz="1800" dirty="0">
              <a:solidFill>
                <a:srgbClr val="000000"/>
              </a:solidFill>
              <a:effectLst/>
              <a:latin typeface="Times New Roman" panose="02020603050405020304" pitchFamily="18" charset="0"/>
              <a:ea typeface="Calibri" panose="020F0502020204030204" pitchFamily="34" charset="0"/>
            </a:endParaRPr>
          </a:p>
          <a:p>
            <a:pPr algn="ctr">
              <a:spcAft>
                <a:spcPts val="1000"/>
              </a:spcAft>
            </a:pPr>
            <a:r>
              <a:rPr lang="en-IN" sz="1800" dirty="0">
                <a:solidFill>
                  <a:srgbClr val="000000"/>
                </a:solidFill>
                <a:effectLst/>
                <a:latin typeface="Times New Roman" panose="02020603050405020304" pitchFamily="18" charset="0"/>
                <a:ea typeface="Calibri" panose="020F0502020204030204" pitchFamily="34" charset="0"/>
              </a:rPr>
              <a:t>Percentage area for each potential class for Silabati and Joypanda basin</a:t>
            </a:r>
          </a:p>
          <a:p>
            <a:pPr algn="ct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62" name="Picture 106">
            <a:extLst>
              <a:ext uri="{FF2B5EF4-FFF2-40B4-BE49-F238E27FC236}">
                <a16:creationId xmlns:a16="http://schemas.microsoft.com/office/drawing/2014/main" id="{C9484E7D-96E1-9A6D-1B7F-DEA66F797E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177" t="2284" r="6848" b="9326"/>
          <a:stretch>
            <a:fillRect/>
          </a:stretch>
        </p:blipFill>
        <p:spPr bwMode="auto">
          <a:xfrm>
            <a:off x="1330960" y="3090478"/>
            <a:ext cx="4192588" cy="3244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394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E136938-B4F9-4177-F71D-FD89456402BA}"/>
              </a:ext>
            </a:extLst>
          </p:cNvPr>
          <p:cNvGraphicFramePr>
            <a:graphicFrameLocks noGrp="1"/>
          </p:cNvGraphicFramePr>
          <p:nvPr>
            <p:extLst>
              <p:ext uri="{D42A27DB-BD31-4B8C-83A1-F6EECF244321}">
                <p14:modId xmlns:p14="http://schemas.microsoft.com/office/powerpoint/2010/main" val="2421831660"/>
              </p:ext>
            </p:extLst>
          </p:nvPr>
        </p:nvGraphicFramePr>
        <p:xfrm>
          <a:off x="296213" y="560412"/>
          <a:ext cx="11552354" cy="5859814"/>
        </p:xfrm>
        <a:graphic>
          <a:graphicData uri="http://schemas.openxmlformats.org/drawingml/2006/table">
            <a:tbl>
              <a:tblPr>
                <a:tableStyleId>{69CF1AB2-1976-4502-BF36-3FF5EA218861}</a:tableStyleId>
              </a:tblPr>
              <a:tblGrid>
                <a:gridCol w="1399211">
                  <a:extLst>
                    <a:ext uri="{9D8B030D-6E8A-4147-A177-3AD203B41FA5}">
                      <a16:colId xmlns:a16="http://schemas.microsoft.com/office/drawing/2014/main" val="198073238"/>
                    </a:ext>
                  </a:extLst>
                </a:gridCol>
                <a:gridCol w="790145">
                  <a:extLst>
                    <a:ext uri="{9D8B030D-6E8A-4147-A177-3AD203B41FA5}">
                      <a16:colId xmlns:a16="http://schemas.microsoft.com/office/drawing/2014/main" val="3568035148"/>
                    </a:ext>
                  </a:extLst>
                </a:gridCol>
                <a:gridCol w="790145">
                  <a:extLst>
                    <a:ext uri="{9D8B030D-6E8A-4147-A177-3AD203B41FA5}">
                      <a16:colId xmlns:a16="http://schemas.microsoft.com/office/drawing/2014/main" val="3128247701"/>
                    </a:ext>
                  </a:extLst>
                </a:gridCol>
                <a:gridCol w="790145">
                  <a:extLst>
                    <a:ext uri="{9D8B030D-6E8A-4147-A177-3AD203B41FA5}">
                      <a16:colId xmlns:a16="http://schemas.microsoft.com/office/drawing/2014/main" val="239199365"/>
                    </a:ext>
                  </a:extLst>
                </a:gridCol>
                <a:gridCol w="790145">
                  <a:extLst>
                    <a:ext uri="{9D8B030D-6E8A-4147-A177-3AD203B41FA5}">
                      <a16:colId xmlns:a16="http://schemas.microsoft.com/office/drawing/2014/main" val="1856414960"/>
                    </a:ext>
                  </a:extLst>
                </a:gridCol>
                <a:gridCol w="1201677">
                  <a:extLst>
                    <a:ext uri="{9D8B030D-6E8A-4147-A177-3AD203B41FA5}">
                      <a16:colId xmlns:a16="http://schemas.microsoft.com/office/drawing/2014/main" val="1815221582"/>
                    </a:ext>
                  </a:extLst>
                </a:gridCol>
                <a:gridCol w="790145">
                  <a:extLst>
                    <a:ext uri="{9D8B030D-6E8A-4147-A177-3AD203B41FA5}">
                      <a16:colId xmlns:a16="http://schemas.microsoft.com/office/drawing/2014/main" val="351730992"/>
                    </a:ext>
                  </a:extLst>
                </a:gridCol>
                <a:gridCol w="790145">
                  <a:extLst>
                    <a:ext uri="{9D8B030D-6E8A-4147-A177-3AD203B41FA5}">
                      <a16:colId xmlns:a16="http://schemas.microsoft.com/office/drawing/2014/main" val="3754605191"/>
                    </a:ext>
                  </a:extLst>
                </a:gridCol>
                <a:gridCol w="790145">
                  <a:extLst>
                    <a:ext uri="{9D8B030D-6E8A-4147-A177-3AD203B41FA5}">
                      <a16:colId xmlns:a16="http://schemas.microsoft.com/office/drawing/2014/main" val="113261010"/>
                    </a:ext>
                  </a:extLst>
                </a:gridCol>
                <a:gridCol w="872449">
                  <a:extLst>
                    <a:ext uri="{9D8B030D-6E8A-4147-A177-3AD203B41FA5}">
                      <a16:colId xmlns:a16="http://schemas.microsoft.com/office/drawing/2014/main" val="2047804062"/>
                    </a:ext>
                  </a:extLst>
                </a:gridCol>
                <a:gridCol w="790145">
                  <a:extLst>
                    <a:ext uri="{9D8B030D-6E8A-4147-A177-3AD203B41FA5}">
                      <a16:colId xmlns:a16="http://schemas.microsoft.com/office/drawing/2014/main" val="99783786"/>
                    </a:ext>
                  </a:extLst>
                </a:gridCol>
                <a:gridCol w="790145">
                  <a:extLst>
                    <a:ext uri="{9D8B030D-6E8A-4147-A177-3AD203B41FA5}">
                      <a16:colId xmlns:a16="http://schemas.microsoft.com/office/drawing/2014/main" val="4105837464"/>
                    </a:ext>
                  </a:extLst>
                </a:gridCol>
                <a:gridCol w="967712">
                  <a:extLst>
                    <a:ext uri="{9D8B030D-6E8A-4147-A177-3AD203B41FA5}">
                      <a16:colId xmlns:a16="http://schemas.microsoft.com/office/drawing/2014/main" val="3203503155"/>
                    </a:ext>
                  </a:extLst>
                </a:gridCol>
              </a:tblGrid>
              <a:tr h="469795">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Village Name</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pH</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TDS</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EC</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Chloride</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Total </a:t>
                      </a:r>
                      <a:br>
                        <a:rPr lang="en-IN" sz="1600" b="0" u="none" strike="noStrike" dirty="0">
                          <a:solidFill>
                            <a:srgbClr val="000000"/>
                          </a:solidFill>
                          <a:effectLst/>
                          <a:latin typeface="Times New Roman" panose="02020603050405020304" pitchFamily="18" charset="0"/>
                          <a:cs typeface="Times New Roman" panose="02020603050405020304" pitchFamily="18" charset="0"/>
                        </a:rPr>
                      </a:br>
                      <a:r>
                        <a:rPr lang="en-IN" sz="1600" b="0" u="none" strike="noStrike" dirty="0">
                          <a:solidFill>
                            <a:srgbClr val="000000"/>
                          </a:solidFill>
                          <a:effectLst/>
                          <a:latin typeface="Times New Roman" panose="02020603050405020304" pitchFamily="18" charset="0"/>
                          <a:cs typeface="Times New Roman" panose="02020603050405020304" pitchFamily="18" charset="0"/>
                        </a:rPr>
                        <a:t>Hardness</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Alkalinity</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Iron</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Sulphate</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Phosphate</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Nitrate</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WQI</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quality</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6">
                        <a:lumMod val="20000"/>
                        <a:lumOff val="80000"/>
                      </a:schemeClr>
                    </a:solidFill>
                  </a:tcPr>
                </a:tc>
                <a:extLst>
                  <a:ext uri="{0D108BD9-81ED-4DB2-BD59-A6C34878D82A}">
                    <a16:rowId xmlns:a16="http://schemas.microsoft.com/office/drawing/2014/main" val="64325923"/>
                  </a:ext>
                </a:extLst>
              </a:tr>
              <a:tr h="238511">
                <a:tc>
                  <a:txBody>
                    <a:bodyPr/>
                    <a:lstStyle/>
                    <a:p>
                      <a:pPr algn="ctr" fontAlgn="t"/>
                      <a:r>
                        <a:rPr lang="en-IN" sz="1600" b="0" u="none" strike="noStrike" dirty="0">
                          <a:solidFill>
                            <a:srgbClr val="C00000"/>
                          </a:solidFill>
                          <a:effectLst/>
                          <a:latin typeface="Times New Roman" panose="02020603050405020304" pitchFamily="18" charset="0"/>
                          <a:cs typeface="Times New Roman" panose="02020603050405020304" pitchFamily="18" charset="0"/>
                        </a:rPr>
                        <a:t>Aralbara</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6.98</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296</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560</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113.88</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596</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380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3.62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85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0.15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8.6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176.1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C00000"/>
                          </a:solidFill>
                          <a:effectLst/>
                          <a:latin typeface="Times New Roman" panose="02020603050405020304" pitchFamily="18" charset="0"/>
                          <a:cs typeface="Times New Roman" panose="02020603050405020304" pitchFamily="18" charset="0"/>
                        </a:rPr>
                        <a:t>Unfit</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4045365239"/>
                  </a:ext>
                </a:extLst>
              </a:tr>
              <a:tr h="238511">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Bansidi</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7.65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264</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555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36.868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172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100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0.66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0.13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39.4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Good</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67809002"/>
                  </a:ext>
                </a:extLst>
              </a:tr>
              <a:tr h="238511">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Baragram</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7.24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280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610</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25.524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168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172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1.11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0.16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60.2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poor</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206004516"/>
                  </a:ext>
                </a:extLst>
              </a:tr>
              <a:tr h="238511">
                <a:tc>
                  <a:txBody>
                    <a:bodyPr/>
                    <a:lstStyle/>
                    <a:p>
                      <a:pPr algn="ctr" fontAlgn="t"/>
                      <a:r>
                        <a:rPr lang="en-IN" sz="1600" b="0" u="none" strike="noStrike" dirty="0" err="1">
                          <a:solidFill>
                            <a:srgbClr val="C00000"/>
                          </a:solidFill>
                          <a:effectLst/>
                          <a:latin typeface="Times New Roman" panose="02020603050405020304" pitchFamily="18" charset="0"/>
                          <a:cs typeface="Times New Roman" panose="02020603050405020304" pitchFamily="18" charset="0"/>
                        </a:rPr>
                        <a:t>Baramesya</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6.32</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75</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150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11.344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100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48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2.38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7</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0.17</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120.6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C00000"/>
                          </a:solidFill>
                          <a:effectLst/>
                          <a:latin typeface="Times New Roman" panose="02020603050405020304" pitchFamily="18" charset="0"/>
                          <a:cs typeface="Times New Roman" panose="02020603050405020304" pitchFamily="18" charset="0"/>
                        </a:rPr>
                        <a:t>unfit</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515480267"/>
                  </a:ext>
                </a:extLst>
              </a:tr>
              <a:tr h="238511">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Bara Metala</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6.93</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168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333</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39.704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320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72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0.88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7</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0.12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47.1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Good</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538494587"/>
                  </a:ext>
                </a:extLst>
              </a:tr>
              <a:tr h="238511">
                <a:tc>
                  <a:txBody>
                    <a:bodyPr/>
                    <a:lstStyle/>
                    <a:p>
                      <a:pPr algn="ctr" fontAlgn="t"/>
                      <a:r>
                        <a:rPr lang="en-IN" sz="1600" b="0" u="none" strike="noStrike" dirty="0">
                          <a:solidFill>
                            <a:srgbClr val="C00000"/>
                          </a:solidFill>
                          <a:effectLst/>
                          <a:latin typeface="Times New Roman" panose="02020603050405020304" pitchFamily="18" charset="0"/>
                          <a:cs typeface="Times New Roman" panose="02020603050405020304" pitchFamily="18" charset="0"/>
                        </a:rPr>
                        <a:t>Dumuria</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6.3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210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419</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184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160</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1.9</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104.8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C00000"/>
                          </a:solidFill>
                          <a:effectLst/>
                          <a:latin typeface="Times New Roman" panose="02020603050405020304" pitchFamily="18" charset="0"/>
                          <a:cs typeface="Times New Roman" panose="02020603050405020304" pitchFamily="18" charset="0"/>
                        </a:rPr>
                        <a:t>Unfit</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121918690"/>
                  </a:ext>
                </a:extLst>
              </a:tr>
              <a:tr h="238511">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Gharpathar</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6.51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150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311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90.752</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188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88</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1.22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63.3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Poor</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354646435"/>
                  </a:ext>
                </a:extLst>
              </a:tr>
              <a:tr h="238511">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Guniada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7.89</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376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740</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45.376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200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220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1.22</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65.0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Poor</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900696997"/>
                  </a:ext>
                </a:extLst>
              </a:tr>
              <a:tr h="238511">
                <a:tc>
                  <a:txBody>
                    <a:bodyPr/>
                    <a:lstStyle/>
                    <a:p>
                      <a:pPr algn="ctr" fontAlgn="t"/>
                      <a:r>
                        <a:rPr lang="en-IN" sz="1600" b="0" u="none" strike="noStrike" dirty="0">
                          <a:solidFill>
                            <a:srgbClr val="C00000"/>
                          </a:solidFill>
                          <a:effectLst/>
                          <a:latin typeface="Times New Roman" panose="02020603050405020304" pitchFamily="18" charset="0"/>
                          <a:cs typeface="Times New Roman" panose="02020603050405020304" pitchFamily="18" charset="0"/>
                        </a:rPr>
                        <a:t>Kantapal</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5.92</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186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375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39.5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108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220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0.01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115.9</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C00000"/>
                          </a:solidFill>
                          <a:effectLst/>
                          <a:latin typeface="Times New Roman" panose="02020603050405020304" pitchFamily="18" charset="0"/>
                          <a:cs typeface="Times New Roman" panose="02020603050405020304" pitchFamily="18" charset="0"/>
                        </a:rPr>
                        <a:t>Unfit</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302917077"/>
                  </a:ext>
                </a:extLst>
              </a:tr>
              <a:tr h="238511">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Kawabasa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5.51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11.344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20</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0.54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0</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30.5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Good</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490374836"/>
                  </a:ext>
                </a:extLst>
              </a:tr>
              <a:tr h="344865">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Kolaboti</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5.91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162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193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5.7</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104</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5</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0.06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3.9</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11.7</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Excellent</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378456749"/>
                  </a:ext>
                </a:extLst>
              </a:tr>
              <a:tr h="238511">
                <a:tc>
                  <a:txBody>
                    <a:bodyPr/>
                    <a:lstStyle/>
                    <a:p>
                      <a:pPr algn="ctr" fontAlgn="t"/>
                      <a:r>
                        <a:rPr lang="en-IN" sz="1600" b="0" u="none" strike="noStrike" dirty="0">
                          <a:solidFill>
                            <a:srgbClr val="C00000"/>
                          </a:solidFill>
                          <a:effectLst/>
                          <a:latin typeface="Times New Roman" panose="02020603050405020304" pitchFamily="18" charset="0"/>
                          <a:cs typeface="Times New Roman" panose="02020603050405020304" pitchFamily="18" charset="0"/>
                        </a:rPr>
                        <a:t>Kusumdunri</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5.88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105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11.344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3.21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0.07</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155.8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C00000"/>
                          </a:solidFill>
                          <a:effectLst/>
                          <a:latin typeface="Times New Roman" panose="02020603050405020304" pitchFamily="18" charset="0"/>
                          <a:cs typeface="Times New Roman" panose="02020603050405020304" pitchFamily="18" charset="0"/>
                        </a:rPr>
                        <a:t>Unfit</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908030477"/>
                  </a:ext>
                </a:extLst>
              </a:tr>
              <a:tr h="238511">
                <a:tc>
                  <a:txBody>
                    <a:bodyPr/>
                    <a:lstStyle/>
                    <a:p>
                      <a:pPr algn="ctr" fontAlgn="t"/>
                      <a:r>
                        <a:rPr lang="en-IN" sz="1600" b="0" u="none" strike="noStrike" dirty="0">
                          <a:solidFill>
                            <a:srgbClr val="C00000"/>
                          </a:solidFill>
                          <a:effectLst/>
                          <a:latin typeface="Times New Roman" panose="02020603050405020304" pitchFamily="18" charset="0"/>
                          <a:cs typeface="Times New Roman" panose="02020603050405020304" pitchFamily="18" charset="0"/>
                        </a:rPr>
                        <a:t>Kharjuria</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6.59</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197</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388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14.18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136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116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5</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17</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0.19</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242.3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C00000"/>
                          </a:solidFill>
                          <a:effectLst/>
                          <a:latin typeface="Times New Roman" panose="02020603050405020304" pitchFamily="18" charset="0"/>
                          <a:cs typeface="Times New Roman" panose="02020603050405020304" pitchFamily="18" charset="0"/>
                        </a:rPr>
                        <a:t>Unfit</a:t>
                      </a:r>
                      <a:endParaRPr lang="en-IN" sz="1600" b="0" i="0" u="none" strike="noStrike" dirty="0">
                        <a:solidFill>
                          <a:srgbClr val="C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453308777"/>
                  </a:ext>
                </a:extLst>
              </a:tr>
              <a:tr h="238511">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Metyal</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5.09</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159</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317</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84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20</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0.56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0.01</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33.7</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Good</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960560362"/>
                  </a:ext>
                </a:extLst>
              </a:tr>
              <a:tr h="378961">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Niasa</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7.11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864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1735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221.208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88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256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0.36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91</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0.71</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51.4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Poor</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61522752"/>
                  </a:ext>
                </a:extLst>
              </a:tr>
              <a:tr h="373488">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Pachaparar</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5.65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8.508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0.16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0</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0.19</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0</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21.1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Excellent</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687409601"/>
                  </a:ext>
                </a:extLst>
              </a:tr>
              <a:tr h="238511">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Poradi</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7.54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166</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340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22.688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152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100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0.49</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0.07</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1</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28.3</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Good</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692175453"/>
                  </a:ext>
                </a:extLst>
              </a:tr>
              <a:tr h="238511">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Rampur</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6.61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418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653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57.98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308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180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1.19</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0.08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3</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61.1</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Poor</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403024363"/>
                  </a:ext>
                </a:extLst>
              </a:tr>
              <a:tr h="469795">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Upar Maity Bandh</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6.89</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513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1023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110.604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308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188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0.48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39</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0.08</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a:solidFill>
                            <a:srgbClr val="000000"/>
                          </a:solidFill>
                          <a:effectLst/>
                          <a:latin typeface="Times New Roman" panose="02020603050405020304" pitchFamily="18" charset="0"/>
                          <a:cs typeface="Times New Roman" panose="02020603050405020304" pitchFamily="18" charset="0"/>
                        </a:rPr>
                        <a:t>3</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27.4</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t"/>
                      <a:r>
                        <a:rPr lang="en-IN" sz="1600" b="0" u="none" strike="noStrike" dirty="0">
                          <a:solidFill>
                            <a:srgbClr val="000000"/>
                          </a:solidFill>
                          <a:effectLst/>
                          <a:latin typeface="Times New Roman" panose="02020603050405020304" pitchFamily="18" charset="0"/>
                          <a:cs typeface="Times New Roman" panose="02020603050405020304" pitchFamily="18" charset="0"/>
                        </a:rPr>
                        <a:t>Good</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438931806"/>
                  </a:ext>
                </a:extLst>
              </a:tr>
            </a:tbl>
          </a:graphicData>
        </a:graphic>
      </p:graphicFrame>
      <p:sp>
        <p:nvSpPr>
          <p:cNvPr id="3" name="TextBox 2">
            <a:extLst>
              <a:ext uri="{FF2B5EF4-FFF2-40B4-BE49-F238E27FC236}">
                <a16:creationId xmlns:a16="http://schemas.microsoft.com/office/drawing/2014/main" id="{5E87A24F-E5FE-0961-34E6-CADD124A2503}"/>
              </a:ext>
            </a:extLst>
          </p:cNvPr>
          <p:cNvSpPr txBox="1"/>
          <p:nvPr/>
        </p:nvSpPr>
        <p:spPr>
          <a:xfrm>
            <a:off x="4828919" y="100928"/>
            <a:ext cx="4786604" cy="400110"/>
          </a:xfrm>
          <a:prstGeom prst="rect">
            <a:avLst/>
          </a:prstGeom>
          <a:noFill/>
        </p:spPr>
        <p:txBody>
          <a:bodyPr wrap="square" rtlCol="0">
            <a:spAutoFit/>
          </a:bodyPr>
          <a:lstStyle/>
          <a:p>
            <a:r>
              <a:rPr lang="en-IN" sz="2000" b="1" dirty="0">
                <a:solidFill>
                  <a:srgbClr val="C00000"/>
                </a:solidFill>
                <a:latin typeface="Times New Roman" panose="02020603050405020304" pitchFamily="18" charset="0"/>
                <a:cs typeface="Times New Roman" panose="02020603050405020304" pitchFamily="18" charset="0"/>
              </a:rPr>
              <a:t>Water Quality Assessment</a:t>
            </a:r>
          </a:p>
        </p:txBody>
      </p:sp>
    </p:spTree>
    <p:extLst>
      <p:ext uri="{BB962C8B-B14F-4D97-AF65-F5344CB8AC3E}">
        <p14:creationId xmlns:p14="http://schemas.microsoft.com/office/powerpoint/2010/main" val="1702566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01525F3-8EB9-F4C3-918D-09DCB30B34C8}"/>
              </a:ext>
            </a:extLst>
          </p:cNvPr>
          <p:cNvGrpSpPr/>
          <p:nvPr/>
        </p:nvGrpSpPr>
        <p:grpSpPr>
          <a:xfrm>
            <a:off x="393775" y="918334"/>
            <a:ext cx="11496680" cy="5739057"/>
            <a:chOff x="393775" y="918334"/>
            <a:chExt cx="11496680" cy="5739057"/>
          </a:xfrm>
          <a:noFill/>
        </p:grpSpPr>
        <p:graphicFrame>
          <p:nvGraphicFramePr>
            <p:cNvPr id="7" name="Chart 6">
              <a:extLst>
                <a:ext uri="{FF2B5EF4-FFF2-40B4-BE49-F238E27FC236}">
                  <a16:creationId xmlns:a16="http://schemas.microsoft.com/office/drawing/2014/main" id="{7D4367F5-216A-08FE-FF6B-E57EF261FE65}"/>
                </a:ext>
              </a:extLst>
            </p:cNvPr>
            <p:cNvGraphicFramePr>
              <a:graphicFrameLocks/>
            </p:cNvGraphicFramePr>
            <p:nvPr>
              <p:extLst>
                <p:ext uri="{D42A27DB-BD31-4B8C-83A1-F6EECF244321}">
                  <p14:modId xmlns:p14="http://schemas.microsoft.com/office/powerpoint/2010/main" val="55271212"/>
                </p:ext>
              </p:extLst>
            </p:nvPr>
          </p:nvGraphicFramePr>
          <p:xfrm>
            <a:off x="393775" y="918334"/>
            <a:ext cx="593344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C1C380E9-86B2-2274-052E-202BBEC0DC05}"/>
                </a:ext>
              </a:extLst>
            </p:cNvPr>
            <p:cNvGraphicFramePr>
              <a:graphicFrameLocks/>
            </p:cNvGraphicFramePr>
            <p:nvPr>
              <p:extLst>
                <p:ext uri="{D42A27DB-BD31-4B8C-83A1-F6EECF244321}">
                  <p14:modId xmlns:p14="http://schemas.microsoft.com/office/powerpoint/2010/main" val="3273514466"/>
                </p:ext>
              </p:extLst>
            </p:nvPr>
          </p:nvGraphicFramePr>
          <p:xfrm>
            <a:off x="6519443" y="918334"/>
            <a:ext cx="5371012"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17C0D2E6-F62C-FC89-A2D9-EC30850F4A4E}"/>
                </a:ext>
              </a:extLst>
            </p:cNvPr>
            <p:cNvGraphicFramePr>
              <a:graphicFrameLocks/>
            </p:cNvGraphicFramePr>
            <p:nvPr>
              <p:extLst>
                <p:ext uri="{D42A27DB-BD31-4B8C-83A1-F6EECF244321}">
                  <p14:modId xmlns:p14="http://schemas.microsoft.com/office/powerpoint/2010/main" val="2952686433"/>
                </p:ext>
              </p:extLst>
            </p:nvPr>
          </p:nvGraphicFramePr>
          <p:xfrm>
            <a:off x="393775" y="3914191"/>
            <a:ext cx="593344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69C36C5-C44F-31E0-CEDF-03C428A8D6C8}"/>
                </a:ext>
              </a:extLst>
            </p:cNvPr>
            <p:cNvGraphicFramePr>
              <a:graphicFrameLocks/>
            </p:cNvGraphicFramePr>
            <p:nvPr>
              <p:extLst>
                <p:ext uri="{D42A27DB-BD31-4B8C-83A1-F6EECF244321}">
                  <p14:modId xmlns:p14="http://schemas.microsoft.com/office/powerpoint/2010/main" val="134241430"/>
                </p:ext>
              </p:extLst>
            </p:nvPr>
          </p:nvGraphicFramePr>
          <p:xfrm>
            <a:off x="6519441" y="3914191"/>
            <a:ext cx="5371013" cy="2743200"/>
          </p:xfrm>
          <a:graphic>
            <a:graphicData uri="http://schemas.openxmlformats.org/drawingml/2006/chart">
              <c:chart xmlns:c="http://schemas.openxmlformats.org/drawingml/2006/chart" xmlns:r="http://schemas.openxmlformats.org/officeDocument/2006/relationships" r:id="rId5"/>
            </a:graphicData>
          </a:graphic>
        </p:graphicFrame>
      </p:grpSp>
      <p:sp>
        <p:nvSpPr>
          <p:cNvPr id="12" name="TextBox 11">
            <a:extLst>
              <a:ext uri="{FF2B5EF4-FFF2-40B4-BE49-F238E27FC236}">
                <a16:creationId xmlns:a16="http://schemas.microsoft.com/office/drawing/2014/main" id="{7C13EA7E-3FE5-DA97-5954-18A884CBA1FC}"/>
              </a:ext>
            </a:extLst>
          </p:cNvPr>
          <p:cNvSpPr txBox="1"/>
          <p:nvPr/>
        </p:nvSpPr>
        <p:spPr>
          <a:xfrm>
            <a:off x="2436078" y="296346"/>
            <a:ext cx="7735078" cy="369332"/>
          </a:xfrm>
          <a:prstGeom prst="rect">
            <a:avLst/>
          </a:prstGeom>
          <a:noFill/>
        </p:spPr>
        <p:txBody>
          <a:bodyPr wrap="square" rtlCol="0">
            <a:spAutoFit/>
          </a:bodyPr>
          <a:lstStyle/>
          <a:p>
            <a:r>
              <a:rPr lang="en-IN" sz="18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Comparative Presentations of Water Quality Parameters for different sites</a:t>
            </a:r>
            <a:endParaRPr lang="en-IN"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218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759538-3676-922E-80F3-8E2C9D332D49}"/>
              </a:ext>
            </a:extLst>
          </p:cNvPr>
          <p:cNvGrpSpPr/>
          <p:nvPr/>
        </p:nvGrpSpPr>
        <p:grpSpPr>
          <a:xfrm>
            <a:off x="421381" y="615716"/>
            <a:ext cx="11349237" cy="5784980"/>
            <a:chOff x="568960" y="788436"/>
            <a:chExt cx="11349237" cy="5784980"/>
          </a:xfrm>
        </p:grpSpPr>
        <p:graphicFrame>
          <p:nvGraphicFramePr>
            <p:cNvPr id="2" name="Chart 1">
              <a:extLst>
                <a:ext uri="{FF2B5EF4-FFF2-40B4-BE49-F238E27FC236}">
                  <a16:creationId xmlns:a16="http://schemas.microsoft.com/office/drawing/2014/main" id="{5F8A4B2C-B1AB-2A1B-8C39-4E4616C7A4F5}"/>
                </a:ext>
              </a:extLst>
            </p:cNvPr>
            <p:cNvGraphicFramePr>
              <a:graphicFrameLocks/>
            </p:cNvGraphicFramePr>
            <p:nvPr>
              <p:extLst>
                <p:ext uri="{D42A27DB-BD31-4B8C-83A1-F6EECF244321}">
                  <p14:modId xmlns:p14="http://schemas.microsoft.com/office/powerpoint/2010/main" val="4065010019"/>
                </p:ext>
              </p:extLst>
            </p:nvPr>
          </p:nvGraphicFramePr>
          <p:xfrm>
            <a:off x="568960" y="788436"/>
            <a:ext cx="5383659"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D7A05EF9-FBFA-3DCB-80ED-F18F04D2C0F9}"/>
                </a:ext>
              </a:extLst>
            </p:cNvPr>
            <p:cNvGraphicFramePr>
              <a:graphicFrameLocks/>
            </p:cNvGraphicFramePr>
            <p:nvPr>
              <p:extLst>
                <p:ext uri="{D42A27DB-BD31-4B8C-83A1-F6EECF244321}">
                  <p14:modId xmlns:p14="http://schemas.microsoft.com/office/powerpoint/2010/main" val="669908436"/>
                </p:ext>
              </p:extLst>
            </p:nvPr>
          </p:nvGraphicFramePr>
          <p:xfrm>
            <a:off x="6534539" y="788436"/>
            <a:ext cx="5383658"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A314D9CD-31C6-6D48-88B5-A94D1B996A3E}"/>
                </a:ext>
              </a:extLst>
            </p:cNvPr>
            <p:cNvGraphicFramePr>
              <a:graphicFrameLocks/>
            </p:cNvGraphicFramePr>
            <p:nvPr>
              <p:extLst>
                <p:ext uri="{D42A27DB-BD31-4B8C-83A1-F6EECF244321}">
                  <p14:modId xmlns:p14="http://schemas.microsoft.com/office/powerpoint/2010/main" val="2652780684"/>
                </p:ext>
              </p:extLst>
            </p:nvPr>
          </p:nvGraphicFramePr>
          <p:xfrm>
            <a:off x="568960" y="3830216"/>
            <a:ext cx="5383659"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B4D00288-FF43-EC9D-68A6-0C938B68E246}"/>
                </a:ext>
              </a:extLst>
            </p:cNvPr>
            <p:cNvGraphicFramePr>
              <a:graphicFrameLocks/>
            </p:cNvGraphicFramePr>
            <p:nvPr>
              <p:extLst>
                <p:ext uri="{D42A27DB-BD31-4B8C-83A1-F6EECF244321}">
                  <p14:modId xmlns:p14="http://schemas.microsoft.com/office/powerpoint/2010/main" val="106836007"/>
                </p:ext>
              </p:extLst>
            </p:nvPr>
          </p:nvGraphicFramePr>
          <p:xfrm>
            <a:off x="6599853" y="3830216"/>
            <a:ext cx="5318344" cy="2743200"/>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398504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7CAB01-41C4-233B-78CE-03BCCE019077}"/>
              </a:ext>
            </a:extLst>
          </p:cNvPr>
          <p:cNvGrpSpPr/>
          <p:nvPr/>
        </p:nvGrpSpPr>
        <p:grpSpPr>
          <a:xfrm>
            <a:off x="1057470" y="620486"/>
            <a:ext cx="10290990" cy="5617029"/>
            <a:chOff x="1057470" y="620486"/>
            <a:chExt cx="10290990" cy="5617029"/>
          </a:xfrm>
        </p:grpSpPr>
        <p:graphicFrame>
          <p:nvGraphicFramePr>
            <p:cNvPr id="2" name="Chart 1">
              <a:extLst>
                <a:ext uri="{FF2B5EF4-FFF2-40B4-BE49-F238E27FC236}">
                  <a16:creationId xmlns:a16="http://schemas.microsoft.com/office/drawing/2014/main" id="{B70EBE50-8621-7C6A-D3C0-926337D25358}"/>
                </a:ext>
              </a:extLst>
            </p:cNvPr>
            <p:cNvGraphicFramePr>
              <a:graphicFrameLocks/>
            </p:cNvGraphicFramePr>
            <p:nvPr>
              <p:extLst>
                <p:ext uri="{D42A27DB-BD31-4B8C-83A1-F6EECF244321}">
                  <p14:modId xmlns:p14="http://schemas.microsoft.com/office/powerpoint/2010/main" val="1687651947"/>
                </p:ext>
              </p:extLst>
            </p:nvPr>
          </p:nvGraphicFramePr>
          <p:xfrm>
            <a:off x="1057470" y="620486"/>
            <a:ext cx="530269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D1492D5-B2D5-ABBE-DCBB-D4BE9AB0F3EE}"/>
                </a:ext>
              </a:extLst>
            </p:cNvPr>
            <p:cNvGraphicFramePr>
              <a:graphicFrameLocks/>
            </p:cNvGraphicFramePr>
            <p:nvPr>
              <p:extLst>
                <p:ext uri="{D42A27DB-BD31-4B8C-83A1-F6EECF244321}">
                  <p14:modId xmlns:p14="http://schemas.microsoft.com/office/powerpoint/2010/main" val="1301745368"/>
                </p:ext>
              </p:extLst>
            </p:nvPr>
          </p:nvGraphicFramePr>
          <p:xfrm>
            <a:off x="1057470" y="3494315"/>
            <a:ext cx="530269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66F46951-B623-89D3-69EE-94007CE03A4F}"/>
                </a:ext>
              </a:extLst>
            </p:cNvPr>
            <p:cNvGraphicFramePr>
              <a:graphicFrameLocks/>
            </p:cNvGraphicFramePr>
            <p:nvPr>
              <p:extLst>
                <p:ext uri="{D42A27DB-BD31-4B8C-83A1-F6EECF244321}">
                  <p14:modId xmlns:p14="http://schemas.microsoft.com/office/powerpoint/2010/main" val="3520149174"/>
                </p:ext>
              </p:extLst>
            </p:nvPr>
          </p:nvGraphicFramePr>
          <p:xfrm>
            <a:off x="6662058" y="620486"/>
            <a:ext cx="4686402" cy="5617029"/>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97749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116BC61-0F5A-6A76-6E70-B0F2DA7F4484}"/>
              </a:ext>
            </a:extLst>
          </p:cNvPr>
          <p:cNvGraphicFramePr>
            <a:graphicFrameLocks noGrp="1"/>
          </p:cNvGraphicFramePr>
          <p:nvPr>
            <p:extLst>
              <p:ext uri="{D42A27DB-BD31-4B8C-83A1-F6EECF244321}">
                <p14:modId xmlns:p14="http://schemas.microsoft.com/office/powerpoint/2010/main" val="2822960854"/>
              </p:ext>
            </p:extLst>
          </p:nvPr>
        </p:nvGraphicFramePr>
        <p:xfrm>
          <a:off x="241198" y="661530"/>
          <a:ext cx="11709603" cy="5938683"/>
        </p:xfrm>
        <a:graphic>
          <a:graphicData uri="http://schemas.openxmlformats.org/drawingml/2006/table">
            <a:tbl>
              <a:tblPr firstRow="1" bandRow="1">
                <a:tableStyleId>{22838BEF-8BB2-4498-84A7-C5851F593DF1}</a:tableStyleId>
              </a:tblPr>
              <a:tblGrid>
                <a:gridCol w="1703214">
                  <a:extLst>
                    <a:ext uri="{9D8B030D-6E8A-4147-A177-3AD203B41FA5}">
                      <a16:colId xmlns:a16="http://schemas.microsoft.com/office/drawing/2014/main" val="3950049070"/>
                    </a:ext>
                  </a:extLst>
                </a:gridCol>
                <a:gridCol w="1342208">
                  <a:extLst>
                    <a:ext uri="{9D8B030D-6E8A-4147-A177-3AD203B41FA5}">
                      <a16:colId xmlns:a16="http://schemas.microsoft.com/office/drawing/2014/main" val="953756339"/>
                    </a:ext>
                  </a:extLst>
                </a:gridCol>
                <a:gridCol w="754438">
                  <a:extLst>
                    <a:ext uri="{9D8B030D-6E8A-4147-A177-3AD203B41FA5}">
                      <a16:colId xmlns:a16="http://schemas.microsoft.com/office/drawing/2014/main" val="2655637303"/>
                    </a:ext>
                  </a:extLst>
                </a:gridCol>
                <a:gridCol w="3345993">
                  <a:extLst>
                    <a:ext uri="{9D8B030D-6E8A-4147-A177-3AD203B41FA5}">
                      <a16:colId xmlns:a16="http://schemas.microsoft.com/office/drawing/2014/main" val="3259674824"/>
                    </a:ext>
                  </a:extLst>
                </a:gridCol>
                <a:gridCol w="4563750">
                  <a:extLst>
                    <a:ext uri="{9D8B030D-6E8A-4147-A177-3AD203B41FA5}">
                      <a16:colId xmlns:a16="http://schemas.microsoft.com/office/drawing/2014/main" val="1059937890"/>
                    </a:ext>
                  </a:extLst>
                </a:gridCol>
              </a:tblGrid>
              <a:tr h="412954">
                <a:tc>
                  <a:txBody>
                    <a:bodyPr/>
                    <a:lstStyle/>
                    <a:p>
                      <a:pPr algn="ctr"/>
                      <a:r>
                        <a:rPr lang="en-IN" sz="1400" dirty="0">
                          <a:latin typeface="Times New Roman" panose="02020603050405020304" pitchFamily="18" charset="0"/>
                          <a:cs typeface="Times New Roman" panose="02020603050405020304" pitchFamily="18" charset="0"/>
                        </a:rPr>
                        <a:t>Author(s)</a:t>
                      </a:r>
                    </a:p>
                  </a:txBody>
                  <a:tcPr/>
                </a:tc>
                <a:tc>
                  <a:txBody>
                    <a:bodyPr/>
                    <a:lstStyle/>
                    <a:p>
                      <a:pPr algn="ctr"/>
                      <a:r>
                        <a:rPr lang="en-IN" sz="1400" dirty="0">
                          <a:latin typeface="Times New Roman" panose="02020603050405020304" pitchFamily="18" charset="0"/>
                          <a:cs typeface="Times New Roman" panose="02020603050405020304" pitchFamily="18" charset="0"/>
                        </a:rPr>
                        <a:t>Journal Name</a:t>
                      </a:r>
                    </a:p>
                  </a:txBody>
                  <a:tcPr/>
                </a:tc>
                <a:tc>
                  <a:txBody>
                    <a:bodyPr/>
                    <a:lstStyle/>
                    <a:p>
                      <a:pPr algn="ctr"/>
                      <a:r>
                        <a:rPr lang="en-IN" sz="1400" dirty="0">
                          <a:latin typeface="Times New Roman" panose="02020603050405020304" pitchFamily="18" charset="0"/>
                          <a:cs typeface="Times New Roman" panose="02020603050405020304" pitchFamily="18" charset="0"/>
                        </a:rPr>
                        <a:t>Year</a:t>
                      </a:r>
                    </a:p>
                  </a:txBody>
                  <a:tcPr/>
                </a:tc>
                <a:tc>
                  <a:txBody>
                    <a:bodyPr/>
                    <a:lstStyle/>
                    <a:p>
                      <a:pPr algn="ctr"/>
                      <a:r>
                        <a:rPr lang="en-IN" sz="1400" dirty="0">
                          <a:latin typeface="Times New Roman" panose="02020603050405020304" pitchFamily="18" charset="0"/>
                          <a:cs typeface="Times New Roman" panose="02020603050405020304" pitchFamily="18" charset="0"/>
                        </a:rPr>
                        <a:t>Title </a:t>
                      </a:r>
                    </a:p>
                  </a:txBody>
                  <a:tcPr/>
                </a:tc>
                <a:tc>
                  <a:txBody>
                    <a:bodyPr/>
                    <a:lstStyle/>
                    <a:p>
                      <a:pPr algn="ctr"/>
                      <a:r>
                        <a:rPr lang="en-IN" sz="1400" dirty="0">
                          <a:latin typeface="Times New Roman" panose="02020603050405020304" pitchFamily="18" charset="0"/>
                          <a:cs typeface="Times New Roman" panose="02020603050405020304" pitchFamily="18" charset="0"/>
                        </a:rPr>
                        <a:t>Major Findings</a:t>
                      </a:r>
                    </a:p>
                  </a:txBody>
                  <a:tcPr/>
                </a:tc>
                <a:extLst>
                  <a:ext uri="{0D108BD9-81ED-4DB2-BD59-A6C34878D82A}">
                    <a16:rowId xmlns:a16="http://schemas.microsoft.com/office/drawing/2014/main" val="3770277981"/>
                  </a:ext>
                </a:extLst>
              </a:tr>
              <a:tr h="1699108">
                <a:tc>
                  <a:txBody>
                    <a:bodyPr/>
                    <a:lstStyle/>
                    <a:p>
                      <a:pPr algn="ctr"/>
                      <a:r>
                        <a:rPr lang="en-IN" sz="1400" b="0" kern="1200" dirty="0">
                          <a:solidFill>
                            <a:schemeClr val="dk1"/>
                          </a:solidFill>
                          <a:effectLst/>
                          <a:latin typeface="Times New Roman" panose="02020603050405020304" pitchFamily="18" charset="0"/>
                          <a:ea typeface="+mn-ea"/>
                          <a:cs typeface="Times New Roman" panose="02020603050405020304" pitchFamily="18" charset="0"/>
                        </a:rPr>
                        <a:t>Halder et al.</a:t>
                      </a:r>
                      <a:endParaRPr lang="en-IN"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dirty="0">
                          <a:latin typeface="Times New Roman" panose="02020603050405020304" pitchFamily="18" charset="0"/>
                          <a:cs typeface="Times New Roman" panose="02020603050405020304" pitchFamily="18" charset="0"/>
                        </a:rPr>
                        <a:t>Arabian Journal of Geosciences </a:t>
                      </a:r>
                    </a:p>
                  </a:txBody>
                  <a:tcPr anchor="ctr"/>
                </a:tc>
                <a:tc>
                  <a:txBody>
                    <a:bodyPr/>
                    <a:lstStyle/>
                    <a:p>
                      <a:pPr algn="ctr"/>
                      <a:r>
                        <a:rPr lang="en-IN" sz="1400" b="0" dirty="0">
                          <a:latin typeface="Times New Roman" panose="02020603050405020304" pitchFamily="18" charset="0"/>
                          <a:cs typeface="Times New Roman" panose="02020603050405020304" pitchFamily="18" charset="0"/>
                        </a:rPr>
                        <a:t>2020</a:t>
                      </a:r>
                    </a:p>
                  </a:txBody>
                  <a:tcPr anchor="ctr"/>
                </a:tc>
                <a:tc>
                  <a:txBody>
                    <a:bodyPr/>
                    <a:lstStyle/>
                    <a:p>
                      <a:pPr algn="ctr"/>
                      <a:r>
                        <a:rPr lang="en-IN" sz="1400" b="0" dirty="0">
                          <a:latin typeface="Times New Roman" panose="02020603050405020304" pitchFamily="18" charset="0"/>
                          <a:cs typeface="Times New Roman" panose="02020603050405020304" pitchFamily="18" charset="0"/>
                        </a:rPr>
                        <a:t>Fuzzy logic algorithm based analytic hierarchy process for delineation of groundwater potential zones in complex topography.</a:t>
                      </a:r>
                    </a:p>
                  </a:txBody>
                  <a:tcPr anchor="ctr"/>
                </a:tc>
                <a:tc>
                  <a:txBody>
                    <a:bodyPr/>
                    <a:lstStyle/>
                    <a:p>
                      <a:pPr marL="285750" indent="-285750" algn="ctr">
                        <a:buFont typeface="Wingdings" panose="05000000000000000000" pitchFamily="2" charset="2"/>
                        <a:buChar char="v"/>
                      </a:pPr>
                      <a:r>
                        <a:rPr lang="en-IN" sz="1400" b="0" dirty="0">
                          <a:latin typeface="Times New Roman" panose="02020603050405020304" pitchFamily="18" charset="0"/>
                          <a:cs typeface="Times New Roman" panose="02020603050405020304" pitchFamily="18" charset="0"/>
                        </a:rPr>
                        <a:t>GIS &amp; RS techniques and Fuzzy AHP were used.</a:t>
                      </a:r>
                    </a:p>
                    <a:p>
                      <a:pPr marL="285750" indent="-285750" algn="ctr">
                        <a:buFont typeface="Wingdings" panose="05000000000000000000" pitchFamily="2" charset="2"/>
                        <a:buChar char="v"/>
                      </a:pPr>
                      <a:r>
                        <a:rPr lang="en-IN" sz="1400" b="0" dirty="0">
                          <a:latin typeface="Times New Roman" panose="02020603050405020304" pitchFamily="18" charset="0"/>
                          <a:cs typeface="Times New Roman" panose="02020603050405020304" pitchFamily="18" charset="0"/>
                        </a:rPr>
                        <a:t>Total of </a:t>
                      </a:r>
                      <a:r>
                        <a:rPr lang="en-IN" sz="1400" b="1" dirty="0">
                          <a:latin typeface="Times New Roman" panose="02020603050405020304" pitchFamily="18" charset="0"/>
                          <a:cs typeface="Times New Roman" panose="02020603050405020304" pitchFamily="18" charset="0"/>
                        </a:rPr>
                        <a:t>11 parameters </a:t>
                      </a:r>
                      <a:r>
                        <a:rPr lang="en-IN" sz="1400" b="0" dirty="0">
                          <a:latin typeface="Times New Roman" panose="02020603050405020304" pitchFamily="18" charset="0"/>
                          <a:cs typeface="Times New Roman" panose="02020603050405020304" pitchFamily="18" charset="0"/>
                        </a:rPr>
                        <a:t>were used (LULC, soil, geology geomorphology, lineament density, drainage density, relative relief, distance from river, slope, groundwater level fluctuation and normalised difference water index).</a:t>
                      </a:r>
                    </a:p>
                    <a:p>
                      <a:pPr marL="285750" indent="-285750" algn="ctr">
                        <a:buFont typeface="Wingdings" panose="05000000000000000000" pitchFamily="2" charset="2"/>
                        <a:buChar char="v"/>
                      </a:pPr>
                      <a:r>
                        <a:rPr lang="en-IN" sz="1400" b="0" dirty="0">
                          <a:latin typeface="Times New Roman" panose="02020603050405020304" pitchFamily="18" charset="0"/>
                          <a:cs typeface="Times New Roman" panose="02020603050405020304" pitchFamily="18" charset="0"/>
                        </a:rPr>
                        <a:t>Validated by </a:t>
                      </a:r>
                      <a:r>
                        <a:rPr lang="en-IN" sz="1400" b="1" dirty="0">
                          <a:latin typeface="Times New Roman" panose="02020603050405020304" pitchFamily="18" charset="0"/>
                          <a:cs typeface="Times New Roman" panose="02020603050405020304" pitchFamily="18" charset="0"/>
                        </a:rPr>
                        <a:t>groundwater level survey using TLC meter</a:t>
                      </a:r>
                      <a:r>
                        <a:rPr lang="en-IN" sz="1400" b="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687755324"/>
                  </a:ext>
                </a:extLst>
              </a:tr>
              <a:tr h="2227719">
                <a:tc>
                  <a:txBody>
                    <a:bodyPr/>
                    <a:lstStyle/>
                    <a:p>
                      <a:pPr algn="ctr"/>
                      <a:r>
                        <a:rPr lang="en-IN" sz="1400" b="0" kern="1200" dirty="0">
                          <a:solidFill>
                            <a:schemeClr val="dk1"/>
                          </a:solidFill>
                          <a:effectLst/>
                          <a:latin typeface="Times New Roman" panose="02020603050405020304" pitchFamily="18" charset="0"/>
                          <a:ea typeface="+mn-ea"/>
                          <a:cs typeface="Times New Roman" panose="02020603050405020304" pitchFamily="18" charset="0"/>
                        </a:rPr>
                        <a:t>Das et al.</a:t>
                      </a:r>
                      <a:endParaRPr lang="en-IN" sz="1400" b="0" dirty="0">
                        <a:latin typeface="Times New Roman" panose="02020603050405020304" pitchFamily="18" charset="0"/>
                        <a:cs typeface="Times New Roman" panose="02020603050405020304" pitchFamily="18" charset="0"/>
                      </a:endParaRPr>
                    </a:p>
                  </a:txBody>
                  <a:tcPr/>
                </a:tc>
                <a:tc>
                  <a:txBody>
                    <a:bodyPr/>
                    <a:lstStyle/>
                    <a:p>
                      <a:pPr algn="ctr"/>
                      <a:r>
                        <a:rPr lang="en-IN" sz="1400" b="0" dirty="0">
                          <a:latin typeface="Times New Roman" panose="02020603050405020304" pitchFamily="18" charset="0"/>
                          <a:cs typeface="Times New Roman" panose="02020603050405020304" pitchFamily="18" charset="0"/>
                        </a:rPr>
                        <a:t>Environment, Development and Sustainability</a:t>
                      </a:r>
                    </a:p>
                  </a:txBody>
                  <a:tcPr/>
                </a:tc>
                <a:tc>
                  <a:txBody>
                    <a:bodyPr/>
                    <a:lstStyle/>
                    <a:p>
                      <a:pPr algn="ctr"/>
                      <a:r>
                        <a:rPr lang="en-IN" sz="1400" b="0" dirty="0">
                          <a:latin typeface="Times New Roman" panose="02020603050405020304" pitchFamily="18" charset="0"/>
                          <a:cs typeface="Times New Roman" panose="02020603050405020304" pitchFamily="18" charset="0"/>
                        </a:rPr>
                        <a:t>2020</a:t>
                      </a:r>
                    </a:p>
                  </a:txBody>
                  <a:tcPr/>
                </a:tc>
                <a:tc>
                  <a:txBody>
                    <a:bodyPr/>
                    <a:lstStyle/>
                    <a:p>
                      <a:pPr algn="ctr"/>
                      <a:r>
                        <a:rPr lang="en-IN" sz="1400" b="0" kern="1200" dirty="0">
                          <a:solidFill>
                            <a:schemeClr val="dk1"/>
                          </a:solidFill>
                          <a:effectLst/>
                          <a:latin typeface="Times New Roman" panose="02020603050405020304" pitchFamily="18" charset="0"/>
                          <a:ea typeface="+mn-ea"/>
                          <a:cs typeface="Times New Roman" panose="02020603050405020304" pitchFamily="18" charset="0"/>
                        </a:rPr>
                        <a:t>Assessment of groundwater recharge and its potential zone identification in groundwater-stressed</a:t>
                      </a:r>
                      <a:r>
                        <a:rPr lang="en-IN" sz="1400" b="1" kern="1200" dirty="0">
                          <a:solidFill>
                            <a:schemeClr val="dk1"/>
                          </a:solidFill>
                          <a:effectLst/>
                          <a:latin typeface="Times New Roman" panose="02020603050405020304" pitchFamily="18" charset="0"/>
                          <a:ea typeface="+mn-ea"/>
                          <a:cs typeface="Times New Roman" panose="02020603050405020304" pitchFamily="18" charset="0"/>
                        </a:rPr>
                        <a:t> </a:t>
                      </a:r>
                      <a:r>
                        <a:rPr lang="en-IN" sz="1400" b="1" kern="1200" dirty="0" err="1">
                          <a:solidFill>
                            <a:schemeClr val="dk1"/>
                          </a:solidFill>
                          <a:effectLst/>
                          <a:latin typeface="Times New Roman" panose="02020603050405020304" pitchFamily="18" charset="0"/>
                          <a:ea typeface="+mn-ea"/>
                          <a:cs typeface="Times New Roman" panose="02020603050405020304" pitchFamily="18" charset="0"/>
                        </a:rPr>
                        <a:t>Goghat</a:t>
                      </a:r>
                      <a:r>
                        <a:rPr lang="en-IN" sz="1400" b="1" kern="1200" dirty="0">
                          <a:solidFill>
                            <a:schemeClr val="dk1"/>
                          </a:solidFill>
                          <a:effectLst/>
                          <a:latin typeface="Times New Roman" panose="02020603050405020304" pitchFamily="18" charset="0"/>
                          <a:ea typeface="+mn-ea"/>
                          <a:cs typeface="Times New Roman" panose="02020603050405020304" pitchFamily="18" charset="0"/>
                        </a:rPr>
                        <a:t>-I block of Hugli Distric</a:t>
                      </a:r>
                      <a:r>
                        <a:rPr lang="en-IN" sz="1400" b="0" kern="1200" dirty="0">
                          <a:solidFill>
                            <a:schemeClr val="dk1"/>
                          </a:solidFill>
                          <a:effectLst/>
                          <a:latin typeface="Times New Roman" panose="02020603050405020304" pitchFamily="18" charset="0"/>
                          <a:ea typeface="+mn-ea"/>
                          <a:cs typeface="Times New Roman" panose="02020603050405020304" pitchFamily="18" charset="0"/>
                        </a:rPr>
                        <a:t>t, West Bengal, India.</a:t>
                      </a:r>
                      <a:endParaRPr lang="en-IN" sz="1400" b="0" dirty="0">
                        <a:latin typeface="Times New Roman" panose="02020603050405020304" pitchFamily="18" charset="0"/>
                        <a:cs typeface="Times New Roman" panose="02020603050405020304" pitchFamily="18" charset="0"/>
                      </a:endParaRPr>
                    </a:p>
                  </a:txBody>
                  <a:tcPr/>
                </a:tc>
                <a:tc>
                  <a:txBody>
                    <a:bodyPr/>
                    <a:lstStyle/>
                    <a:p>
                      <a:pPr marL="285750" indent="-285750" algn="ctr">
                        <a:buFont typeface="Wingdings" panose="05000000000000000000" pitchFamily="2" charset="2"/>
                        <a:buChar char="v"/>
                      </a:pPr>
                      <a:r>
                        <a:rPr lang="en-IN" sz="1400" b="0" dirty="0">
                          <a:latin typeface="Times New Roman" panose="02020603050405020304" pitchFamily="18" charset="0"/>
                          <a:cs typeface="Times New Roman" panose="02020603050405020304" pitchFamily="18" charset="0"/>
                        </a:rPr>
                        <a:t>GIS &amp; RS techniques, AHP and weighted overlay method were used to delineate the final GWPZ.</a:t>
                      </a:r>
                    </a:p>
                    <a:p>
                      <a:pPr marL="285750" indent="-285750" algn="ctr">
                        <a:buFont typeface="Wingdings" panose="05000000000000000000" pitchFamily="2" charset="2"/>
                        <a:buChar char="v"/>
                      </a:pPr>
                      <a:r>
                        <a:rPr lang="en-US" sz="1400" b="0" dirty="0">
                          <a:latin typeface="Times New Roman" panose="02020603050405020304" pitchFamily="18" charset="0"/>
                          <a:cs typeface="Times New Roman" panose="02020603050405020304" pitchFamily="18" charset="0"/>
                        </a:rPr>
                        <a:t>Quantity of groundwater recharge measured by </a:t>
                      </a:r>
                      <a:r>
                        <a:rPr lang="en-US" sz="1400" b="1" dirty="0">
                          <a:latin typeface="Times New Roman" panose="02020603050405020304" pitchFamily="18" charset="0"/>
                          <a:cs typeface="Times New Roman" panose="02020603050405020304" pitchFamily="18" charset="0"/>
                        </a:rPr>
                        <a:t>water level fluctuation (WLF) </a:t>
                      </a:r>
                      <a:r>
                        <a:rPr lang="en-US" sz="1400" b="0" dirty="0">
                          <a:latin typeface="Times New Roman" panose="02020603050405020304" pitchFamily="18" charset="0"/>
                          <a:cs typeface="Times New Roman" panose="02020603050405020304" pitchFamily="18" charset="0"/>
                        </a:rPr>
                        <a:t>method.</a:t>
                      </a:r>
                    </a:p>
                    <a:p>
                      <a:pPr marL="285750" indent="-285750" algn="ctr">
                        <a:buFont typeface="Wingdings" panose="05000000000000000000" pitchFamily="2" charset="2"/>
                        <a:buChar char="v"/>
                      </a:pPr>
                      <a:r>
                        <a:rPr lang="en-US" sz="1400" b="0" dirty="0">
                          <a:latin typeface="Times New Roman" panose="02020603050405020304" pitchFamily="18" charset="0"/>
                          <a:cs typeface="Times New Roman" panose="02020603050405020304" pitchFamily="18" charset="0"/>
                        </a:rPr>
                        <a:t>Total of </a:t>
                      </a:r>
                      <a:r>
                        <a:rPr lang="en-US" sz="1400" b="1" dirty="0">
                          <a:latin typeface="Times New Roman" panose="02020603050405020304" pitchFamily="18" charset="0"/>
                          <a:cs typeface="Times New Roman" panose="02020603050405020304" pitchFamily="18" charset="0"/>
                        </a:rPr>
                        <a:t>six</a:t>
                      </a:r>
                      <a:r>
                        <a:rPr lang="en-US" sz="1400" b="0" dirty="0">
                          <a:latin typeface="Times New Roman" panose="02020603050405020304" pitchFamily="18" charset="0"/>
                          <a:cs typeface="Times New Roman" panose="02020603050405020304" pitchFamily="18" charset="0"/>
                        </a:rPr>
                        <a:t> layers were used (geology, geomorphology, slope, soil, LULC and pond frequency.</a:t>
                      </a:r>
                      <a:endParaRPr lang="en-IN" sz="1400" b="0" dirty="0">
                        <a:latin typeface="Times New Roman" panose="02020603050405020304" pitchFamily="18" charset="0"/>
                        <a:cs typeface="Times New Roman" panose="02020603050405020304" pitchFamily="18" charset="0"/>
                      </a:endParaRPr>
                    </a:p>
                    <a:p>
                      <a:pPr marL="285750" indent="-285750" algn="ctr">
                        <a:buFont typeface="Wingdings" panose="05000000000000000000" pitchFamily="2" charset="2"/>
                        <a:buChar char="v"/>
                      </a:pPr>
                      <a:r>
                        <a:rPr lang="en-US" sz="1400" b="0" dirty="0">
                          <a:latin typeface="Times New Roman" panose="02020603050405020304" pitchFamily="18" charset="0"/>
                          <a:cs typeface="Times New Roman" panose="02020603050405020304" pitchFamily="18" charset="0"/>
                        </a:rPr>
                        <a:t>Model was validated by </a:t>
                      </a:r>
                      <a:r>
                        <a:rPr lang="en-US" sz="1400" b="1" dirty="0">
                          <a:latin typeface="Times New Roman" panose="02020603050405020304" pitchFamily="18" charset="0"/>
                          <a:cs typeface="Times New Roman" panose="02020603050405020304" pitchFamily="18" charset="0"/>
                        </a:rPr>
                        <a:t>receiver operating characteristics (ROC) curve</a:t>
                      </a:r>
                      <a:r>
                        <a:rPr lang="en-US" sz="1400" b="0" dirty="0">
                          <a:latin typeface="Times New Roman" panose="02020603050405020304" pitchFamily="18" charset="0"/>
                          <a:cs typeface="Times New Roman" panose="02020603050405020304" pitchFamily="18" charset="0"/>
                        </a:rPr>
                        <a:t>.</a:t>
                      </a:r>
                      <a:endParaRPr lang="en-IN"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5262165"/>
                  </a:ext>
                </a:extLst>
              </a:tr>
              <a:tr h="1598902">
                <a:tc>
                  <a:txBody>
                    <a:bodyPr/>
                    <a:lstStyle/>
                    <a:p>
                      <a:pPr algn="ctr"/>
                      <a:r>
                        <a:rPr lang="en-IN" sz="1400" b="0" kern="1200" dirty="0">
                          <a:solidFill>
                            <a:schemeClr val="dk1"/>
                          </a:solidFill>
                          <a:effectLst/>
                          <a:latin typeface="Times New Roman" panose="02020603050405020304" pitchFamily="18" charset="0"/>
                          <a:ea typeface="+mn-ea"/>
                          <a:cs typeface="Times New Roman" panose="02020603050405020304" pitchFamily="18" charset="0"/>
                        </a:rPr>
                        <a:t>Magesh et al.</a:t>
                      </a:r>
                      <a:endParaRPr lang="en-IN" sz="1400" b="0" dirty="0">
                        <a:latin typeface="Times New Roman" panose="02020603050405020304" pitchFamily="18" charset="0"/>
                        <a:cs typeface="Times New Roman" panose="02020603050405020304" pitchFamily="18" charset="0"/>
                      </a:endParaRPr>
                    </a:p>
                  </a:txBody>
                  <a:tcPr/>
                </a:tc>
                <a:tc>
                  <a:txBody>
                    <a:bodyPr/>
                    <a:lstStyle/>
                    <a:p>
                      <a:pPr algn="ctr"/>
                      <a:r>
                        <a:rPr lang="en-IN" sz="1400" b="0" dirty="0">
                          <a:latin typeface="Times New Roman" panose="02020603050405020304" pitchFamily="18" charset="0"/>
                          <a:cs typeface="Times New Roman" panose="02020603050405020304" pitchFamily="18" charset="0"/>
                        </a:rPr>
                        <a:t>GEOSCIENCE FRONTIERS</a:t>
                      </a:r>
                    </a:p>
                  </a:txBody>
                  <a:tcPr/>
                </a:tc>
                <a:tc>
                  <a:txBody>
                    <a:bodyPr/>
                    <a:lstStyle/>
                    <a:p>
                      <a:pPr algn="ctr"/>
                      <a:r>
                        <a:rPr lang="en-IN" sz="1400" b="0" dirty="0">
                          <a:latin typeface="Times New Roman" panose="02020603050405020304" pitchFamily="18" charset="0"/>
                          <a:cs typeface="Times New Roman" panose="02020603050405020304" pitchFamily="18" charset="0"/>
                        </a:rPr>
                        <a:t>2012</a:t>
                      </a:r>
                    </a:p>
                  </a:txBody>
                  <a:tcPr/>
                </a:tc>
                <a:tc>
                  <a:txBody>
                    <a:bodyPr/>
                    <a:lstStyle/>
                    <a:p>
                      <a:pPr algn="ctr"/>
                      <a:r>
                        <a:rPr lang="en-IN" sz="1400" b="0" kern="1200" dirty="0">
                          <a:solidFill>
                            <a:schemeClr val="dk1"/>
                          </a:solidFill>
                          <a:effectLst/>
                          <a:latin typeface="Times New Roman" panose="02020603050405020304" pitchFamily="18" charset="0"/>
                          <a:ea typeface="+mn-ea"/>
                          <a:cs typeface="Times New Roman" panose="02020603050405020304" pitchFamily="18" charset="0"/>
                        </a:rPr>
                        <a:t>Delineation of groundwater potential zones in </a:t>
                      </a:r>
                      <a:r>
                        <a:rPr lang="en-IN" sz="1400" b="1" kern="1200" dirty="0">
                          <a:solidFill>
                            <a:schemeClr val="dk1"/>
                          </a:solidFill>
                          <a:effectLst/>
                          <a:latin typeface="Times New Roman" panose="02020603050405020304" pitchFamily="18" charset="0"/>
                          <a:ea typeface="+mn-ea"/>
                          <a:cs typeface="Times New Roman" panose="02020603050405020304" pitchFamily="18" charset="0"/>
                        </a:rPr>
                        <a:t>Theni district, Tamil Nadu</a:t>
                      </a:r>
                      <a:r>
                        <a:rPr lang="en-IN" sz="1400" b="0" kern="1200" dirty="0">
                          <a:solidFill>
                            <a:schemeClr val="dk1"/>
                          </a:solidFill>
                          <a:effectLst/>
                          <a:latin typeface="Times New Roman" panose="02020603050405020304" pitchFamily="18" charset="0"/>
                          <a:ea typeface="+mn-ea"/>
                          <a:cs typeface="Times New Roman" panose="02020603050405020304" pitchFamily="18" charset="0"/>
                        </a:rPr>
                        <a:t>, using remote sensing, GIS and MIF techniques. </a:t>
                      </a:r>
                      <a:endParaRPr lang="en-IN" sz="1400" b="0" dirty="0">
                        <a:latin typeface="Times New Roman" panose="02020603050405020304" pitchFamily="18" charset="0"/>
                        <a:cs typeface="Times New Roman" panose="02020603050405020304" pitchFamily="18" charset="0"/>
                      </a:endParaRPr>
                    </a:p>
                  </a:txBody>
                  <a:tcPr/>
                </a:tc>
                <a:tc>
                  <a:txBody>
                    <a:bodyPr/>
                    <a:lstStyle/>
                    <a:p>
                      <a:pPr marL="285750" indent="-285750" algn="ctr">
                        <a:buFont typeface="Wingdings" panose="05000000000000000000" pitchFamily="2" charset="2"/>
                        <a:buChar char="v"/>
                      </a:pPr>
                      <a:r>
                        <a:rPr lang="en-IN" sz="1400" b="0" dirty="0">
                          <a:latin typeface="Times New Roman" panose="02020603050405020304" pitchFamily="18" charset="0"/>
                          <a:cs typeface="Times New Roman" panose="02020603050405020304" pitchFamily="18" charset="0"/>
                        </a:rPr>
                        <a:t>GIS &amp; RS techniques were used. </a:t>
                      </a:r>
                      <a:r>
                        <a:rPr lang="en-IN" sz="1400" b="1" dirty="0">
                          <a:latin typeface="Times New Roman" panose="02020603050405020304" pitchFamily="18" charset="0"/>
                          <a:cs typeface="Times New Roman" panose="02020603050405020304" pitchFamily="18" charset="0"/>
                        </a:rPr>
                        <a:t>Multi- influencing factor (MIF) </a:t>
                      </a:r>
                      <a:r>
                        <a:rPr lang="en-IN" sz="1400" b="0" dirty="0">
                          <a:latin typeface="Times New Roman" panose="02020603050405020304" pitchFamily="18" charset="0"/>
                          <a:cs typeface="Times New Roman" panose="02020603050405020304" pitchFamily="18" charset="0"/>
                        </a:rPr>
                        <a:t>technique was used for weightage calculation. </a:t>
                      </a:r>
                    </a:p>
                    <a:p>
                      <a:pPr marL="285750" indent="-285750" algn="ctr">
                        <a:buFont typeface="Wingdings" panose="05000000000000000000" pitchFamily="2" charset="2"/>
                        <a:buChar char="v"/>
                      </a:pPr>
                      <a:r>
                        <a:rPr lang="en-IN" sz="1400" b="0" dirty="0">
                          <a:latin typeface="Times New Roman" panose="02020603050405020304" pitchFamily="18" charset="0"/>
                          <a:cs typeface="Times New Roman" panose="02020603050405020304" pitchFamily="18" charset="0"/>
                        </a:rPr>
                        <a:t>Number of thematic layers was</a:t>
                      </a:r>
                      <a:r>
                        <a:rPr lang="en-IN" sz="1400" b="1" dirty="0">
                          <a:latin typeface="Times New Roman" panose="02020603050405020304" pitchFamily="18" charset="0"/>
                          <a:cs typeface="Times New Roman" panose="02020603050405020304" pitchFamily="18" charset="0"/>
                        </a:rPr>
                        <a:t> seven </a:t>
                      </a:r>
                      <a:r>
                        <a:rPr lang="en-IN" sz="1400" b="0" dirty="0">
                          <a:latin typeface="Times New Roman" panose="02020603050405020304" pitchFamily="18" charset="0"/>
                          <a:cs typeface="Times New Roman" panose="02020603050405020304" pitchFamily="18" charset="0"/>
                        </a:rPr>
                        <a:t>viz. </a:t>
                      </a:r>
                      <a:r>
                        <a:rPr lang="en-IN" sz="1400" b="0" kern="1200" dirty="0">
                          <a:solidFill>
                            <a:schemeClr val="dk1"/>
                          </a:solidFill>
                          <a:effectLst/>
                          <a:latin typeface="Times New Roman" panose="02020603050405020304" pitchFamily="18" charset="0"/>
                          <a:ea typeface="+mn-ea"/>
                          <a:cs typeface="Times New Roman" panose="02020603050405020304" pitchFamily="18" charset="0"/>
                        </a:rPr>
                        <a:t>lithology, slope, land-use, lineament, drainage, soil and rainfall.</a:t>
                      </a:r>
                      <a:endParaRPr lang="en-IN"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64894354"/>
                  </a:ext>
                </a:extLst>
              </a:tr>
            </a:tbl>
          </a:graphicData>
        </a:graphic>
      </p:graphicFrame>
      <p:sp>
        <p:nvSpPr>
          <p:cNvPr id="4" name="TextBox 3">
            <a:extLst>
              <a:ext uri="{FF2B5EF4-FFF2-40B4-BE49-F238E27FC236}">
                <a16:creationId xmlns:a16="http://schemas.microsoft.com/office/drawing/2014/main" id="{AA13CC06-3274-760B-4D22-1B6555E7D296}"/>
              </a:ext>
            </a:extLst>
          </p:cNvPr>
          <p:cNvSpPr txBox="1"/>
          <p:nvPr/>
        </p:nvSpPr>
        <p:spPr>
          <a:xfrm>
            <a:off x="3937819" y="292198"/>
            <a:ext cx="4316362" cy="369332"/>
          </a:xfrm>
          <a:prstGeom prst="rect">
            <a:avLst/>
          </a:prstGeom>
          <a:noFill/>
        </p:spPr>
        <p:txBody>
          <a:bodyPr wrap="square" rtlCol="0">
            <a:spAutoFit/>
          </a:bodyPr>
          <a:lstStyle/>
          <a:p>
            <a:pPr algn="ctr"/>
            <a:r>
              <a:rPr lang="en-IN" b="1" dirty="0">
                <a:solidFill>
                  <a:srgbClr val="C00000"/>
                </a:solidFill>
                <a:latin typeface="Times New Roman" panose="02020603050405020304" pitchFamily="18" charset="0"/>
                <a:cs typeface="Times New Roman" panose="02020603050405020304" pitchFamily="18" charset="0"/>
              </a:rPr>
              <a:t>Research papers on Indian Background</a:t>
            </a:r>
          </a:p>
        </p:txBody>
      </p:sp>
    </p:spTree>
    <p:extLst>
      <p:ext uri="{BB962C8B-B14F-4D97-AF65-F5344CB8AC3E}">
        <p14:creationId xmlns:p14="http://schemas.microsoft.com/office/powerpoint/2010/main" val="14404735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189C31-79B4-516E-5F0E-6F047AB34A7D}"/>
                  </a:ext>
                </a:extLst>
              </p:cNvPr>
              <p:cNvSpPr txBox="1"/>
              <p:nvPr/>
            </p:nvSpPr>
            <p:spPr>
              <a:xfrm>
                <a:off x="111817" y="1001304"/>
                <a:ext cx="5129219" cy="4871462"/>
              </a:xfrm>
              <a:prstGeom prst="rect">
                <a:avLst/>
              </a:prstGeom>
              <a:noFill/>
            </p:spPr>
            <p:txBody>
              <a:bodyPr wrap="square" rtlCol="0">
                <a:spAutoFit/>
              </a:bodyPr>
              <a:lstStyle/>
              <a:p>
                <a:pPr marL="285750" indent="-285750">
                  <a:buFont typeface="Wingdings" panose="05000000000000000000" pitchFamily="2" charset="2"/>
                  <a:buChar char="q"/>
                </a:pPr>
                <a:endParaRPr lang="en-IN" sz="2800" b="1"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rPr>
                  <a:t>Pearson correlation coefficient or Pearson’s r is a measure of </a:t>
                </a:r>
                <a:r>
                  <a:rPr lang="en-IN" sz="1800" b="1" dirty="0">
                    <a:solidFill>
                      <a:srgbClr val="000066"/>
                    </a:solidFill>
                    <a:effectLst/>
                    <a:latin typeface="Times New Roman" panose="02020603050405020304" pitchFamily="18" charset="0"/>
                    <a:ea typeface="Calibri" panose="020F0502020204030204" pitchFamily="34" charset="0"/>
                  </a:rPr>
                  <a:t>linear correlation between two sets of data.</a:t>
                </a:r>
              </a:p>
              <a:p>
                <a:pPr marL="285750" indent="-285750" algn="just">
                  <a:buFont typeface="Wingdings" panose="05000000000000000000" pitchFamily="2" charset="2"/>
                  <a:buChar char="v"/>
                </a:pPr>
                <a:endParaRPr lang="en-IN" sz="1800"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rPr>
                  <a:t>The correlation coefficient can be evaluated by the following formula:</a:t>
                </a: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ea typeface="Calibri" panose="020F0502020204030204" pitchFamily="34" charset="0"/>
                  </a:rPr>
                  <a:t>      </a:t>
                </a:r>
                <a14:m>
                  <m:oMath xmlns:m="http://schemas.openxmlformats.org/officeDocument/2006/math">
                    <m:r>
                      <a:rPr lang="en-IN" b="1" i="1" smtClean="0">
                        <a:solidFill>
                          <a:srgbClr val="000066"/>
                        </a:solidFill>
                        <a:latin typeface="Cambria Math" panose="02040503050406030204" pitchFamily="18" charset="0"/>
                        <a:ea typeface="Calibri" panose="020F0502020204030204" pitchFamily="34" charset="0"/>
                      </a:rPr>
                      <m:t>𝒓</m:t>
                    </m:r>
                    <m:r>
                      <a:rPr lang="en-IN" b="1" i="1" smtClean="0">
                        <a:solidFill>
                          <a:srgbClr val="000066"/>
                        </a:solidFill>
                        <a:latin typeface="Cambria Math" panose="02040503050406030204" pitchFamily="18" charset="0"/>
                        <a:ea typeface="Calibri" panose="020F0502020204030204" pitchFamily="34" charset="0"/>
                      </a:rPr>
                      <m:t>=</m:t>
                    </m:r>
                    <m:f>
                      <m:fPr>
                        <m:ctrlPr>
                          <a:rPr lang="en-IN" b="1" i="1" smtClean="0">
                            <a:solidFill>
                              <a:srgbClr val="000066"/>
                            </a:solidFill>
                            <a:latin typeface="Cambria Math" panose="02040503050406030204" pitchFamily="18" charset="0"/>
                          </a:rPr>
                        </m:ctrlPr>
                      </m:fPr>
                      <m:num>
                        <m:nary>
                          <m:naryPr>
                            <m:chr m:val="∑"/>
                            <m:subHide m:val="on"/>
                            <m:supHide m:val="on"/>
                            <m:ctrlPr>
                              <a:rPr lang="en-IN" b="1" i="1" smtClean="0">
                                <a:solidFill>
                                  <a:srgbClr val="000066"/>
                                </a:solidFill>
                                <a:latin typeface="Cambria Math" panose="02040503050406030204" pitchFamily="18" charset="0"/>
                              </a:rPr>
                            </m:ctrlPr>
                          </m:naryPr>
                          <m:sub/>
                          <m:sup/>
                          <m:e>
                            <m:r>
                              <a:rPr lang="en-IN" b="1" i="1" smtClean="0">
                                <a:solidFill>
                                  <a:srgbClr val="000066"/>
                                </a:solidFill>
                                <a:latin typeface="Cambria Math" panose="02040503050406030204" pitchFamily="18" charset="0"/>
                              </a:rPr>
                              <m:t>(</m:t>
                            </m:r>
                            <m:sSub>
                              <m:sSubPr>
                                <m:ctrlPr>
                                  <a:rPr lang="en-IN" b="1" i="1" smtClean="0">
                                    <a:solidFill>
                                      <a:srgbClr val="000066"/>
                                    </a:solidFill>
                                    <a:latin typeface="Cambria Math" panose="02040503050406030204" pitchFamily="18" charset="0"/>
                                  </a:rPr>
                                </m:ctrlPr>
                              </m:sSubPr>
                              <m:e>
                                <m:r>
                                  <a:rPr lang="en-IN" b="1" i="1" smtClean="0">
                                    <a:solidFill>
                                      <a:srgbClr val="000066"/>
                                    </a:solidFill>
                                    <a:latin typeface="Cambria Math" panose="02040503050406030204" pitchFamily="18" charset="0"/>
                                  </a:rPr>
                                  <m:t>𝒙</m:t>
                                </m:r>
                              </m:e>
                              <m:sub>
                                <m:r>
                                  <a:rPr lang="en-IN" b="1" i="1" smtClean="0">
                                    <a:solidFill>
                                      <a:srgbClr val="000066"/>
                                    </a:solidFill>
                                    <a:latin typeface="Cambria Math" panose="02040503050406030204" pitchFamily="18" charset="0"/>
                                  </a:rPr>
                                  <m:t>𝒊</m:t>
                                </m:r>
                              </m:sub>
                            </m:sSub>
                            <m:r>
                              <a:rPr lang="en-IN" b="1" i="1" smtClean="0">
                                <a:solidFill>
                                  <a:srgbClr val="000066"/>
                                </a:solidFill>
                                <a:latin typeface="Cambria Math" panose="02040503050406030204" pitchFamily="18" charset="0"/>
                              </a:rPr>
                              <m:t>−</m:t>
                            </m:r>
                            <m:acc>
                              <m:accPr>
                                <m:chr m:val="̅"/>
                                <m:ctrlPr>
                                  <a:rPr lang="en-IN" b="1" i="1" smtClean="0">
                                    <a:solidFill>
                                      <a:srgbClr val="000066"/>
                                    </a:solidFill>
                                    <a:latin typeface="Cambria Math" panose="02040503050406030204" pitchFamily="18" charset="0"/>
                                  </a:rPr>
                                </m:ctrlPr>
                              </m:accPr>
                              <m:e>
                                <m:r>
                                  <a:rPr lang="en-IN" b="1" i="1" smtClean="0">
                                    <a:solidFill>
                                      <a:srgbClr val="000066"/>
                                    </a:solidFill>
                                    <a:latin typeface="Cambria Math" panose="02040503050406030204" pitchFamily="18" charset="0"/>
                                  </a:rPr>
                                  <m:t>𝒙</m:t>
                                </m:r>
                              </m:e>
                            </m:acc>
                            <m:r>
                              <a:rPr lang="en-IN" b="1" i="1" smtClean="0">
                                <a:solidFill>
                                  <a:srgbClr val="000066"/>
                                </a:solidFill>
                                <a:latin typeface="Cambria Math" panose="02040503050406030204" pitchFamily="18" charset="0"/>
                              </a:rPr>
                              <m:t>)(</m:t>
                            </m:r>
                            <m:sSub>
                              <m:sSubPr>
                                <m:ctrlPr>
                                  <a:rPr lang="en-IN" b="1" i="1" smtClean="0">
                                    <a:solidFill>
                                      <a:srgbClr val="000066"/>
                                    </a:solidFill>
                                    <a:latin typeface="Cambria Math" panose="02040503050406030204" pitchFamily="18" charset="0"/>
                                  </a:rPr>
                                </m:ctrlPr>
                              </m:sSubPr>
                              <m:e>
                                <m:r>
                                  <a:rPr lang="en-IN" b="1" i="1" smtClean="0">
                                    <a:solidFill>
                                      <a:srgbClr val="000066"/>
                                    </a:solidFill>
                                    <a:latin typeface="Cambria Math" panose="02040503050406030204" pitchFamily="18" charset="0"/>
                                  </a:rPr>
                                  <m:t>𝒚</m:t>
                                </m:r>
                              </m:e>
                              <m:sub>
                                <m:r>
                                  <a:rPr lang="en-IN" b="1" i="1" smtClean="0">
                                    <a:solidFill>
                                      <a:srgbClr val="000066"/>
                                    </a:solidFill>
                                    <a:latin typeface="Cambria Math" panose="02040503050406030204" pitchFamily="18" charset="0"/>
                                  </a:rPr>
                                  <m:t>𝒊</m:t>
                                </m:r>
                              </m:sub>
                            </m:sSub>
                            <m:r>
                              <a:rPr lang="en-IN" b="1" i="1" smtClean="0">
                                <a:solidFill>
                                  <a:srgbClr val="000066"/>
                                </a:solidFill>
                                <a:latin typeface="Cambria Math" panose="02040503050406030204" pitchFamily="18" charset="0"/>
                              </a:rPr>
                              <m:t>−</m:t>
                            </m:r>
                            <m:acc>
                              <m:accPr>
                                <m:chr m:val="̅"/>
                                <m:ctrlPr>
                                  <a:rPr lang="en-IN" b="1" i="1" smtClean="0">
                                    <a:solidFill>
                                      <a:srgbClr val="000066"/>
                                    </a:solidFill>
                                    <a:latin typeface="Cambria Math" panose="02040503050406030204" pitchFamily="18" charset="0"/>
                                  </a:rPr>
                                </m:ctrlPr>
                              </m:accPr>
                              <m:e>
                                <m:r>
                                  <a:rPr lang="en-IN" b="1" i="1" smtClean="0">
                                    <a:solidFill>
                                      <a:srgbClr val="000066"/>
                                    </a:solidFill>
                                    <a:latin typeface="Cambria Math" panose="02040503050406030204" pitchFamily="18" charset="0"/>
                                  </a:rPr>
                                  <m:t>𝒚</m:t>
                                </m:r>
                              </m:e>
                            </m:acc>
                            <m:r>
                              <a:rPr lang="en-IN" b="1" i="1" smtClean="0">
                                <a:solidFill>
                                  <a:srgbClr val="000066"/>
                                </a:solidFill>
                                <a:latin typeface="Cambria Math" panose="02040503050406030204" pitchFamily="18" charset="0"/>
                              </a:rPr>
                              <m:t>)</m:t>
                            </m:r>
                          </m:e>
                        </m:nary>
                      </m:num>
                      <m:den>
                        <m:rad>
                          <m:radPr>
                            <m:degHide m:val="on"/>
                            <m:ctrlPr>
                              <a:rPr lang="en-IN" b="1" i="1" smtClean="0">
                                <a:solidFill>
                                  <a:srgbClr val="000066"/>
                                </a:solidFill>
                                <a:latin typeface="Cambria Math" panose="02040503050406030204" pitchFamily="18" charset="0"/>
                              </a:rPr>
                            </m:ctrlPr>
                          </m:radPr>
                          <m:deg/>
                          <m:e>
                            <m:nary>
                              <m:naryPr>
                                <m:chr m:val="∑"/>
                                <m:subHide m:val="on"/>
                                <m:supHide m:val="on"/>
                                <m:ctrlPr>
                                  <a:rPr lang="en-IN" b="1" i="1" smtClean="0">
                                    <a:solidFill>
                                      <a:srgbClr val="000066"/>
                                    </a:solidFill>
                                    <a:latin typeface="Cambria Math" panose="02040503050406030204" pitchFamily="18" charset="0"/>
                                  </a:rPr>
                                </m:ctrlPr>
                              </m:naryPr>
                              <m:sub/>
                              <m:sup/>
                              <m:e>
                                <m:sSup>
                                  <m:sSupPr>
                                    <m:ctrlPr>
                                      <a:rPr lang="en-IN" b="1" i="1" smtClean="0">
                                        <a:solidFill>
                                          <a:srgbClr val="000066"/>
                                        </a:solidFill>
                                        <a:latin typeface="Cambria Math" panose="02040503050406030204" pitchFamily="18" charset="0"/>
                                      </a:rPr>
                                    </m:ctrlPr>
                                  </m:sSupPr>
                                  <m:e>
                                    <m:r>
                                      <a:rPr lang="en-IN" b="1" i="1" smtClean="0">
                                        <a:solidFill>
                                          <a:srgbClr val="000066"/>
                                        </a:solidFill>
                                        <a:latin typeface="Cambria Math" panose="02040503050406030204" pitchFamily="18" charset="0"/>
                                      </a:rPr>
                                      <m:t>(</m:t>
                                    </m:r>
                                    <m:sSub>
                                      <m:sSubPr>
                                        <m:ctrlPr>
                                          <a:rPr lang="en-IN" b="1" i="1" smtClean="0">
                                            <a:solidFill>
                                              <a:srgbClr val="000066"/>
                                            </a:solidFill>
                                            <a:latin typeface="Cambria Math" panose="02040503050406030204" pitchFamily="18" charset="0"/>
                                          </a:rPr>
                                        </m:ctrlPr>
                                      </m:sSubPr>
                                      <m:e>
                                        <m:r>
                                          <a:rPr lang="en-IN" b="1" i="1" smtClean="0">
                                            <a:solidFill>
                                              <a:srgbClr val="000066"/>
                                            </a:solidFill>
                                            <a:latin typeface="Cambria Math" panose="02040503050406030204" pitchFamily="18" charset="0"/>
                                          </a:rPr>
                                          <m:t>𝒙</m:t>
                                        </m:r>
                                      </m:e>
                                      <m:sub>
                                        <m:r>
                                          <a:rPr lang="en-IN" b="1" i="1" smtClean="0">
                                            <a:solidFill>
                                              <a:srgbClr val="000066"/>
                                            </a:solidFill>
                                            <a:latin typeface="Cambria Math" panose="02040503050406030204" pitchFamily="18" charset="0"/>
                                          </a:rPr>
                                          <m:t>𝒊</m:t>
                                        </m:r>
                                      </m:sub>
                                    </m:sSub>
                                    <m:r>
                                      <a:rPr lang="en-IN" b="1" i="1" smtClean="0">
                                        <a:solidFill>
                                          <a:srgbClr val="000066"/>
                                        </a:solidFill>
                                        <a:latin typeface="Cambria Math" panose="02040503050406030204" pitchFamily="18" charset="0"/>
                                      </a:rPr>
                                      <m:t>−</m:t>
                                    </m:r>
                                    <m:acc>
                                      <m:accPr>
                                        <m:chr m:val="̅"/>
                                        <m:ctrlPr>
                                          <a:rPr lang="en-IN" b="1" i="1" smtClean="0">
                                            <a:solidFill>
                                              <a:srgbClr val="000066"/>
                                            </a:solidFill>
                                            <a:latin typeface="Cambria Math" panose="02040503050406030204" pitchFamily="18" charset="0"/>
                                          </a:rPr>
                                        </m:ctrlPr>
                                      </m:accPr>
                                      <m:e>
                                        <m:r>
                                          <a:rPr lang="en-IN" b="1" i="1" smtClean="0">
                                            <a:solidFill>
                                              <a:srgbClr val="000066"/>
                                            </a:solidFill>
                                            <a:latin typeface="Cambria Math" panose="02040503050406030204" pitchFamily="18" charset="0"/>
                                          </a:rPr>
                                          <m:t>𝒙</m:t>
                                        </m:r>
                                      </m:e>
                                    </m:acc>
                                    <m:r>
                                      <a:rPr lang="en-IN" b="1" i="1" smtClean="0">
                                        <a:solidFill>
                                          <a:srgbClr val="000066"/>
                                        </a:solidFill>
                                        <a:latin typeface="Cambria Math" panose="02040503050406030204" pitchFamily="18" charset="0"/>
                                      </a:rPr>
                                      <m:t>)</m:t>
                                    </m:r>
                                  </m:e>
                                  <m:sup>
                                    <m:r>
                                      <a:rPr lang="en-IN" b="1" i="1" smtClean="0">
                                        <a:solidFill>
                                          <a:srgbClr val="000066"/>
                                        </a:solidFill>
                                        <a:latin typeface="Cambria Math" panose="02040503050406030204" pitchFamily="18" charset="0"/>
                                      </a:rPr>
                                      <m:t>𝟐</m:t>
                                    </m:r>
                                  </m:sup>
                                </m:sSup>
                                <m:nary>
                                  <m:naryPr>
                                    <m:chr m:val="∑"/>
                                    <m:subHide m:val="on"/>
                                    <m:supHide m:val="on"/>
                                    <m:ctrlPr>
                                      <a:rPr lang="en-IN" b="1" i="1" smtClean="0">
                                        <a:solidFill>
                                          <a:srgbClr val="000066"/>
                                        </a:solidFill>
                                        <a:latin typeface="Cambria Math" panose="02040503050406030204" pitchFamily="18" charset="0"/>
                                      </a:rPr>
                                    </m:ctrlPr>
                                  </m:naryPr>
                                  <m:sub/>
                                  <m:sup/>
                                  <m:e>
                                    <m:sSup>
                                      <m:sSupPr>
                                        <m:ctrlPr>
                                          <a:rPr lang="en-IN" b="1" i="1" smtClean="0">
                                            <a:solidFill>
                                              <a:srgbClr val="000066"/>
                                            </a:solidFill>
                                            <a:latin typeface="Cambria Math" panose="02040503050406030204" pitchFamily="18" charset="0"/>
                                          </a:rPr>
                                        </m:ctrlPr>
                                      </m:sSupPr>
                                      <m:e>
                                        <m:r>
                                          <a:rPr lang="en-IN" b="1" i="1" smtClean="0">
                                            <a:solidFill>
                                              <a:srgbClr val="000066"/>
                                            </a:solidFill>
                                            <a:latin typeface="Cambria Math" panose="02040503050406030204" pitchFamily="18" charset="0"/>
                                          </a:rPr>
                                          <m:t>(</m:t>
                                        </m:r>
                                        <m:sSub>
                                          <m:sSubPr>
                                            <m:ctrlPr>
                                              <a:rPr lang="en-IN" b="1" i="1" smtClean="0">
                                                <a:solidFill>
                                                  <a:srgbClr val="000066"/>
                                                </a:solidFill>
                                                <a:latin typeface="Cambria Math" panose="02040503050406030204" pitchFamily="18" charset="0"/>
                                              </a:rPr>
                                            </m:ctrlPr>
                                          </m:sSubPr>
                                          <m:e>
                                            <m:r>
                                              <a:rPr lang="en-IN" b="1" i="1" smtClean="0">
                                                <a:solidFill>
                                                  <a:srgbClr val="000066"/>
                                                </a:solidFill>
                                                <a:latin typeface="Cambria Math" panose="02040503050406030204" pitchFamily="18" charset="0"/>
                                              </a:rPr>
                                              <m:t>𝒚</m:t>
                                            </m:r>
                                          </m:e>
                                          <m:sub>
                                            <m:r>
                                              <a:rPr lang="en-IN" b="1" i="1" smtClean="0">
                                                <a:solidFill>
                                                  <a:srgbClr val="000066"/>
                                                </a:solidFill>
                                                <a:latin typeface="Cambria Math" panose="02040503050406030204" pitchFamily="18" charset="0"/>
                                              </a:rPr>
                                              <m:t>𝒊</m:t>
                                            </m:r>
                                          </m:sub>
                                        </m:sSub>
                                        <m:r>
                                          <a:rPr lang="en-IN" b="1" i="1" smtClean="0">
                                            <a:solidFill>
                                              <a:srgbClr val="000066"/>
                                            </a:solidFill>
                                            <a:latin typeface="Cambria Math" panose="02040503050406030204" pitchFamily="18" charset="0"/>
                                          </a:rPr>
                                          <m:t>−</m:t>
                                        </m:r>
                                        <m:acc>
                                          <m:accPr>
                                            <m:chr m:val="̅"/>
                                            <m:ctrlPr>
                                              <a:rPr lang="en-IN" b="1" i="1" smtClean="0">
                                                <a:solidFill>
                                                  <a:srgbClr val="000066"/>
                                                </a:solidFill>
                                                <a:latin typeface="Cambria Math" panose="02040503050406030204" pitchFamily="18" charset="0"/>
                                              </a:rPr>
                                            </m:ctrlPr>
                                          </m:accPr>
                                          <m:e>
                                            <m:r>
                                              <a:rPr lang="en-IN" b="1" i="1" smtClean="0">
                                                <a:solidFill>
                                                  <a:srgbClr val="000066"/>
                                                </a:solidFill>
                                                <a:latin typeface="Cambria Math" panose="02040503050406030204" pitchFamily="18" charset="0"/>
                                              </a:rPr>
                                              <m:t>𝒚</m:t>
                                            </m:r>
                                          </m:e>
                                        </m:acc>
                                        <m:r>
                                          <a:rPr lang="en-IN" b="1" i="1" smtClean="0">
                                            <a:solidFill>
                                              <a:srgbClr val="000066"/>
                                            </a:solidFill>
                                            <a:latin typeface="Cambria Math" panose="02040503050406030204" pitchFamily="18" charset="0"/>
                                          </a:rPr>
                                          <m:t>)</m:t>
                                        </m:r>
                                      </m:e>
                                      <m:sup>
                                        <m:r>
                                          <a:rPr lang="en-IN" b="1" i="1" smtClean="0">
                                            <a:solidFill>
                                              <a:srgbClr val="000066"/>
                                            </a:solidFill>
                                            <a:latin typeface="Cambria Math" panose="02040503050406030204" pitchFamily="18" charset="0"/>
                                          </a:rPr>
                                          <m:t>𝟐</m:t>
                                        </m:r>
                                      </m:sup>
                                    </m:sSup>
                                  </m:e>
                                </m:nary>
                              </m:e>
                            </m:nary>
                          </m:e>
                        </m:rad>
                      </m:den>
                    </m:f>
                  </m:oMath>
                </a14:m>
                <a:endParaRPr lang="en-IN" b="1" dirty="0">
                  <a:solidFill>
                    <a:srgbClr val="000066"/>
                  </a:solidFill>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endParaRPr lang="en-IN" sz="1800"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dirty="0">
                    <a:solidFill>
                      <a:srgbClr val="000066"/>
                    </a:solidFill>
                    <a:latin typeface="Times New Roman" panose="02020603050405020304" pitchFamily="18" charset="0"/>
                    <a:ea typeface="Calibri" panose="020F0502020204030204" pitchFamily="34" charset="0"/>
                  </a:rPr>
                  <a:t>T</a:t>
                </a:r>
                <a:r>
                  <a:rPr lang="en-IN" sz="1800" dirty="0">
                    <a:solidFill>
                      <a:srgbClr val="000066"/>
                    </a:solidFill>
                    <a:effectLst/>
                    <a:latin typeface="Times New Roman" panose="02020603050405020304" pitchFamily="18" charset="0"/>
                    <a:ea typeface="Calibri" panose="020F0502020204030204" pitchFamily="34" charset="0"/>
                  </a:rPr>
                  <a:t>wo sets of data are </a:t>
                </a:r>
                <a:r>
                  <a:rPr lang="en-IN" sz="1800" b="1" dirty="0">
                    <a:solidFill>
                      <a:srgbClr val="000066"/>
                    </a:solidFill>
                    <a:effectLst/>
                    <a:latin typeface="Times New Roman" panose="02020603050405020304" pitchFamily="18" charset="0"/>
                    <a:ea typeface="Calibri" panose="020F0502020204030204" pitchFamily="34" charset="0"/>
                  </a:rPr>
                  <a:t>groundwater level below the surface</a:t>
                </a:r>
                <a:r>
                  <a:rPr lang="en-IN" sz="1800" dirty="0">
                    <a:solidFill>
                      <a:srgbClr val="000066"/>
                    </a:solidFill>
                    <a:effectLst/>
                    <a:latin typeface="Times New Roman" panose="02020603050405020304" pitchFamily="18" charset="0"/>
                    <a:ea typeface="Calibri" panose="020F0502020204030204" pitchFamily="34" charset="0"/>
                  </a:rPr>
                  <a:t> </a:t>
                </a:r>
                <a:r>
                  <a:rPr lang="en-IN" sz="1800" b="1" dirty="0">
                    <a:solidFill>
                      <a:srgbClr val="000066"/>
                    </a:solidFill>
                    <a:effectLst/>
                    <a:latin typeface="Times New Roman" panose="02020603050405020304" pitchFamily="18" charset="0"/>
                    <a:ea typeface="Calibri" panose="020F0502020204030204" pitchFamily="34" charset="0"/>
                  </a:rPr>
                  <a:t>in the y axis </a:t>
                </a:r>
                <a:r>
                  <a:rPr lang="en-IN" sz="1800" dirty="0">
                    <a:solidFill>
                      <a:srgbClr val="000066"/>
                    </a:solidFill>
                    <a:effectLst/>
                    <a:latin typeface="Times New Roman" panose="02020603050405020304" pitchFamily="18" charset="0"/>
                    <a:ea typeface="Calibri" panose="020F0502020204030204" pitchFamily="34" charset="0"/>
                  </a:rPr>
                  <a:t>and </a:t>
                </a:r>
                <a:r>
                  <a:rPr lang="en-IN" sz="1800" b="1" dirty="0">
                    <a:solidFill>
                      <a:srgbClr val="000066"/>
                    </a:solidFill>
                    <a:effectLst/>
                    <a:latin typeface="Times New Roman" panose="02020603050405020304" pitchFamily="18" charset="0"/>
                    <a:ea typeface="Calibri" panose="020F0502020204030204" pitchFamily="34" charset="0"/>
                  </a:rPr>
                  <a:t>groundwater potential index value in the x axis</a:t>
                </a:r>
                <a:r>
                  <a:rPr lang="en-IN" sz="1800" dirty="0">
                    <a:solidFill>
                      <a:srgbClr val="000066"/>
                    </a:solidFill>
                    <a:effectLst/>
                    <a:latin typeface="Times New Roman" panose="02020603050405020304" pitchFamily="18" charset="0"/>
                    <a:ea typeface="Calibri" panose="020F0502020204030204" pitchFamily="34" charset="0"/>
                  </a:rPr>
                  <a:t>. </a:t>
                </a:r>
              </a:p>
              <a:p>
                <a:pPr marL="285750" indent="-285750" algn="just">
                  <a:buFont typeface="Wingdings" panose="05000000000000000000" pitchFamily="2" charset="2"/>
                  <a:buChar char="v"/>
                </a:pPr>
                <a:endParaRPr lang="en-IN" sz="1800" dirty="0">
                  <a:solidFill>
                    <a:srgbClr val="000066"/>
                  </a:solidFill>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v"/>
                </a:pP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In this study, correlation coefficient is </a:t>
                </a:r>
                <a:r>
                  <a:rPr lang="en-IN" sz="1800" b="1" dirty="0">
                    <a:solidFill>
                      <a:srgbClr val="000066"/>
                    </a:solidFill>
                    <a:effectLst>
                      <a:glow rad="228600">
                        <a:schemeClr val="accent5">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-0.70 (in between 0 to -1). </a:t>
                </a:r>
                <a:r>
                  <a:rPr lang="en-IN" sz="18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So, the model is reasonably consistent</a:t>
                </a:r>
                <a:r>
                  <a:rPr lang="en-IN"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1189C31-79B4-516E-5F0E-6F047AB34A7D}"/>
                  </a:ext>
                </a:extLst>
              </p:cNvPr>
              <p:cNvSpPr txBox="1">
                <a:spLocks noRot="1" noChangeAspect="1" noMove="1" noResize="1" noEditPoints="1" noAdjustHandles="1" noChangeArrowheads="1" noChangeShapeType="1" noTextEdit="1"/>
              </p:cNvSpPr>
              <p:nvPr/>
            </p:nvSpPr>
            <p:spPr>
              <a:xfrm>
                <a:off x="111817" y="1001304"/>
                <a:ext cx="5129219" cy="4871462"/>
              </a:xfrm>
              <a:prstGeom prst="rect">
                <a:avLst/>
              </a:prstGeom>
              <a:blipFill>
                <a:blip r:embed="rId2"/>
                <a:stretch>
                  <a:fillRect l="-713" r="-2613" b="-1001"/>
                </a:stretch>
              </a:blipFill>
            </p:spPr>
            <p:txBody>
              <a:bodyPr/>
              <a:lstStyle/>
              <a:p>
                <a:r>
                  <a:rPr lang="en-IN">
                    <a:noFill/>
                  </a:rPr>
                  <a:t> </a:t>
                </a:r>
              </a:p>
            </p:txBody>
          </p:sp>
        </mc:Fallback>
      </mc:AlternateContent>
      <p:pic>
        <p:nvPicPr>
          <p:cNvPr id="16386" name="Picture 31">
            <a:extLst>
              <a:ext uri="{FF2B5EF4-FFF2-40B4-BE49-F238E27FC236}">
                <a16:creationId xmlns:a16="http://schemas.microsoft.com/office/drawing/2014/main" id="{2BF1DBDF-7ACF-3DC7-F18E-C39ADB61D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05" t="2908" r="7074" b="8287"/>
          <a:stretch>
            <a:fillRect/>
          </a:stretch>
        </p:blipFill>
        <p:spPr bwMode="auto">
          <a:xfrm>
            <a:off x="5380663" y="1256738"/>
            <a:ext cx="6610481" cy="48297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2428857" y="184098"/>
            <a:ext cx="7025193" cy="523220"/>
          </a:xfrm>
          <a:prstGeom prst="rect">
            <a:avLst/>
          </a:prstGeom>
        </p:spPr>
        <p:txBody>
          <a:bodyPr wrap="none">
            <a:spAutoFit/>
          </a:bodyPr>
          <a:lstStyle/>
          <a:p>
            <a:pPr algn="ctr"/>
            <a:r>
              <a:rPr lang="en-IN" sz="2800" b="1" dirty="0">
                <a:solidFill>
                  <a:srgbClr val="C00000"/>
                </a:solidFill>
                <a:latin typeface="Times New Roman" panose="02020603050405020304" pitchFamily="18" charset="0"/>
                <a:cs typeface="Times New Roman" panose="02020603050405020304" pitchFamily="18" charset="0"/>
              </a:rPr>
              <a:t>Model Validation by Groundwater level data</a:t>
            </a:r>
          </a:p>
        </p:txBody>
      </p:sp>
    </p:spTree>
    <p:extLst>
      <p:ext uri="{BB962C8B-B14F-4D97-AF65-F5344CB8AC3E}">
        <p14:creationId xmlns:p14="http://schemas.microsoft.com/office/powerpoint/2010/main" val="23040121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DF0DDA-4924-5654-27B5-49C05A9D9E8B}"/>
              </a:ext>
            </a:extLst>
          </p:cNvPr>
          <p:cNvSpPr txBox="1"/>
          <p:nvPr/>
        </p:nvSpPr>
        <p:spPr>
          <a:xfrm>
            <a:off x="1094704" y="103688"/>
            <a:ext cx="9843796" cy="892552"/>
          </a:xfrm>
          <a:prstGeom prst="rect">
            <a:avLst/>
          </a:prstGeom>
          <a:noFill/>
        </p:spPr>
        <p:txBody>
          <a:bodyPr wrap="square" rtlCol="0">
            <a:spAutoFit/>
          </a:bodyPr>
          <a:lstStyle/>
          <a:p>
            <a:pPr algn="ctr"/>
            <a:r>
              <a:rPr lang="en-IN" sz="2400" b="1" dirty="0">
                <a:solidFill>
                  <a:srgbClr val="C00000"/>
                </a:solidFill>
                <a:latin typeface="Times New Roman" panose="02020603050405020304" pitchFamily="18" charset="0"/>
                <a:cs typeface="Times New Roman" panose="02020603050405020304" pitchFamily="18" charset="0"/>
              </a:rPr>
              <a:t>Model Validation by Vertical Electrical Sounding survey data</a:t>
            </a:r>
          </a:p>
          <a:p>
            <a:pPr marL="285750" indent="-285750">
              <a:buFont typeface="Wingdings" panose="05000000000000000000" pitchFamily="2" charset="2"/>
              <a:buChar char="q"/>
            </a:pPr>
            <a:endParaRPr lang="en-IN" sz="2800" b="1" dirty="0">
              <a:solidFill>
                <a:srgbClr val="C0000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A01B3782-94B9-71B3-024D-4E05986787D9}"/>
              </a:ext>
            </a:extLst>
          </p:cNvPr>
          <p:cNvGrpSpPr/>
          <p:nvPr/>
        </p:nvGrpSpPr>
        <p:grpSpPr>
          <a:xfrm>
            <a:off x="308638" y="869979"/>
            <a:ext cx="7968617" cy="2800500"/>
            <a:chOff x="829356" y="2955216"/>
            <a:chExt cx="7968617" cy="2800500"/>
          </a:xfrm>
        </p:grpSpPr>
        <p:pic>
          <p:nvPicPr>
            <p:cNvPr id="5" name="Picture 4">
              <a:extLst>
                <a:ext uri="{FF2B5EF4-FFF2-40B4-BE49-F238E27FC236}">
                  <a16:creationId xmlns:a16="http://schemas.microsoft.com/office/drawing/2014/main" id="{6C0EC60C-CBBA-A292-A11F-E6326D7CB752}"/>
                </a:ext>
              </a:extLst>
            </p:cNvPr>
            <p:cNvPicPr>
              <a:picLocks noChangeAspect="1"/>
            </p:cNvPicPr>
            <p:nvPr/>
          </p:nvPicPr>
          <p:blipFill>
            <a:blip r:embed="rId2"/>
            <a:stretch>
              <a:fillRect/>
            </a:stretch>
          </p:blipFill>
          <p:spPr>
            <a:xfrm>
              <a:off x="829356" y="2955216"/>
              <a:ext cx="3957086" cy="2800500"/>
            </a:xfrm>
            <a:prstGeom prst="rect">
              <a:avLst/>
            </a:prstGeom>
            <a:ln>
              <a:solidFill>
                <a:schemeClr val="bg1"/>
              </a:solidFill>
            </a:ln>
          </p:spPr>
        </p:pic>
        <p:pic>
          <p:nvPicPr>
            <p:cNvPr id="6" name="Picture 5">
              <a:extLst>
                <a:ext uri="{FF2B5EF4-FFF2-40B4-BE49-F238E27FC236}">
                  <a16:creationId xmlns:a16="http://schemas.microsoft.com/office/drawing/2014/main" id="{2EE6D8B9-4DCF-2812-BA0C-4D6E1FDB087B}"/>
                </a:ext>
              </a:extLst>
            </p:cNvPr>
            <p:cNvPicPr>
              <a:picLocks noChangeAspect="1"/>
            </p:cNvPicPr>
            <p:nvPr/>
          </p:nvPicPr>
          <p:blipFill>
            <a:blip r:embed="rId3"/>
            <a:stretch>
              <a:fillRect/>
            </a:stretch>
          </p:blipFill>
          <p:spPr>
            <a:xfrm>
              <a:off x="4965000" y="2955216"/>
              <a:ext cx="3832973" cy="2770177"/>
            </a:xfrm>
            <a:prstGeom prst="rect">
              <a:avLst/>
            </a:prstGeom>
            <a:ln>
              <a:solidFill>
                <a:schemeClr val="bg1"/>
              </a:solidFill>
            </a:ln>
          </p:spPr>
        </p:pic>
      </p:grpSp>
      <p:pic>
        <p:nvPicPr>
          <p:cNvPr id="8" name="Picture 7">
            <a:extLst>
              <a:ext uri="{FF2B5EF4-FFF2-40B4-BE49-F238E27FC236}">
                <a16:creationId xmlns:a16="http://schemas.microsoft.com/office/drawing/2014/main" id="{C326A24D-0885-2791-1D38-6EA2308E7B87}"/>
              </a:ext>
            </a:extLst>
          </p:cNvPr>
          <p:cNvPicPr>
            <a:picLocks noChangeAspect="1"/>
          </p:cNvPicPr>
          <p:nvPr/>
        </p:nvPicPr>
        <p:blipFill>
          <a:blip r:embed="rId4"/>
          <a:stretch>
            <a:fillRect/>
          </a:stretch>
        </p:blipFill>
        <p:spPr>
          <a:xfrm>
            <a:off x="8455813" y="869978"/>
            <a:ext cx="3626986" cy="2770177"/>
          </a:xfrm>
          <a:prstGeom prst="rect">
            <a:avLst/>
          </a:prstGeom>
          <a:solidFill>
            <a:schemeClr val="accent1">
              <a:lumMod val="20000"/>
              <a:lumOff val="80000"/>
            </a:schemeClr>
          </a:solidFill>
          <a:ln>
            <a:solidFill>
              <a:schemeClr val="bg1"/>
            </a:solidFill>
          </a:ln>
        </p:spPr>
      </p:pic>
      <p:pic>
        <p:nvPicPr>
          <p:cNvPr id="9" name="Picture 8">
            <a:extLst>
              <a:ext uri="{FF2B5EF4-FFF2-40B4-BE49-F238E27FC236}">
                <a16:creationId xmlns:a16="http://schemas.microsoft.com/office/drawing/2014/main" id="{18E52183-79B2-945E-4481-C2C456382B31}"/>
              </a:ext>
            </a:extLst>
          </p:cNvPr>
          <p:cNvPicPr>
            <a:picLocks noChangeAspect="1"/>
          </p:cNvPicPr>
          <p:nvPr/>
        </p:nvPicPr>
        <p:blipFill>
          <a:blip r:embed="rId5"/>
          <a:stretch>
            <a:fillRect/>
          </a:stretch>
        </p:blipFill>
        <p:spPr>
          <a:xfrm>
            <a:off x="2643877" y="3809850"/>
            <a:ext cx="3832973" cy="2800500"/>
          </a:xfrm>
          <a:prstGeom prst="rect">
            <a:avLst/>
          </a:prstGeom>
          <a:ln>
            <a:solidFill>
              <a:schemeClr val="bg1">
                <a:lumMod val="95000"/>
                <a:lumOff val="5000"/>
              </a:schemeClr>
            </a:solidFill>
          </a:ln>
        </p:spPr>
      </p:pic>
      <p:pic>
        <p:nvPicPr>
          <p:cNvPr id="10" name="Picture 9">
            <a:extLst>
              <a:ext uri="{FF2B5EF4-FFF2-40B4-BE49-F238E27FC236}">
                <a16:creationId xmlns:a16="http://schemas.microsoft.com/office/drawing/2014/main" id="{5D66AAA1-060F-B549-FBEC-A87CF69D588C}"/>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6709273" y="3825011"/>
            <a:ext cx="3832973" cy="2770178"/>
          </a:xfrm>
          <a:prstGeom prst="rect">
            <a:avLst/>
          </a:prstGeom>
          <a:ln>
            <a:solidFill>
              <a:schemeClr val="bg1">
                <a:lumMod val="95000"/>
                <a:lumOff val="5000"/>
              </a:schemeClr>
            </a:solidFill>
          </a:ln>
        </p:spPr>
      </p:pic>
    </p:spTree>
    <p:extLst>
      <p:ext uri="{BB962C8B-B14F-4D97-AF65-F5344CB8AC3E}">
        <p14:creationId xmlns:p14="http://schemas.microsoft.com/office/powerpoint/2010/main" val="3995773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20A93CE-D597-6ABE-36C0-908768C4AD3E}"/>
              </a:ext>
            </a:extLst>
          </p:cNvPr>
          <p:cNvGraphicFramePr>
            <a:graphicFrameLocks noGrp="1"/>
          </p:cNvGraphicFramePr>
          <p:nvPr>
            <p:extLst>
              <p:ext uri="{D42A27DB-BD31-4B8C-83A1-F6EECF244321}">
                <p14:modId xmlns:p14="http://schemas.microsoft.com/office/powerpoint/2010/main" val="4023536235"/>
              </p:ext>
            </p:extLst>
          </p:nvPr>
        </p:nvGraphicFramePr>
        <p:xfrm>
          <a:off x="891272" y="826008"/>
          <a:ext cx="10711542" cy="5747782"/>
        </p:xfrm>
        <a:graphic>
          <a:graphicData uri="http://schemas.openxmlformats.org/drawingml/2006/table">
            <a:tbl>
              <a:tblPr firstRow="1" firstCol="1" bandRow="1">
                <a:tableStyleId>{69CF1AB2-1976-4502-BF36-3FF5EA218861}</a:tableStyleId>
              </a:tblPr>
              <a:tblGrid>
                <a:gridCol w="1459197">
                  <a:extLst>
                    <a:ext uri="{9D8B030D-6E8A-4147-A177-3AD203B41FA5}">
                      <a16:colId xmlns:a16="http://schemas.microsoft.com/office/drawing/2014/main" val="746053103"/>
                    </a:ext>
                  </a:extLst>
                </a:gridCol>
                <a:gridCol w="1910504">
                  <a:extLst>
                    <a:ext uri="{9D8B030D-6E8A-4147-A177-3AD203B41FA5}">
                      <a16:colId xmlns:a16="http://schemas.microsoft.com/office/drawing/2014/main" val="3911615986"/>
                    </a:ext>
                  </a:extLst>
                </a:gridCol>
                <a:gridCol w="1395617">
                  <a:extLst>
                    <a:ext uri="{9D8B030D-6E8A-4147-A177-3AD203B41FA5}">
                      <a16:colId xmlns:a16="http://schemas.microsoft.com/office/drawing/2014/main" val="3803366971"/>
                    </a:ext>
                  </a:extLst>
                </a:gridCol>
                <a:gridCol w="2275304">
                  <a:extLst>
                    <a:ext uri="{9D8B030D-6E8A-4147-A177-3AD203B41FA5}">
                      <a16:colId xmlns:a16="http://schemas.microsoft.com/office/drawing/2014/main" val="1857289044"/>
                    </a:ext>
                  </a:extLst>
                </a:gridCol>
                <a:gridCol w="2232569">
                  <a:extLst>
                    <a:ext uri="{9D8B030D-6E8A-4147-A177-3AD203B41FA5}">
                      <a16:colId xmlns:a16="http://schemas.microsoft.com/office/drawing/2014/main" val="263465305"/>
                    </a:ext>
                  </a:extLst>
                </a:gridCol>
                <a:gridCol w="1438351">
                  <a:extLst>
                    <a:ext uri="{9D8B030D-6E8A-4147-A177-3AD203B41FA5}">
                      <a16:colId xmlns:a16="http://schemas.microsoft.com/office/drawing/2014/main" val="683523583"/>
                    </a:ext>
                  </a:extLst>
                </a:gridCol>
              </a:tblGrid>
              <a:tr h="630685">
                <a:tc>
                  <a:txBody>
                    <a:bodyPr/>
                    <a:lstStyle/>
                    <a:p>
                      <a:pPr algn="ctr">
                        <a:lnSpc>
                          <a:spcPct val="107000"/>
                        </a:lnSpc>
                        <a:spcAft>
                          <a:spcPts val="800"/>
                        </a:spcAft>
                      </a:pPr>
                      <a:r>
                        <a:rPr lang="en-US" sz="1400" b="1" dirty="0">
                          <a:solidFill>
                            <a:srgbClr val="000000"/>
                          </a:solidFill>
                          <a:effectLst/>
                          <a:latin typeface="Times New Roman" panose="02020603050405020304" pitchFamily="18" charset="0"/>
                          <a:cs typeface="Times New Roman" panose="02020603050405020304" pitchFamily="18" charset="0"/>
                        </a:rPr>
                        <a:t>Site name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b="1" dirty="0">
                          <a:solidFill>
                            <a:srgbClr val="333333"/>
                          </a:solidFill>
                          <a:effectLst/>
                          <a:latin typeface="Times New Roman" panose="02020603050405020304" pitchFamily="18" charset="0"/>
                          <a:cs typeface="Times New Roman" panose="02020603050405020304" pitchFamily="18" charset="0"/>
                        </a:rPr>
                        <a:t>Apparent resistivity (</a:t>
                      </a:r>
                      <a:r>
                        <a:rPr lang="en-US" sz="1400" b="1" dirty="0" err="1">
                          <a:solidFill>
                            <a:srgbClr val="333333"/>
                          </a:solidFill>
                          <a:effectLst/>
                          <a:latin typeface="Times New Roman" panose="02020603050405020304" pitchFamily="18" charset="0"/>
                          <a:cs typeface="Times New Roman" panose="02020603050405020304" pitchFamily="18" charset="0"/>
                        </a:rPr>
                        <a:t>Ohm.m</a:t>
                      </a:r>
                      <a:r>
                        <a:rPr lang="en-US" sz="1400" b="1" dirty="0">
                          <a:solidFill>
                            <a:srgbClr val="333333"/>
                          </a:solidFill>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b="1">
                          <a:solidFill>
                            <a:srgbClr val="000000"/>
                          </a:solidFill>
                          <a:effectLst/>
                          <a:latin typeface="Times New Roman" panose="02020603050405020304" pitchFamily="18" charset="0"/>
                          <a:cs typeface="Times New Roman" panose="02020603050405020304" pitchFamily="18" charset="0"/>
                        </a:rPr>
                        <a:t>Thickness (m)</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b="1">
                          <a:solidFill>
                            <a:srgbClr val="000000"/>
                          </a:solidFill>
                          <a:effectLst/>
                          <a:latin typeface="Times New Roman" panose="02020603050405020304" pitchFamily="18" charset="0"/>
                          <a:cs typeface="Times New Roman" panose="02020603050405020304" pitchFamily="18" charset="0"/>
                        </a:rPr>
                        <a:t>Total transverse resistance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b="1">
                          <a:solidFill>
                            <a:srgbClr val="000000"/>
                          </a:solidFill>
                          <a:effectLst/>
                          <a:latin typeface="Times New Roman" panose="02020603050405020304" pitchFamily="18" charset="0"/>
                          <a:cs typeface="Times New Roman" panose="02020603050405020304" pitchFamily="18" charset="0"/>
                        </a:rPr>
                        <a:t>Total longitudinal conductance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b="1" dirty="0">
                          <a:solidFill>
                            <a:srgbClr val="000000"/>
                          </a:solidFill>
                          <a:effectLst/>
                          <a:latin typeface="Times New Roman" panose="02020603050405020304" pitchFamily="18" charset="0"/>
                          <a:cs typeface="Times New Roman" panose="02020603050405020304" pitchFamily="18" charset="0"/>
                        </a:rPr>
                        <a:t>Depth (m)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1580757776"/>
                  </a:ext>
                </a:extLst>
              </a:tr>
              <a:tr h="20319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Gharpathar</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2.85</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0.17</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0.0596</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0.17</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3172381733"/>
                  </a:ext>
                </a:extLst>
              </a:tr>
              <a:tr h="20319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1.29</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0.753</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1.0</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0.5837</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0.953</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1861760160"/>
                  </a:ext>
                </a:extLst>
              </a:tr>
              <a:tr h="20319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4678</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1.66</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7765.5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0.0004</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3.8</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980959338"/>
                  </a:ext>
                </a:extLst>
              </a:tr>
              <a:tr h="20319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1520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1.56</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2371.2</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0.0010</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18.2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3726031287"/>
                  </a:ext>
                </a:extLst>
              </a:tr>
              <a:tr h="20319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5952</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1.34</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7975.7</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0.0002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152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2119613076"/>
                  </a:ext>
                </a:extLst>
              </a:tr>
              <a:tr h="20319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7083</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4.48</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31731.8</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0.0006</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60</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3698135909"/>
                  </a:ext>
                </a:extLst>
              </a:tr>
              <a:tr h="20319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7093</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2603465805"/>
                  </a:ext>
                </a:extLst>
              </a:tr>
              <a:tr h="20319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Sum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49845.7</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0.6456</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extLst>
                  <a:ext uri="{0D108BD9-81ED-4DB2-BD59-A6C34878D82A}">
                    <a16:rowId xmlns:a16="http://schemas.microsoft.com/office/drawing/2014/main" val="3663435757"/>
                  </a:ext>
                </a:extLst>
              </a:tr>
              <a:tr h="416942">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GPZ</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Transmissivity</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Protective capacity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Remarks</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extLst>
                  <a:ext uri="{0D108BD9-81ED-4DB2-BD59-A6C34878D82A}">
                    <a16:rowId xmlns:a16="http://schemas.microsoft.com/office/drawing/2014/main" val="2255948770"/>
                  </a:ext>
                </a:extLst>
              </a:tr>
              <a:tr h="203199">
                <a:tc>
                  <a:txBody>
                    <a:bodyPr/>
                    <a:lstStyle/>
                    <a:p>
                      <a:pPr algn="ctr">
                        <a:lnSpc>
                          <a:spcPct val="107000"/>
                        </a:lnSpc>
                        <a:spcAft>
                          <a:spcPts val="800"/>
                        </a:spcAft>
                      </a:pPr>
                      <a:r>
                        <a:rPr lang="en-US" sz="1400" dirty="0">
                          <a:solidFill>
                            <a:srgbClr val="FF0000"/>
                          </a:solidFill>
                          <a:effectLst/>
                          <a:latin typeface="Times New Roman" panose="02020603050405020304" pitchFamily="18" charset="0"/>
                          <a:cs typeface="Times New Roman" panose="02020603050405020304" pitchFamily="18" charset="0"/>
                        </a:rPr>
                        <a:t>Very low</a:t>
                      </a:r>
                      <a:endParaRPr lang="en-IN" sz="1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FF0000"/>
                          </a:solidFill>
                          <a:effectLst/>
                          <a:latin typeface="Times New Roman" panose="02020603050405020304" pitchFamily="18" charset="0"/>
                          <a:cs typeface="Times New Roman" panose="02020603050405020304" pitchFamily="18" charset="0"/>
                        </a:rPr>
                        <a:t> </a:t>
                      </a:r>
                      <a:endParaRPr lang="en-IN" sz="1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FF0000"/>
                          </a:solidFill>
                          <a:effectLst/>
                          <a:latin typeface="Times New Roman" panose="02020603050405020304" pitchFamily="18" charset="0"/>
                          <a:cs typeface="Times New Roman" panose="02020603050405020304" pitchFamily="18" charset="0"/>
                        </a:rPr>
                        <a:t> </a:t>
                      </a:r>
                      <a:endParaRPr lang="en-IN" sz="1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b="1" dirty="0">
                          <a:solidFill>
                            <a:srgbClr val="FF0000"/>
                          </a:solidFill>
                          <a:effectLst/>
                          <a:latin typeface="Times New Roman" panose="02020603050405020304" pitchFamily="18" charset="0"/>
                          <a:cs typeface="Times New Roman" panose="02020603050405020304" pitchFamily="18" charset="0"/>
                        </a:rPr>
                        <a:t>Moderate</a:t>
                      </a:r>
                      <a:endParaRPr lang="en-IN"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b="1" dirty="0">
                          <a:solidFill>
                            <a:srgbClr val="FF0000"/>
                          </a:solidFill>
                          <a:effectLst/>
                          <a:latin typeface="Times New Roman" panose="02020603050405020304" pitchFamily="18" charset="0"/>
                          <a:cs typeface="Times New Roman" panose="02020603050405020304" pitchFamily="18" charset="0"/>
                        </a:rPr>
                        <a:t>Moderate</a:t>
                      </a:r>
                      <a:endParaRPr lang="en-IN"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b="1" dirty="0">
                          <a:solidFill>
                            <a:srgbClr val="FF0000"/>
                          </a:solidFill>
                          <a:effectLst/>
                          <a:latin typeface="Times New Roman" panose="02020603050405020304" pitchFamily="18" charset="0"/>
                          <a:cs typeface="Times New Roman" panose="02020603050405020304" pitchFamily="18" charset="0"/>
                        </a:rPr>
                        <a:t>Agree</a:t>
                      </a:r>
                      <a:endParaRPr lang="en-IN"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extLst>
                  <a:ext uri="{0D108BD9-81ED-4DB2-BD59-A6C34878D82A}">
                    <a16:rowId xmlns:a16="http://schemas.microsoft.com/office/drawing/2014/main" val="1507134841"/>
                  </a:ext>
                </a:extLst>
              </a:tr>
              <a:tr h="630685">
                <a:tc>
                  <a:txBody>
                    <a:bodyPr/>
                    <a:lstStyle/>
                    <a:p>
                      <a:pPr algn="ctr">
                        <a:lnSpc>
                          <a:spcPct val="107000"/>
                        </a:lnSpc>
                        <a:spcAft>
                          <a:spcPts val="800"/>
                        </a:spcAft>
                      </a:pPr>
                      <a:r>
                        <a:rPr lang="en-US" sz="1400" b="1" dirty="0">
                          <a:solidFill>
                            <a:srgbClr val="000000"/>
                          </a:solidFill>
                          <a:effectLst/>
                          <a:latin typeface="Times New Roman" panose="02020603050405020304" pitchFamily="18" charset="0"/>
                          <a:cs typeface="Times New Roman" panose="02020603050405020304" pitchFamily="18" charset="0"/>
                        </a:rPr>
                        <a:t>Site name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b="1" dirty="0">
                          <a:solidFill>
                            <a:srgbClr val="333333"/>
                          </a:solidFill>
                          <a:effectLst/>
                          <a:latin typeface="Times New Roman" panose="02020603050405020304" pitchFamily="18" charset="0"/>
                          <a:cs typeface="Times New Roman" panose="02020603050405020304" pitchFamily="18" charset="0"/>
                        </a:rPr>
                        <a:t>Apparent resistivity (</a:t>
                      </a:r>
                      <a:r>
                        <a:rPr lang="en-US" sz="1400" b="1" dirty="0" err="1">
                          <a:solidFill>
                            <a:srgbClr val="333333"/>
                          </a:solidFill>
                          <a:effectLst/>
                          <a:latin typeface="Times New Roman" panose="02020603050405020304" pitchFamily="18" charset="0"/>
                          <a:cs typeface="Times New Roman" panose="02020603050405020304" pitchFamily="18" charset="0"/>
                        </a:rPr>
                        <a:t>Ohm.m</a:t>
                      </a:r>
                      <a:r>
                        <a:rPr lang="en-US" sz="1400" b="1" dirty="0">
                          <a:solidFill>
                            <a:srgbClr val="333333"/>
                          </a:solidFill>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b="1" dirty="0">
                          <a:solidFill>
                            <a:srgbClr val="000000"/>
                          </a:solidFill>
                          <a:effectLst/>
                          <a:latin typeface="Times New Roman" panose="02020603050405020304" pitchFamily="18" charset="0"/>
                          <a:cs typeface="Times New Roman" panose="02020603050405020304" pitchFamily="18" charset="0"/>
                        </a:rPr>
                        <a:t>Thickness (m)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b="1" dirty="0">
                          <a:solidFill>
                            <a:srgbClr val="000000"/>
                          </a:solidFill>
                          <a:effectLst/>
                          <a:latin typeface="Times New Roman" panose="02020603050405020304" pitchFamily="18" charset="0"/>
                          <a:cs typeface="Times New Roman" panose="02020603050405020304" pitchFamily="18" charset="0"/>
                        </a:rPr>
                        <a:t>Total transverse resistance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b="1" dirty="0">
                          <a:solidFill>
                            <a:srgbClr val="000000"/>
                          </a:solidFill>
                          <a:effectLst/>
                          <a:latin typeface="Times New Roman" panose="02020603050405020304" pitchFamily="18" charset="0"/>
                          <a:cs typeface="Times New Roman" panose="02020603050405020304" pitchFamily="18" charset="0"/>
                        </a:rPr>
                        <a:t>Total longitudinal conductance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b="1">
                          <a:solidFill>
                            <a:srgbClr val="000000"/>
                          </a:solidFill>
                          <a:effectLst/>
                          <a:latin typeface="Times New Roman" panose="02020603050405020304" pitchFamily="18" charset="0"/>
                          <a:cs typeface="Times New Roman" panose="02020603050405020304" pitchFamily="18" charset="0"/>
                        </a:rPr>
                        <a:t>Depth (m)</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108531504"/>
                  </a:ext>
                </a:extLst>
              </a:tr>
              <a:tr h="20319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Kolaboti</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459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3.22</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1478</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0.007</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3.22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2476818170"/>
                  </a:ext>
                </a:extLst>
              </a:tr>
              <a:tr h="20319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24.2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1.31</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32</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0.054</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4.53</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1572817131"/>
                  </a:ext>
                </a:extLst>
              </a:tr>
              <a:tr h="20319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140</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80.7</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11298</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0.576</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85.2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2856415104"/>
                  </a:ext>
                </a:extLst>
              </a:tr>
              <a:tr h="20319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623.2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85.23</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53115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0.137</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888867982"/>
                  </a:ext>
                </a:extLst>
              </a:tr>
              <a:tr h="20319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8607</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tc>
                <a:extLst>
                  <a:ext uri="{0D108BD9-81ED-4DB2-BD59-A6C34878D82A}">
                    <a16:rowId xmlns:a16="http://schemas.microsoft.com/office/drawing/2014/main" val="892541651"/>
                  </a:ext>
                </a:extLst>
              </a:tr>
              <a:tr h="20319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Sum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65923</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0.774338</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extLst>
                  <a:ext uri="{0D108BD9-81ED-4DB2-BD59-A6C34878D82A}">
                    <a16:rowId xmlns:a16="http://schemas.microsoft.com/office/drawing/2014/main" val="761116999"/>
                  </a:ext>
                </a:extLst>
              </a:tr>
              <a:tr h="416942">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GPZ</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Transmissivity</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Protective capacity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extLst>
                  <a:ext uri="{0D108BD9-81ED-4DB2-BD59-A6C34878D82A}">
                    <a16:rowId xmlns:a16="http://schemas.microsoft.com/office/drawing/2014/main" val="2140859198"/>
                  </a:ext>
                </a:extLst>
              </a:tr>
              <a:tr h="203199">
                <a:tc>
                  <a:txBody>
                    <a:bodyPr/>
                    <a:lstStyle/>
                    <a:p>
                      <a:pPr algn="ctr">
                        <a:lnSpc>
                          <a:spcPct val="107000"/>
                        </a:lnSpc>
                        <a:spcAft>
                          <a:spcPts val="800"/>
                        </a:spcAft>
                      </a:pPr>
                      <a:r>
                        <a:rPr lang="en-US" sz="1400" b="1" dirty="0">
                          <a:solidFill>
                            <a:srgbClr val="FF0000"/>
                          </a:solidFill>
                          <a:effectLst/>
                          <a:latin typeface="Times New Roman" panose="02020603050405020304" pitchFamily="18" charset="0"/>
                          <a:cs typeface="Times New Roman" panose="02020603050405020304" pitchFamily="18" charset="0"/>
                        </a:rPr>
                        <a:t>Good</a:t>
                      </a:r>
                      <a:endParaRPr lang="en-IN"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b="1" dirty="0">
                          <a:solidFill>
                            <a:srgbClr val="FF0000"/>
                          </a:solidFill>
                          <a:effectLst/>
                          <a:latin typeface="Times New Roman" panose="02020603050405020304" pitchFamily="18" charset="0"/>
                          <a:cs typeface="Times New Roman" panose="02020603050405020304" pitchFamily="18" charset="0"/>
                        </a:rPr>
                        <a:t> </a:t>
                      </a:r>
                      <a:endParaRPr lang="en-IN"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b="1" dirty="0">
                          <a:solidFill>
                            <a:srgbClr val="FF0000"/>
                          </a:solidFill>
                          <a:effectLst/>
                          <a:latin typeface="Times New Roman" panose="02020603050405020304" pitchFamily="18" charset="0"/>
                          <a:cs typeface="Times New Roman" panose="02020603050405020304" pitchFamily="18" charset="0"/>
                        </a:rPr>
                        <a:t> </a:t>
                      </a:r>
                      <a:endParaRPr lang="en-IN"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b="1" dirty="0">
                          <a:solidFill>
                            <a:srgbClr val="FF0000"/>
                          </a:solidFill>
                          <a:effectLst/>
                          <a:latin typeface="Times New Roman" panose="02020603050405020304" pitchFamily="18" charset="0"/>
                          <a:cs typeface="Times New Roman" panose="02020603050405020304" pitchFamily="18" charset="0"/>
                        </a:rPr>
                        <a:t>Good</a:t>
                      </a:r>
                      <a:endParaRPr lang="en-IN"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b="1" dirty="0">
                          <a:solidFill>
                            <a:srgbClr val="FF0000"/>
                          </a:solidFill>
                          <a:effectLst/>
                          <a:latin typeface="Times New Roman" panose="02020603050405020304" pitchFamily="18" charset="0"/>
                          <a:cs typeface="Times New Roman" panose="02020603050405020304" pitchFamily="18" charset="0"/>
                        </a:rPr>
                        <a:t>Moderate</a:t>
                      </a:r>
                      <a:endParaRPr lang="en-IN"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tc>
                  <a:txBody>
                    <a:bodyPr/>
                    <a:lstStyle/>
                    <a:p>
                      <a:pPr algn="ctr">
                        <a:lnSpc>
                          <a:spcPct val="107000"/>
                        </a:lnSpc>
                        <a:spcAft>
                          <a:spcPts val="800"/>
                        </a:spcAft>
                      </a:pPr>
                      <a:r>
                        <a:rPr lang="en-US" sz="1400" b="1" dirty="0">
                          <a:solidFill>
                            <a:srgbClr val="FF0000"/>
                          </a:solidFill>
                          <a:effectLst/>
                          <a:latin typeface="Times New Roman" panose="02020603050405020304" pitchFamily="18" charset="0"/>
                          <a:cs typeface="Times New Roman" panose="02020603050405020304" pitchFamily="18" charset="0"/>
                        </a:rPr>
                        <a:t>Agree</a:t>
                      </a:r>
                      <a:endParaRPr lang="en-IN"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5035" marR="65035" marT="0" marB="0" anchor="ctr">
                    <a:solidFill>
                      <a:schemeClr val="accent6">
                        <a:lumMod val="20000"/>
                        <a:lumOff val="80000"/>
                      </a:schemeClr>
                    </a:solidFill>
                  </a:tcPr>
                </a:tc>
                <a:extLst>
                  <a:ext uri="{0D108BD9-81ED-4DB2-BD59-A6C34878D82A}">
                    <a16:rowId xmlns:a16="http://schemas.microsoft.com/office/drawing/2014/main" val="331655781"/>
                  </a:ext>
                </a:extLst>
              </a:tr>
            </a:tbl>
          </a:graphicData>
        </a:graphic>
      </p:graphicFrame>
      <p:sp>
        <p:nvSpPr>
          <p:cNvPr id="3" name="TextBox 2">
            <a:extLst>
              <a:ext uri="{FF2B5EF4-FFF2-40B4-BE49-F238E27FC236}">
                <a16:creationId xmlns:a16="http://schemas.microsoft.com/office/drawing/2014/main" id="{3D80E7DC-55A8-1CC5-E077-3FFEFBB7AE3F}"/>
              </a:ext>
            </a:extLst>
          </p:cNvPr>
          <p:cNvSpPr txBox="1"/>
          <p:nvPr/>
        </p:nvSpPr>
        <p:spPr>
          <a:xfrm>
            <a:off x="605307" y="205103"/>
            <a:ext cx="10766738" cy="461665"/>
          </a:xfrm>
          <a:prstGeom prst="rect">
            <a:avLst/>
          </a:prstGeom>
          <a:noFill/>
        </p:spPr>
        <p:txBody>
          <a:bodyPr wrap="square" rtlCol="0">
            <a:spAutoFit/>
          </a:bodyPr>
          <a:lstStyle/>
          <a:p>
            <a:pPr marL="457200" indent="457200" algn="ctr">
              <a:spcAft>
                <a:spcPts val="1000"/>
              </a:spcAft>
            </a:pPr>
            <a:r>
              <a:rPr lang="en-IN" sz="2400" b="1" dirty="0">
                <a:solidFill>
                  <a:srgbClr val="C00000"/>
                </a:solidFill>
                <a:effectLst/>
                <a:latin typeface="Times New Roman" panose="02020603050405020304" pitchFamily="18" charset="0"/>
                <a:ea typeface="Calibri" panose="020F0502020204030204" pitchFamily="34" charset="0"/>
              </a:rPr>
              <a:t>Validation of groundwater potential using Dar-Zarrouk parameters</a:t>
            </a:r>
          </a:p>
        </p:txBody>
      </p:sp>
    </p:spTree>
    <p:extLst>
      <p:ext uri="{BB962C8B-B14F-4D97-AF65-F5344CB8AC3E}">
        <p14:creationId xmlns:p14="http://schemas.microsoft.com/office/powerpoint/2010/main" val="2167443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D0FF83F-164B-9032-00A0-12DF409D4E20}"/>
              </a:ext>
            </a:extLst>
          </p:cNvPr>
          <p:cNvGraphicFramePr>
            <a:graphicFrameLocks noGrp="1"/>
          </p:cNvGraphicFramePr>
          <p:nvPr>
            <p:extLst>
              <p:ext uri="{D42A27DB-BD31-4B8C-83A1-F6EECF244321}">
                <p14:modId xmlns:p14="http://schemas.microsoft.com/office/powerpoint/2010/main" val="1259919296"/>
              </p:ext>
            </p:extLst>
          </p:nvPr>
        </p:nvGraphicFramePr>
        <p:xfrm>
          <a:off x="463640" y="367966"/>
          <a:ext cx="11372044" cy="6083628"/>
        </p:xfrm>
        <a:graphic>
          <a:graphicData uri="http://schemas.openxmlformats.org/drawingml/2006/table">
            <a:tbl>
              <a:tblPr firstRow="1" firstCol="1" bandRow="1">
                <a:tableStyleId>{69CF1AB2-1976-4502-BF36-3FF5EA218861}</a:tableStyleId>
              </a:tblPr>
              <a:tblGrid>
                <a:gridCol w="1537313">
                  <a:extLst>
                    <a:ext uri="{9D8B030D-6E8A-4147-A177-3AD203B41FA5}">
                      <a16:colId xmlns:a16="http://schemas.microsoft.com/office/drawing/2014/main" val="243458385"/>
                    </a:ext>
                  </a:extLst>
                </a:gridCol>
                <a:gridCol w="2012781">
                  <a:extLst>
                    <a:ext uri="{9D8B030D-6E8A-4147-A177-3AD203B41FA5}">
                      <a16:colId xmlns:a16="http://schemas.microsoft.com/office/drawing/2014/main" val="4131521561"/>
                    </a:ext>
                  </a:extLst>
                </a:gridCol>
                <a:gridCol w="1470329">
                  <a:extLst>
                    <a:ext uri="{9D8B030D-6E8A-4147-A177-3AD203B41FA5}">
                      <a16:colId xmlns:a16="http://schemas.microsoft.com/office/drawing/2014/main" val="4255618207"/>
                    </a:ext>
                  </a:extLst>
                </a:gridCol>
                <a:gridCol w="2397111">
                  <a:extLst>
                    <a:ext uri="{9D8B030D-6E8A-4147-A177-3AD203B41FA5}">
                      <a16:colId xmlns:a16="http://schemas.microsoft.com/office/drawing/2014/main" val="2360691272"/>
                    </a:ext>
                  </a:extLst>
                </a:gridCol>
                <a:gridCol w="2352089">
                  <a:extLst>
                    <a:ext uri="{9D8B030D-6E8A-4147-A177-3AD203B41FA5}">
                      <a16:colId xmlns:a16="http://schemas.microsoft.com/office/drawing/2014/main" val="2995435902"/>
                    </a:ext>
                  </a:extLst>
                </a:gridCol>
                <a:gridCol w="1602421">
                  <a:extLst>
                    <a:ext uri="{9D8B030D-6E8A-4147-A177-3AD203B41FA5}">
                      <a16:colId xmlns:a16="http://schemas.microsoft.com/office/drawing/2014/main" val="4240209028"/>
                    </a:ext>
                  </a:extLst>
                </a:gridCol>
              </a:tblGrid>
              <a:tr h="815853">
                <a:tc>
                  <a:txBody>
                    <a:bodyPr/>
                    <a:lstStyle/>
                    <a:p>
                      <a:pPr algn="ctr">
                        <a:lnSpc>
                          <a:spcPct val="107000"/>
                        </a:lnSpc>
                        <a:spcAft>
                          <a:spcPts val="800"/>
                        </a:spcAft>
                      </a:pPr>
                      <a:r>
                        <a:rPr lang="en-US" sz="1400" b="1" dirty="0">
                          <a:solidFill>
                            <a:srgbClr val="000000"/>
                          </a:solidFill>
                          <a:effectLst/>
                          <a:latin typeface="Times New Roman" panose="02020603050405020304" pitchFamily="18" charset="0"/>
                          <a:cs typeface="Times New Roman" panose="02020603050405020304" pitchFamily="18" charset="0"/>
                        </a:rPr>
                        <a:t>Site name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b="1" dirty="0">
                          <a:solidFill>
                            <a:srgbClr val="333333"/>
                          </a:solidFill>
                          <a:effectLst/>
                          <a:latin typeface="Times New Roman" panose="02020603050405020304" pitchFamily="18" charset="0"/>
                          <a:cs typeface="Times New Roman" panose="02020603050405020304" pitchFamily="18" charset="0"/>
                        </a:rPr>
                        <a:t>Apparent resistivity (Ohmm)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b="1">
                          <a:solidFill>
                            <a:srgbClr val="000000"/>
                          </a:solidFill>
                          <a:effectLst/>
                          <a:latin typeface="Times New Roman" panose="02020603050405020304" pitchFamily="18" charset="0"/>
                          <a:cs typeface="Times New Roman" panose="02020603050405020304" pitchFamily="18" charset="0"/>
                        </a:rPr>
                        <a:t>Thickness (m)</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b="1" dirty="0">
                          <a:solidFill>
                            <a:srgbClr val="000000"/>
                          </a:solidFill>
                          <a:effectLst/>
                          <a:latin typeface="Times New Roman" panose="02020603050405020304" pitchFamily="18" charset="0"/>
                          <a:cs typeface="Times New Roman" panose="02020603050405020304" pitchFamily="18" charset="0"/>
                        </a:rPr>
                        <a:t>Total transverse resistance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b="1">
                          <a:solidFill>
                            <a:srgbClr val="000000"/>
                          </a:solidFill>
                          <a:effectLst/>
                          <a:latin typeface="Times New Roman" panose="02020603050405020304" pitchFamily="18" charset="0"/>
                          <a:cs typeface="Times New Roman" panose="02020603050405020304" pitchFamily="18" charset="0"/>
                        </a:rPr>
                        <a:t>Total longitudinal conductance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b="1">
                          <a:solidFill>
                            <a:srgbClr val="000000"/>
                          </a:solidFill>
                          <a:effectLst/>
                          <a:latin typeface="Times New Roman" panose="02020603050405020304" pitchFamily="18" charset="0"/>
                          <a:cs typeface="Times New Roman" panose="02020603050405020304" pitchFamily="18" charset="0"/>
                        </a:rPr>
                        <a:t>Depth (m)</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1789056809"/>
                  </a:ext>
                </a:extLst>
              </a:tr>
              <a:tr h="24732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Aralbara</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16.8</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0.547</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9.1896</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0.032559524</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0.547</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4191059260"/>
                  </a:ext>
                </a:extLst>
              </a:tr>
              <a:tr h="24732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16.8</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0.089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1.4952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0.005297619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0.636</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2362348425"/>
                  </a:ext>
                </a:extLst>
              </a:tr>
              <a:tr h="24732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29.3</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0.745</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21.8285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0.025426621</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1.38</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1466072213"/>
                  </a:ext>
                </a:extLst>
              </a:tr>
              <a:tr h="24732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29.3</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0.03</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0.879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0.001023891</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1.14</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915611519"/>
                  </a:ext>
                </a:extLst>
              </a:tr>
              <a:tr h="24732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1323</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1.79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2368.17</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0.001352986</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3.2</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4061670889"/>
                  </a:ext>
                </a:extLst>
              </a:tr>
              <a:tr h="24732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147</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1.41</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207.27</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0.009591837</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4.61</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2892941801"/>
                  </a:ext>
                </a:extLst>
              </a:tr>
              <a:tr h="24732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Sum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364</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2608.8</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0.08</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extLst>
                  <a:ext uri="{0D108BD9-81ED-4DB2-BD59-A6C34878D82A}">
                    <a16:rowId xmlns:a16="http://schemas.microsoft.com/office/drawing/2014/main" val="3718508489"/>
                  </a:ext>
                </a:extLst>
              </a:tr>
              <a:tr h="24732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GPZ</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Transmissivity</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Protective capacity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Remarks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extLst>
                  <a:ext uri="{0D108BD9-81ED-4DB2-BD59-A6C34878D82A}">
                    <a16:rowId xmlns:a16="http://schemas.microsoft.com/office/drawing/2014/main" val="3296800295"/>
                  </a:ext>
                </a:extLst>
              </a:tr>
              <a:tr h="247329">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Low</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 </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 </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Poor</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Poor</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Agree</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extLst>
                  <a:ext uri="{0D108BD9-81ED-4DB2-BD59-A6C34878D82A}">
                    <a16:rowId xmlns:a16="http://schemas.microsoft.com/office/drawing/2014/main" val="1353031450"/>
                  </a:ext>
                </a:extLst>
              </a:tr>
              <a:tr h="815853">
                <a:tc>
                  <a:txBody>
                    <a:bodyPr/>
                    <a:lstStyle/>
                    <a:p>
                      <a:pPr algn="ctr">
                        <a:lnSpc>
                          <a:spcPct val="107000"/>
                        </a:lnSpc>
                        <a:spcAft>
                          <a:spcPts val="800"/>
                        </a:spcAft>
                      </a:pPr>
                      <a:r>
                        <a:rPr lang="en-US" sz="1400" b="1">
                          <a:solidFill>
                            <a:srgbClr val="000000"/>
                          </a:solidFill>
                          <a:effectLst/>
                          <a:latin typeface="Times New Roman" panose="02020603050405020304" pitchFamily="18" charset="0"/>
                          <a:cs typeface="Times New Roman" panose="02020603050405020304" pitchFamily="18" charset="0"/>
                        </a:rPr>
                        <a:t>Site name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b="1" dirty="0">
                          <a:solidFill>
                            <a:srgbClr val="333333"/>
                          </a:solidFill>
                          <a:effectLst/>
                          <a:latin typeface="Times New Roman" panose="02020603050405020304" pitchFamily="18" charset="0"/>
                          <a:cs typeface="Times New Roman" panose="02020603050405020304" pitchFamily="18" charset="0"/>
                        </a:rPr>
                        <a:t>Apparent resistivity (</a:t>
                      </a:r>
                      <a:r>
                        <a:rPr lang="en-US" sz="1400" b="1" dirty="0" err="1">
                          <a:solidFill>
                            <a:srgbClr val="333333"/>
                          </a:solidFill>
                          <a:effectLst/>
                          <a:latin typeface="Times New Roman" panose="02020603050405020304" pitchFamily="18" charset="0"/>
                          <a:cs typeface="Times New Roman" panose="02020603050405020304" pitchFamily="18" charset="0"/>
                        </a:rPr>
                        <a:t>Ohmm</a:t>
                      </a:r>
                      <a:r>
                        <a:rPr lang="en-US" sz="1400" b="1" dirty="0">
                          <a:solidFill>
                            <a:srgbClr val="333333"/>
                          </a:solidFill>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b="1" dirty="0">
                          <a:solidFill>
                            <a:srgbClr val="000000"/>
                          </a:solidFill>
                          <a:effectLst/>
                          <a:latin typeface="Times New Roman" panose="02020603050405020304" pitchFamily="18" charset="0"/>
                          <a:cs typeface="Times New Roman" panose="02020603050405020304" pitchFamily="18" charset="0"/>
                        </a:rPr>
                        <a:t>Thickness (m)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b="1" dirty="0">
                          <a:solidFill>
                            <a:srgbClr val="000000"/>
                          </a:solidFill>
                          <a:effectLst/>
                          <a:latin typeface="Times New Roman" panose="02020603050405020304" pitchFamily="18" charset="0"/>
                          <a:cs typeface="Times New Roman" panose="02020603050405020304" pitchFamily="18" charset="0"/>
                        </a:rPr>
                        <a:t>Total transverse resistance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b="1" dirty="0">
                          <a:solidFill>
                            <a:srgbClr val="000000"/>
                          </a:solidFill>
                          <a:effectLst/>
                          <a:latin typeface="Times New Roman" panose="02020603050405020304" pitchFamily="18" charset="0"/>
                          <a:cs typeface="Times New Roman" panose="02020603050405020304" pitchFamily="18" charset="0"/>
                        </a:rPr>
                        <a:t>Total longitudinal conductance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b="1">
                          <a:solidFill>
                            <a:srgbClr val="000000"/>
                          </a:solidFill>
                          <a:effectLst/>
                          <a:latin typeface="Times New Roman" panose="02020603050405020304" pitchFamily="18" charset="0"/>
                          <a:cs typeface="Times New Roman" panose="02020603050405020304" pitchFamily="18" charset="0"/>
                        </a:rPr>
                        <a:t>Depth (m)</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956552950"/>
                  </a:ext>
                </a:extLst>
              </a:tr>
              <a:tr h="247329">
                <a:tc>
                  <a:txBody>
                    <a:bodyPr/>
                    <a:lstStyle/>
                    <a:p>
                      <a:pPr algn="ctr">
                        <a:lnSpc>
                          <a:spcPct val="107000"/>
                        </a:lnSpc>
                        <a:spcAft>
                          <a:spcPts val="800"/>
                        </a:spcAft>
                      </a:pPr>
                      <a:r>
                        <a:rPr lang="en-US" sz="1400" dirty="0" err="1">
                          <a:solidFill>
                            <a:srgbClr val="000000"/>
                          </a:solidFill>
                          <a:effectLst/>
                          <a:latin typeface="Times New Roman" panose="02020603050405020304" pitchFamily="18" charset="0"/>
                          <a:cs typeface="Times New Roman" panose="02020603050405020304" pitchFamily="18" charset="0"/>
                        </a:rPr>
                        <a:t>Niasa</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27.9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5.3</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147.87</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0.189964158</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5.33</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3632726902"/>
                  </a:ext>
                </a:extLst>
              </a:tr>
              <a:tr h="24732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19.4</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2.69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52.186</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0.138659794</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7.99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1056903851"/>
                  </a:ext>
                </a:extLst>
              </a:tr>
              <a:tr h="24732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13.6</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0.808</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10.9888</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0.059411765</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8.79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3444509604"/>
                  </a:ext>
                </a:extLst>
              </a:tr>
              <a:tr h="24732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13.6</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3.73</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50.728</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0.274264706</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12.5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4284035292"/>
                  </a:ext>
                </a:extLst>
              </a:tr>
              <a:tr h="24732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733</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10.5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7696.5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0.014324693</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23.1</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3291546949"/>
                  </a:ext>
                </a:extLst>
              </a:tr>
              <a:tr h="247329">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1279</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tc>
                <a:extLst>
                  <a:ext uri="{0D108BD9-81ED-4DB2-BD59-A6C34878D82A}">
                    <a16:rowId xmlns:a16="http://schemas.microsoft.com/office/drawing/2014/main" val="3175719934"/>
                  </a:ext>
                </a:extLst>
              </a:tr>
              <a:tr h="24732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Sum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7958.2728</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0.676625115</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extLst>
                  <a:ext uri="{0D108BD9-81ED-4DB2-BD59-A6C34878D82A}">
                    <a16:rowId xmlns:a16="http://schemas.microsoft.com/office/drawing/2014/main" val="2815832673"/>
                  </a:ext>
                </a:extLst>
              </a:tr>
              <a:tr h="247329">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GPZ</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a:solidFill>
                            <a:srgbClr val="000000"/>
                          </a:solidFill>
                          <a:effectLst/>
                          <a:latin typeface="Times New Roman" panose="02020603050405020304" pitchFamily="18" charset="0"/>
                          <a:cs typeface="Times New Roman" panose="02020603050405020304" pitchFamily="18" charset="0"/>
                        </a:rPr>
                        <a:t>Transmissivity</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Protective capacity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000000"/>
                          </a:solidFill>
                          <a:effectLst/>
                          <a:latin typeface="Times New Roman" panose="02020603050405020304" pitchFamily="18" charset="0"/>
                          <a:cs typeface="Times New Roman" panose="02020603050405020304" pitchFamily="18" charset="0"/>
                        </a:rPr>
                        <a:t>Remarks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extLst>
                  <a:ext uri="{0D108BD9-81ED-4DB2-BD59-A6C34878D82A}">
                    <a16:rowId xmlns:a16="http://schemas.microsoft.com/office/drawing/2014/main" val="2654147866"/>
                  </a:ext>
                </a:extLst>
              </a:tr>
              <a:tr h="247329">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Good</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 </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 </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Moderate</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Moderate</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tc>
                  <a:txBody>
                    <a:bodyPr/>
                    <a:lstStyle/>
                    <a:p>
                      <a:pPr algn="ctr">
                        <a:lnSpc>
                          <a:spcPct val="107000"/>
                        </a:lnSpc>
                        <a:spcAft>
                          <a:spcPts val="800"/>
                        </a:spcAft>
                      </a:pPr>
                      <a:r>
                        <a:rPr lang="en-US" sz="1400" dirty="0">
                          <a:solidFill>
                            <a:srgbClr val="C00000"/>
                          </a:solidFill>
                          <a:effectLst/>
                          <a:latin typeface="Times New Roman" panose="02020603050405020304" pitchFamily="18" charset="0"/>
                          <a:cs typeface="Times New Roman" panose="02020603050405020304" pitchFamily="18" charset="0"/>
                        </a:rPr>
                        <a:t>Partially agree</a:t>
                      </a:r>
                      <a:endParaRPr lang="en-IN" sz="1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112" marR="64112" marT="0" marB="0" anchor="ctr">
                    <a:solidFill>
                      <a:schemeClr val="accent6">
                        <a:lumMod val="20000"/>
                        <a:lumOff val="80000"/>
                      </a:schemeClr>
                    </a:solidFill>
                  </a:tcPr>
                </a:tc>
                <a:extLst>
                  <a:ext uri="{0D108BD9-81ED-4DB2-BD59-A6C34878D82A}">
                    <a16:rowId xmlns:a16="http://schemas.microsoft.com/office/drawing/2014/main" val="4035615337"/>
                  </a:ext>
                </a:extLst>
              </a:tr>
            </a:tbl>
          </a:graphicData>
        </a:graphic>
      </p:graphicFrame>
    </p:spTree>
    <p:extLst>
      <p:ext uri="{BB962C8B-B14F-4D97-AF65-F5344CB8AC3E}">
        <p14:creationId xmlns:p14="http://schemas.microsoft.com/office/powerpoint/2010/main" val="29884728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352C548-7D5E-516E-19C5-CE7D9706D0AB}"/>
              </a:ext>
            </a:extLst>
          </p:cNvPr>
          <p:cNvGraphicFramePr>
            <a:graphicFrameLocks noGrp="1"/>
          </p:cNvGraphicFramePr>
          <p:nvPr>
            <p:extLst>
              <p:ext uri="{D42A27DB-BD31-4B8C-83A1-F6EECF244321}">
                <p14:modId xmlns:p14="http://schemas.microsoft.com/office/powerpoint/2010/main" val="1664330234"/>
              </p:ext>
            </p:extLst>
          </p:nvPr>
        </p:nvGraphicFramePr>
        <p:xfrm>
          <a:off x="1284052" y="330741"/>
          <a:ext cx="9173182" cy="3269318"/>
        </p:xfrm>
        <a:graphic>
          <a:graphicData uri="http://schemas.openxmlformats.org/drawingml/2006/table">
            <a:tbl>
              <a:tblPr firstRow="1" firstCol="1" bandRow="1">
                <a:tableStyleId>{69CF1AB2-1976-4502-BF36-3FF5EA218861}</a:tableStyleId>
              </a:tblPr>
              <a:tblGrid>
                <a:gridCol w="1249630">
                  <a:extLst>
                    <a:ext uri="{9D8B030D-6E8A-4147-A177-3AD203B41FA5}">
                      <a16:colId xmlns:a16="http://schemas.microsoft.com/office/drawing/2014/main" val="3000763967"/>
                    </a:ext>
                  </a:extLst>
                </a:gridCol>
                <a:gridCol w="1636124">
                  <a:extLst>
                    <a:ext uri="{9D8B030D-6E8A-4147-A177-3AD203B41FA5}">
                      <a16:colId xmlns:a16="http://schemas.microsoft.com/office/drawing/2014/main" val="2949913289"/>
                    </a:ext>
                  </a:extLst>
                </a:gridCol>
                <a:gridCol w="1195182">
                  <a:extLst>
                    <a:ext uri="{9D8B030D-6E8A-4147-A177-3AD203B41FA5}">
                      <a16:colId xmlns:a16="http://schemas.microsoft.com/office/drawing/2014/main" val="1840144199"/>
                    </a:ext>
                  </a:extLst>
                </a:gridCol>
                <a:gridCol w="1948532">
                  <a:extLst>
                    <a:ext uri="{9D8B030D-6E8A-4147-A177-3AD203B41FA5}">
                      <a16:colId xmlns:a16="http://schemas.microsoft.com/office/drawing/2014/main" val="1556087716"/>
                    </a:ext>
                  </a:extLst>
                </a:gridCol>
                <a:gridCol w="1911935">
                  <a:extLst>
                    <a:ext uri="{9D8B030D-6E8A-4147-A177-3AD203B41FA5}">
                      <a16:colId xmlns:a16="http://schemas.microsoft.com/office/drawing/2014/main" val="1879091770"/>
                    </a:ext>
                  </a:extLst>
                </a:gridCol>
                <a:gridCol w="1231779">
                  <a:extLst>
                    <a:ext uri="{9D8B030D-6E8A-4147-A177-3AD203B41FA5}">
                      <a16:colId xmlns:a16="http://schemas.microsoft.com/office/drawing/2014/main" val="2450337480"/>
                    </a:ext>
                  </a:extLst>
                </a:gridCol>
              </a:tblGrid>
              <a:tr h="1099094">
                <a:tc>
                  <a:txBody>
                    <a:bodyPr/>
                    <a:lstStyle/>
                    <a:p>
                      <a:pPr algn="ctr">
                        <a:lnSpc>
                          <a:spcPct val="107000"/>
                        </a:lnSpc>
                        <a:spcAft>
                          <a:spcPts val="800"/>
                        </a:spcAft>
                      </a:pPr>
                      <a:r>
                        <a:rPr lang="en-US" sz="1600" b="1" dirty="0">
                          <a:solidFill>
                            <a:srgbClr val="000000"/>
                          </a:solidFill>
                          <a:effectLst/>
                          <a:latin typeface="Times New Roman" panose="02020603050405020304" pitchFamily="18" charset="0"/>
                          <a:cs typeface="Times New Roman" panose="02020603050405020304" pitchFamily="18" charset="0"/>
                        </a:rPr>
                        <a:t>Site name</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solidFill>
                            <a:srgbClr val="333333"/>
                          </a:solidFill>
                          <a:effectLst/>
                          <a:latin typeface="Times New Roman" panose="02020603050405020304" pitchFamily="18" charset="0"/>
                          <a:cs typeface="Times New Roman" panose="02020603050405020304" pitchFamily="18" charset="0"/>
                        </a:rPr>
                        <a:t>Apparent resistivity (Ohmm)</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solidFill>
                            <a:srgbClr val="000000"/>
                          </a:solidFill>
                          <a:effectLst/>
                          <a:latin typeface="Times New Roman" panose="02020603050405020304" pitchFamily="18" charset="0"/>
                          <a:cs typeface="Times New Roman" panose="02020603050405020304" pitchFamily="18" charset="0"/>
                        </a:rPr>
                        <a:t>Thickness (m)</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solidFill>
                            <a:srgbClr val="000000"/>
                          </a:solidFill>
                          <a:effectLst/>
                          <a:latin typeface="Times New Roman" panose="02020603050405020304" pitchFamily="18" charset="0"/>
                          <a:cs typeface="Times New Roman" panose="02020603050405020304" pitchFamily="18" charset="0"/>
                        </a:rPr>
                        <a:t>Total transverse resistance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solidFill>
                            <a:srgbClr val="000000"/>
                          </a:solidFill>
                          <a:effectLst/>
                          <a:latin typeface="Times New Roman" panose="02020603050405020304" pitchFamily="18" charset="0"/>
                          <a:cs typeface="Times New Roman" panose="02020603050405020304" pitchFamily="18" charset="0"/>
                        </a:rPr>
                        <a:t>Total longitudinal conductance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solidFill>
                            <a:srgbClr val="000000"/>
                          </a:solidFill>
                          <a:effectLst/>
                          <a:latin typeface="Times New Roman" panose="02020603050405020304" pitchFamily="18" charset="0"/>
                          <a:cs typeface="Times New Roman" panose="02020603050405020304" pitchFamily="18" charset="0"/>
                        </a:rPr>
                        <a:t>Depth (m)</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97190045"/>
                  </a:ext>
                </a:extLst>
              </a:tr>
              <a:tr h="333194">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Bansidi</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19.3</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18.4</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355.12</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0.953367876</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18.4</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48690223"/>
                  </a:ext>
                </a:extLst>
              </a:tr>
              <a:tr h="333194">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397</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20.1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7979.7</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0.050629723</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38.4</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9300600"/>
                  </a:ext>
                </a:extLst>
              </a:tr>
              <a:tr h="333194">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0.72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8852026"/>
                  </a:ext>
                </a:extLst>
              </a:tr>
              <a:tr h="333194">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Sum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8334.82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1.0040</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extLst>
                  <a:ext uri="{0D108BD9-81ED-4DB2-BD59-A6C34878D82A}">
                    <a16:rowId xmlns:a16="http://schemas.microsoft.com/office/drawing/2014/main" val="2203091499"/>
                  </a:ext>
                </a:extLst>
              </a:tr>
              <a:tr h="333194">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GPZ</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a:solidFill>
                            <a:srgbClr val="000000"/>
                          </a:solidFill>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Transmissivity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Protective capacity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dirty="0">
                          <a:solidFill>
                            <a:srgbClr val="000000"/>
                          </a:solidFill>
                          <a:effectLst/>
                          <a:latin typeface="Times New Roman" panose="02020603050405020304" pitchFamily="18" charset="0"/>
                          <a:cs typeface="Times New Roman" panose="02020603050405020304" pitchFamily="18" charset="0"/>
                        </a:rPr>
                        <a:t>Remarks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extLst>
                  <a:ext uri="{0D108BD9-81ED-4DB2-BD59-A6C34878D82A}">
                    <a16:rowId xmlns:a16="http://schemas.microsoft.com/office/drawing/2014/main" val="3428507864"/>
                  </a:ext>
                </a:extLst>
              </a:tr>
              <a:tr h="333194">
                <a:tc>
                  <a:txBody>
                    <a:bodyPr/>
                    <a:lstStyle/>
                    <a:p>
                      <a:pPr algn="ctr">
                        <a:lnSpc>
                          <a:spcPct val="107000"/>
                        </a:lnSpc>
                        <a:spcAft>
                          <a:spcPts val="800"/>
                        </a:spcAft>
                      </a:pPr>
                      <a:r>
                        <a:rPr lang="en-US" sz="1600" dirty="0">
                          <a:solidFill>
                            <a:srgbClr val="C00000"/>
                          </a:solidFill>
                          <a:effectLst/>
                          <a:latin typeface="Times New Roman" panose="02020603050405020304" pitchFamily="18" charset="0"/>
                          <a:cs typeface="Times New Roman" panose="02020603050405020304" pitchFamily="18" charset="0"/>
                        </a:rPr>
                        <a:t>Good</a:t>
                      </a:r>
                      <a:endParaRPr lang="en-IN" sz="16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dirty="0">
                          <a:solidFill>
                            <a:srgbClr val="C00000"/>
                          </a:solidFill>
                          <a:effectLst/>
                          <a:latin typeface="Times New Roman" panose="02020603050405020304" pitchFamily="18" charset="0"/>
                          <a:cs typeface="Times New Roman" panose="02020603050405020304" pitchFamily="18" charset="0"/>
                        </a:rPr>
                        <a:t> </a:t>
                      </a:r>
                      <a:endParaRPr lang="en-IN" sz="16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dirty="0">
                          <a:solidFill>
                            <a:srgbClr val="C00000"/>
                          </a:solidFill>
                          <a:effectLst/>
                          <a:latin typeface="Times New Roman" panose="02020603050405020304" pitchFamily="18" charset="0"/>
                          <a:cs typeface="Times New Roman" panose="02020603050405020304" pitchFamily="18" charset="0"/>
                        </a:rPr>
                        <a:t> </a:t>
                      </a:r>
                      <a:endParaRPr lang="en-IN" sz="16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dirty="0">
                          <a:solidFill>
                            <a:srgbClr val="C00000"/>
                          </a:solidFill>
                          <a:effectLst/>
                          <a:latin typeface="Times New Roman" panose="02020603050405020304" pitchFamily="18" charset="0"/>
                          <a:cs typeface="Times New Roman" panose="02020603050405020304" pitchFamily="18" charset="0"/>
                        </a:rPr>
                        <a:t>Moderate</a:t>
                      </a:r>
                      <a:endParaRPr lang="en-IN" sz="16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dirty="0">
                          <a:solidFill>
                            <a:srgbClr val="C00000"/>
                          </a:solidFill>
                          <a:effectLst/>
                          <a:latin typeface="Times New Roman" panose="02020603050405020304" pitchFamily="18" charset="0"/>
                          <a:cs typeface="Times New Roman" panose="02020603050405020304" pitchFamily="18" charset="0"/>
                        </a:rPr>
                        <a:t>Moderate</a:t>
                      </a:r>
                      <a:endParaRPr lang="en-IN" sz="16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algn="ctr">
                        <a:lnSpc>
                          <a:spcPct val="107000"/>
                        </a:lnSpc>
                        <a:spcAft>
                          <a:spcPts val="800"/>
                        </a:spcAft>
                      </a:pPr>
                      <a:r>
                        <a:rPr lang="en-US" sz="1600" dirty="0">
                          <a:solidFill>
                            <a:srgbClr val="C00000"/>
                          </a:solidFill>
                          <a:effectLst/>
                          <a:latin typeface="Times New Roman" panose="02020603050405020304" pitchFamily="18" charset="0"/>
                          <a:cs typeface="Times New Roman" panose="02020603050405020304" pitchFamily="18" charset="0"/>
                        </a:rPr>
                        <a:t>Partially agree</a:t>
                      </a:r>
                      <a:endParaRPr lang="en-IN" sz="16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extLst>
                  <a:ext uri="{0D108BD9-81ED-4DB2-BD59-A6C34878D82A}">
                    <a16:rowId xmlns:a16="http://schemas.microsoft.com/office/drawing/2014/main" val="3415739381"/>
                  </a:ext>
                </a:extLst>
              </a:tr>
            </a:tbl>
          </a:graphicData>
        </a:graphic>
      </p:graphicFrame>
      <p:sp>
        <p:nvSpPr>
          <p:cNvPr id="9" name="Rectangle 4">
            <a:extLst>
              <a:ext uri="{FF2B5EF4-FFF2-40B4-BE49-F238E27FC236}">
                <a16:creationId xmlns:a16="http://schemas.microsoft.com/office/drawing/2014/main" id="{01C20D0E-CCB6-D1F3-5D08-B5736B352068}"/>
              </a:ext>
            </a:extLst>
          </p:cNvPr>
          <p:cNvSpPr>
            <a:spLocks noChangeArrowheads="1"/>
          </p:cNvSpPr>
          <p:nvPr/>
        </p:nvSpPr>
        <p:spPr bwMode="auto">
          <a:xfrm>
            <a:off x="2974975" y="3121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TextBox 2">
            <a:extLst>
              <a:ext uri="{FF2B5EF4-FFF2-40B4-BE49-F238E27FC236}">
                <a16:creationId xmlns:a16="http://schemas.microsoft.com/office/drawing/2014/main" id="{1B36F565-5338-FAF4-643D-EE98DCC753E9}"/>
              </a:ext>
            </a:extLst>
          </p:cNvPr>
          <p:cNvSpPr txBox="1"/>
          <p:nvPr/>
        </p:nvSpPr>
        <p:spPr>
          <a:xfrm>
            <a:off x="1284052" y="3600059"/>
            <a:ext cx="9173182" cy="2504788"/>
          </a:xfrm>
          <a:prstGeom prst="rect">
            <a:avLst/>
          </a:prstGeom>
          <a:noFill/>
        </p:spPr>
        <p:txBody>
          <a:bodyPr wrap="square" rtlCol="0">
            <a:spAutoFit/>
          </a:bodyPr>
          <a:lstStyle/>
          <a:p>
            <a:pPr algn="just">
              <a:lnSpc>
                <a:spcPct val="150000"/>
              </a:lnSpc>
              <a:spcAft>
                <a:spcPts val="1000"/>
              </a:spcAft>
            </a:pPr>
            <a:r>
              <a:rPr lang="en-IN" sz="1800" dirty="0">
                <a:solidFill>
                  <a:srgbClr val="000000"/>
                </a:solidFill>
                <a:effectLst/>
                <a:latin typeface="Times New Roman" panose="02020603050405020304" pitchFamily="18" charset="0"/>
                <a:ea typeface="Calibri" panose="020F0502020204030204" pitchFamily="34" charset="0"/>
              </a:rPr>
              <a:t>From the result it has been observed that:</a:t>
            </a:r>
          </a:p>
          <a:p>
            <a:pPr marL="285750" indent="-285750" algn="just">
              <a:lnSpc>
                <a:spcPct val="150000"/>
              </a:lnSpc>
              <a:spcAft>
                <a:spcPts val="1000"/>
              </a:spcAft>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 VES results of Gharpathar, Kolaboti and Aralbara gives almost same result as obtained from the model. </a:t>
            </a:r>
          </a:p>
          <a:p>
            <a:pPr marL="285750" indent="-285750" algn="just">
              <a:lnSpc>
                <a:spcPct val="150000"/>
              </a:lnSpc>
              <a:spcAft>
                <a:spcPts val="1000"/>
              </a:spcAft>
              <a:buFont typeface="Wingdings" panose="05000000000000000000" pitchFamily="2" charset="2"/>
              <a:buChar char="v"/>
            </a:pPr>
            <a:r>
              <a:rPr lang="en-IN" sz="1800" dirty="0">
                <a:solidFill>
                  <a:srgbClr val="000000"/>
                </a:solidFill>
                <a:effectLst/>
                <a:latin typeface="Times New Roman" panose="02020603050405020304" pitchFamily="18" charset="0"/>
                <a:ea typeface="Calibri" panose="020F0502020204030204" pitchFamily="34" charset="0"/>
              </a:rPr>
              <a:t>Data obtained from Niasa and Bansidi also give satisfactory results. </a:t>
            </a:r>
          </a:p>
          <a:p>
            <a:pPr algn="just">
              <a:lnSpc>
                <a:spcPct val="150000"/>
              </a:lnSpc>
              <a:spcAft>
                <a:spcPts val="1000"/>
              </a:spcAft>
            </a:pPr>
            <a:r>
              <a:rPr lang="en-IN" sz="1800" dirty="0">
                <a:solidFill>
                  <a:srgbClr val="000000"/>
                </a:solidFill>
                <a:effectLst/>
                <a:latin typeface="Times New Roman" panose="02020603050405020304" pitchFamily="18" charset="0"/>
                <a:ea typeface="Calibri" panose="020F0502020204030204" pitchFamily="34" charset="0"/>
              </a:rPr>
              <a:t>So, it can be concluded that the accuracy of the model is good enough.  </a:t>
            </a:r>
          </a:p>
        </p:txBody>
      </p:sp>
    </p:spTree>
    <p:extLst>
      <p:ext uri="{BB962C8B-B14F-4D97-AF65-F5344CB8AC3E}">
        <p14:creationId xmlns:p14="http://schemas.microsoft.com/office/powerpoint/2010/main" val="40463204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659125-B261-3091-273A-EF3F7229B134}"/>
              </a:ext>
            </a:extLst>
          </p:cNvPr>
          <p:cNvSpPr txBox="1"/>
          <p:nvPr/>
        </p:nvSpPr>
        <p:spPr>
          <a:xfrm>
            <a:off x="283336" y="247590"/>
            <a:ext cx="11758411" cy="6263574"/>
          </a:xfrm>
          <a:prstGeom prst="rect">
            <a:avLst/>
          </a:prstGeom>
          <a:noFill/>
        </p:spPr>
        <p:txBody>
          <a:bodyPr wrap="square" rtlCol="0">
            <a:spAutoFit/>
          </a:bodyPr>
          <a:lstStyle/>
          <a:p>
            <a:pPr marL="342900" indent="-342900">
              <a:buFont typeface="Wingdings" panose="05000000000000000000" pitchFamily="2" charset="2"/>
              <a:buChar char="q"/>
            </a:pPr>
            <a:r>
              <a:rPr lang="en-IN" sz="2400" b="1" dirty="0">
                <a:solidFill>
                  <a:srgbClr val="C00000"/>
                </a:solidFill>
                <a:latin typeface="Times New Roman" panose="02020603050405020304" pitchFamily="18" charset="0"/>
                <a:cs typeface="Times New Roman" panose="02020603050405020304" pitchFamily="18" charset="0"/>
              </a:rPr>
              <a:t>Conclusions and Overview</a:t>
            </a:r>
          </a:p>
          <a:p>
            <a:pPr marL="285750" indent="-285750" algn="just">
              <a:lnSpc>
                <a:spcPct val="150000"/>
              </a:lnSpc>
              <a:spcAft>
                <a:spcPts val="800"/>
              </a:spcAf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Application of remote sensing and GIS technique integrated with a multi-criteria decision-making model is an </a:t>
            </a:r>
            <a:r>
              <a:rPr lang="en-IN" sz="16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effective and less time-consuming </a:t>
            </a: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process to delineate the groundwater potential zone of a study area.</a:t>
            </a:r>
          </a:p>
          <a:p>
            <a:pPr marL="285750" indent="-285750" algn="just">
              <a:lnSpc>
                <a:spcPct val="150000"/>
              </a:lnSpc>
              <a:spcAft>
                <a:spcPts val="800"/>
              </a:spcAf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Parameter and sub-parameter weights have been assigned using the analytical hierarchy process and all the maps have been integrated with the ArcGIS environment to delineate the final groundwater potential zone map.</a:t>
            </a:r>
          </a:p>
          <a:p>
            <a:pPr marL="285750" indent="-285750" algn="just">
              <a:lnSpc>
                <a:spcPct val="150000"/>
              </a:lnSpc>
              <a:spcAft>
                <a:spcPts val="800"/>
              </a:spcAf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The study area can be </a:t>
            </a:r>
            <a:r>
              <a:rPr lang="en-IN" sz="16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classified into five different classes based on groundwater potential index </a:t>
            </a: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i.e., very low (1.37-2.14), low (2.14-2.44), moderate (2.44-2.72), high (2.72-3.30) and very high (3.30-4.17). 2.84%, 39.66%, 38.14%, 17.48%, 1.87% of the total area of Silabati river basin are under very poor, poor, moderate, good and very good groundwater potential respectively. 60.43%, 28.87%, 9.07%and 1.63% of the total area of Joypanda river basin are under very poor, poor, moderate and good groundwater potential respectively.</a:t>
            </a:r>
            <a:endParaRPr lang="en-IN" sz="1600"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v"/>
            </a:pP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Validation of the model has been done in two ways: one is by</a:t>
            </a:r>
            <a:r>
              <a:rPr lang="en-IN" sz="16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Pearson correlation coefficient </a:t>
            </a: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and another </a:t>
            </a:r>
            <a:r>
              <a:rPr lang="en-IN" sz="1600"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VES survey </a:t>
            </a:r>
            <a:r>
              <a:rPr lang="en-IN" sz="16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and both of them give a satisfactory result</a:t>
            </a:r>
          </a:p>
          <a:p>
            <a:pPr marL="285750" lvl="0" indent="-285750" algn="just">
              <a:lnSpc>
                <a:spcPct val="150000"/>
              </a:lnSpc>
              <a:spcAft>
                <a:spcPts val="800"/>
              </a:spcAft>
              <a:buFont typeface="Wingdings" panose="05000000000000000000" pitchFamily="2" charset="2"/>
              <a:buChar char="v"/>
            </a:pPr>
            <a:r>
              <a:rPr lang="en-IN" sz="1600"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Due to the lack of </a:t>
            </a:r>
            <a:r>
              <a:rPr lang="en-IN" sz="1600" b="1"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funding and necessary manpower</a:t>
            </a:r>
            <a:r>
              <a:rPr lang="en-IN" sz="1600" dirty="0">
                <a:solidFill>
                  <a:srgbClr val="000066"/>
                </a:solidFill>
                <a:latin typeface="Times New Roman" panose="02020603050405020304" pitchFamily="18" charset="0"/>
                <a:ea typeface="Calibri" panose="020F0502020204030204" pitchFamily="34" charset="0"/>
                <a:cs typeface="Times New Roman" panose="02020603050405020304" pitchFamily="18" charset="0"/>
              </a:rPr>
              <a:t>, it was very difficult to conduct VES surveys throughout the basin. That’s why validation of this model has been done in two different ways to ensure the accuracy of the model.</a:t>
            </a:r>
          </a:p>
          <a:p>
            <a:pPr algn="just">
              <a:lnSpc>
                <a:spcPct val="150000"/>
              </a:lnSpc>
              <a:spcAft>
                <a:spcPts val="800"/>
              </a:spcAft>
            </a:pPr>
            <a:endParaRPr lang="en-IN" sz="2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5709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98B876-8143-5F40-9FEC-A5D5EE972795}"/>
              </a:ext>
            </a:extLst>
          </p:cNvPr>
          <p:cNvSpPr txBox="1"/>
          <p:nvPr/>
        </p:nvSpPr>
        <p:spPr>
          <a:xfrm>
            <a:off x="865793" y="759895"/>
            <a:ext cx="10765768" cy="4031873"/>
          </a:xfrm>
          <a:prstGeom prst="rect">
            <a:avLst/>
          </a:prstGeom>
          <a:noFill/>
        </p:spPr>
        <p:txBody>
          <a:bodyPr wrap="square" rtlCol="0">
            <a:spAutoFit/>
          </a:bodyPr>
          <a:lstStyle/>
          <a:p>
            <a:pPr marL="457200" indent="-457200">
              <a:buFont typeface="Wingdings" panose="05000000000000000000" pitchFamily="2" charset="2"/>
              <a:buChar char="q"/>
            </a:pPr>
            <a:r>
              <a:rPr lang="en-IN" sz="2800" b="1" dirty="0">
                <a:solidFill>
                  <a:srgbClr val="C00000"/>
                </a:solidFill>
                <a:latin typeface="Times New Roman" panose="02020603050405020304" pitchFamily="18" charset="0"/>
                <a:cs typeface="Times New Roman" panose="02020603050405020304" pitchFamily="18" charset="0"/>
              </a:rPr>
              <a:t>Recommendations</a:t>
            </a:r>
          </a:p>
          <a:p>
            <a:endParaRPr lang="en-IN" sz="2800" b="1" dirty="0">
              <a:solidFill>
                <a:srgbClr val="C00000"/>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Sustainable groundwater management </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essential.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buFont typeface="Wingdings" panose="05000000000000000000" pitchFamily="2" charset="2"/>
              <a:buChar char="v"/>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Groundwater management should be integrated with surface water management, conservation, water quality, reuse, environmental stewardship, and other water management strategies.. It is best to manage groundwater at the local and regional levels within a </a:t>
            </a: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state-wide framework</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lgn="just">
              <a:buFont typeface="Wingdings" panose="05000000000000000000" pitchFamily="2" charset="2"/>
              <a:buChar char="v"/>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buFont typeface="Wingdings" panose="05000000000000000000" pitchFamily="2" charset="2"/>
              <a:buChar char="v"/>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state plays an important role in providing </a:t>
            </a: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technical assistance and defining oversight</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There is a need for continuous, reliable state, local, and regional funding. </a:t>
            </a:r>
          </a:p>
          <a:p>
            <a:pPr marL="285750" lvl="0" indent="-285750" algn="just">
              <a:buFont typeface="Wingdings" panose="05000000000000000000" pitchFamily="2" charset="2"/>
              <a:buChar char="v"/>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buFont typeface="Wingdings" panose="05000000000000000000" pitchFamily="2" charset="2"/>
              <a:buChar char="v"/>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management of groundwater should be </a:t>
            </a: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transparent and inclusive</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the generated data from the study can be used by the stakeholders for sustainable management.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8129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2D9542-8A2D-14F5-B439-A503829AF707}"/>
              </a:ext>
            </a:extLst>
          </p:cNvPr>
          <p:cNvSpPr txBox="1"/>
          <p:nvPr/>
        </p:nvSpPr>
        <p:spPr>
          <a:xfrm>
            <a:off x="0" y="526063"/>
            <a:ext cx="12015989" cy="5204053"/>
          </a:xfrm>
          <a:prstGeom prst="rect">
            <a:avLst/>
          </a:prstGeom>
          <a:noFill/>
        </p:spPr>
        <p:txBody>
          <a:bodyPr wrap="square" rtlCol="0">
            <a:spAutoFit/>
          </a:bodyPr>
          <a:lstStyle/>
          <a:p>
            <a:pPr marL="285750" indent="-285750">
              <a:buFont typeface="Wingdings" panose="05000000000000000000" pitchFamily="2" charset="2"/>
              <a:buChar char="q"/>
            </a:pPr>
            <a:r>
              <a:rPr lang="en-IN" sz="2800" b="1" dirty="0">
                <a:solidFill>
                  <a:srgbClr val="C00000"/>
                </a:solidFill>
                <a:latin typeface="Times New Roman" panose="02020603050405020304" pitchFamily="18" charset="0"/>
                <a:cs typeface="Times New Roman" panose="02020603050405020304" pitchFamily="18" charset="0"/>
              </a:rPr>
              <a:t>References</a:t>
            </a:r>
          </a:p>
          <a:p>
            <a:pPr marL="285750" indent="-285750">
              <a:buFont typeface="Wingdings" panose="05000000000000000000" pitchFamily="2" charset="2"/>
              <a:buChar char="q"/>
            </a:pPr>
            <a:endParaRPr lang="en-IN" sz="2800" b="1" dirty="0">
              <a:solidFill>
                <a:srgbClr val="C00000"/>
              </a:solidFill>
              <a:latin typeface="Times New Roman" panose="02020603050405020304" pitchFamily="18"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v"/>
            </a:pP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Fashae</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O. A., Tijani, M. N., </a:t>
            </a: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Talabi</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 O., &amp; Adedeji, O. I. (2014). Delineation of groundwater potential zones in the crystalline basement terrain of SW-Nigeria: an integrated GIS and remote sensing approach. </a:t>
            </a:r>
            <a:r>
              <a:rPr lang="en-IN" sz="1800" i="1"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Applied Water Science</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i="1"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4</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(1), 19-38.</a:t>
            </a:r>
          </a:p>
          <a:p>
            <a:pPr marL="342900" indent="-342900" algn="just">
              <a:lnSpc>
                <a:spcPct val="107000"/>
              </a:lnSpc>
              <a:spcAft>
                <a:spcPts val="800"/>
              </a:spcAft>
              <a:buFont typeface="Wingdings" panose="05000000000000000000" pitchFamily="2" charset="2"/>
              <a:buChar char="v"/>
            </a:pP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Halder, S., Roy, M. B., &amp; Roy, P. K. (2020). Fuzzy logic algorithm based analytic hierarchy process for delineation of groundwater potential zones in complex topography. </a:t>
            </a:r>
            <a:r>
              <a:rPr lang="en-IN" sz="1800" i="1"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Arabian Journal of Geosciences</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i="1"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13</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(13), 1-22.</a:t>
            </a:r>
          </a:p>
          <a:p>
            <a:pPr marL="342900" indent="-342900" algn="just">
              <a:lnSpc>
                <a:spcPct val="107000"/>
              </a:lnSpc>
              <a:spcAft>
                <a:spcPts val="800"/>
              </a:spcAft>
              <a:buFont typeface="Wingdings" panose="05000000000000000000" pitchFamily="2" charset="2"/>
              <a:buChar char="v"/>
            </a:pP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Mohammadi-Behzad, H. R., </a:t>
            </a: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Charchi</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 Kalantari, N., </a:t>
            </a: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Nejad</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 M., &amp; </a:t>
            </a: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Vardanjani</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H. K. (2019). Delineation of groundwater potential zones using remote sensing (RS), geographical information system (GIS) and analytic hierarchy process (AHP) techniques: a case study in the </a:t>
            </a: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Leylia</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Keynow</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watershed, southwest of Iran. </a:t>
            </a:r>
            <a:r>
              <a:rPr lang="en-IN" sz="1800" i="1"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Carbonates and Evaporites</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i="1"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34</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(4), 1307-1319.</a:t>
            </a:r>
          </a:p>
          <a:p>
            <a:pPr marL="342900" indent="-342900" algn="just">
              <a:lnSpc>
                <a:spcPct val="107000"/>
              </a:lnSpc>
              <a:spcAft>
                <a:spcPts val="800"/>
              </a:spcAft>
              <a:buFont typeface="Wingdings" panose="05000000000000000000" pitchFamily="2" charset="2"/>
              <a:buChar char="v"/>
            </a:pP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Magesh, N. S., Chandrasekar, N., &amp; </a:t>
            </a: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Soundranayagam</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J. P. (2012). Delineation of groundwater potential zones in Theni district, Tamil Nadu, using remote sensing, GIS and MIF techniques. </a:t>
            </a:r>
            <a:r>
              <a:rPr lang="en-IN" sz="1800" i="1"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Geoscience frontiers</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i="1"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3</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(2), 189-196.</a:t>
            </a:r>
          </a:p>
          <a:p>
            <a:pPr marL="342900" indent="-342900" algn="just">
              <a:lnSpc>
                <a:spcPct val="107000"/>
              </a:lnSpc>
              <a:spcAft>
                <a:spcPts val="800"/>
              </a:spcAft>
              <a:buFont typeface="Wingdings" panose="05000000000000000000" pitchFamily="2" charset="2"/>
              <a:buChar char="v"/>
            </a:pP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Aouragh</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M. H., </a:t>
            </a: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Essahlaoui</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 El </a:t>
            </a: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Ouali</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 El </a:t>
            </a:r>
            <a:r>
              <a:rPr lang="en-IN" sz="1800" dirty="0" err="1">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Hmaidi</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 &amp; Kamel, S. (2017). Groundwater potential of Middle Atlas plateaus, Morocco, using fuzzy logic approach, GIS and remote sensing. </a:t>
            </a:r>
            <a:r>
              <a:rPr lang="en-IN" sz="1800" i="1"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Geomatics, Natural Hazards and Risk</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i="1"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8</a:t>
            </a:r>
            <a:r>
              <a:rPr lang="en-IN" sz="1800" dirty="0">
                <a:solidFill>
                  <a:schemeClr val="bg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(2), 194-206.</a:t>
            </a:r>
          </a:p>
        </p:txBody>
      </p:sp>
    </p:spTree>
    <p:extLst>
      <p:ext uri="{BB962C8B-B14F-4D97-AF65-F5344CB8AC3E}">
        <p14:creationId xmlns:p14="http://schemas.microsoft.com/office/powerpoint/2010/main" val="10341432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BBFF-EE0A-074A-E848-A6F2E82E04D5}"/>
              </a:ext>
            </a:extLst>
          </p:cNvPr>
          <p:cNvSpPr txBox="1"/>
          <p:nvPr/>
        </p:nvSpPr>
        <p:spPr>
          <a:xfrm>
            <a:off x="180304" y="653143"/>
            <a:ext cx="11887199" cy="3259418"/>
          </a:xfrm>
          <a:prstGeom prst="rect">
            <a:avLst/>
          </a:prstGeom>
          <a:noFill/>
        </p:spPr>
        <p:txBody>
          <a:bodyPr wrap="square" rtlCol="0">
            <a:spAutoFit/>
          </a:bodyPr>
          <a:lstStyle/>
          <a:p>
            <a:pPr marL="342900" marR="0" lvl="0" indent="-342900" algn="just" fontAlgn="auto">
              <a:lnSpc>
                <a:spcPct val="107000"/>
              </a:lnSpc>
              <a:spcBef>
                <a:spcPts val="0"/>
              </a:spcBef>
              <a:spcAft>
                <a:spcPts val="800"/>
              </a:spcAft>
              <a:buClrTx/>
              <a:buSzTx/>
              <a:buFont typeface="Wingdings" panose="05000000000000000000" pitchFamily="2" charset="2"/>
              <a:buChar char="v"/>
              <a:tabLst/>
              <a:defRPr/>
            </a:pPr>
            <a:r>
              <a:rPr lang="en-IN" dirty="0">
                <a:solidFill>
                  <a:schemeClr val="bg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rPr>
              <a:t>Das, B., &amp; Pal, S. C. (2020). Assessment of groundwater recharge and its potential zone identification in groundwater-stressed </a:t>
            </a:r>
            <a:r>
              <a:rPr lang="en-IN" dirty="0" err="1">
                <a:solidFill>
                  <a:schemeClr val="bg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rPr>
              <a:t>Goghat</a:t>
            </a:r>
            <a:r>
              <a:rPr lang="en-IN" dirty="0">
                <a:solidFill>
                  <a:schemeClr val="bg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rPr>
              <a:t>-I block of Hugli District, West Bengal, India. Environment, Development and Sustainability, 22(6), 5905-5923.</a:t>
            </a:r>
          </a:p>
          <a:p>
            <a:pPr marL="342900" indent="-342900" algn="just">
              <a:lnSpc>
                <a:spcPct val="107000"/>
              </a:lnSpc>
              <a:spcAft>
                <a:spcPts val="800"/>
              </a:spcAft>
              <a:buFont typeface="Wingdings" panose="05000000000000000000" pitchFamily="2" charset="2"/>
              <a:buChar char="v"/>
            </a:pPr>
            <a:r>
              <a:rPr lang="en-IN" dirty="0">
                <a:solidFill>
                  <a:schemeClr val="bg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rPr>
              <a:t> IS: 2720 (Part III/Sec 1)-1980; Indian Standard METHODS OF TEST FOR SOILS PART III DETERMINATION OF SPECIFIC GRAVITY.</a:t>
            </a:r>
          </a:p>
          <a:p>
            <a:pPr marL="342900" indent="-342900" algn="just">
              <a:lnSpc>
                <a:spcPct val="107000"/>
              </a:lnSpc>
              <a:spcAft>
                <a:spcPts val="800"/>
              </a:spcAft>
              <a:buFont typeface="Wingdings" panose="05000000000000000000" pitchFamily="2" charset="2"/>
              <a:buChar char="v"/>
            </a:pPr>
            <a:r>
              <a:rPr lang="en-IN" dirty="0">
                <a:solidFill>
                  <a:schemeClr val="bg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rPr>
              <a:t> IS: 1498-1970 Indian Standard CLASSIFICATION AND IDENTIFICATION OF SOILS FOR GENERAL ENGINEERING PURPOSES.</a:t>
            </a:r>
          </a:p>
          <a:p>
            <a:pPr marL="342900" indent="-342900" algn="just">
              <a:lnSpc>
                <a:spcPct val="107000"/>
              </a:lnSpc>
              <a:spcAft>
                <a:spcPts val="800"/>
              </a:spcAft>
              <a:buFont typeface="Wingdings" panose="05000000000000000000" pitchFamily="2" charset="2"/>
              <a:buChar char="v"/>
            </a:pPr>
            <a:r>
              <a:rPr lang="en-IN" dirty="0">
                <a:solidFill>
                  <a:schemeClr val="bg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rPr>
              <a:t>IS: 10500-2012 Indian Standard DRINKING WATER- SPECIFICATION.</a:t>
            </a:r>
          </a:p>
          <a:p>
            <a:pPr marL="342900" indent="-342900" algn="just">
              <a:lnSpc>
                <a:spcPct val="107000"/>
              </a:lnSpc>
              <a:spcAft>
                <a:spcPts val="800"/>
              </a:spcAft>
              <a:buFont typeface="Wingdings" panose="05000000000000000000" pitchFamily="2" charset="2"/>
              <a:buChar char="v"/>
            </a:pPr>
            <a:r>
              <a:rPr lang="en-IN" dirty="0">
                <a:solidFill>
                  <a:schemeClr val="bg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rPr>
              <a:t>David A. Chin. Water-Resources Engineering. Third Edition. Pearson Education.</a:t>
            </a:r>
          </a:p>
          <a:p>
            <a:pPr marL="342900" marR="0" lvl="0" indent="-342900" algn="just" fontAlgn="auto">
              <a:lnSpc>
                <a:spcPct val="107000"/>
              </a:lnSpc>
              <a:spcBef>
                <a:spcPts val="0"/>
              </a:spcBef>
              <a:spcAft>
                <a:spcPts val="800"/>
              </a:spcAft>
              <a:buClrTx/>
              <a:buSzTx/>
              <a:buFont typeface="Wingdings" panose="05000000000000000000" pitchFamily="2" charset="2"/>
              <a:buChar char="v"/>
              <a:tabLst/>
              <a:defRPr/>
            </a:pPr>
            <a:endParaRPr lang="en-IN" dirty="0">
              <a:solidFill>
                <a:schemeClr val="bg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63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t="-4000" b="-4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6970F2-3D58-96E5-AD2A-397C5DF3926C}"/>
              </a:ext>
            </a:extLst>
          </p:cNvPr>
          <p:cNvSpPr/>
          <p:nvPr/>
        </p:nvSpPr>
        <p:spPr>
          <a:xfrm>
            <a:off x="3618438" y="2110427"/>
            <a:ext cx="5492671" cy="2800767"/>
          </a:xfrm>
          <a:prstGeom prst="rect">
            <a:avLst/>
          </a:prstGeom>
          <a:noFill/>
        </p:spPr>
        <p:txBody>
          <a:bodyPr wrap="square" lIns="91440" tIns="45720" rIns="91440" bIns="45720">
            <a:spAutoFit/>
            <a:scene3d>
              <a:camera prst="obliqueTopLeft"/>
              <a:lightRig rig="threePt" dir="t"/>
            </a:scene3d>
          </a:bodyPr>
          <a:lstStyle/>
          <a:p>
            <a:pPr algn="ctr"/>
            <a:r>
              <a:rPr lang="en-US" sz="8800" b="1" dirty="0">
                <a:ln w="12700">
                  <a:solidFill>
                    <a:schemeClr val="accent1"/>
                  </a:solidFill>
                  <a:prstDash val="solid"/>
                </a:ln>
                <a:solidFill>
                  <a:schemeClr val="accent1">
                    <a:lumMod val="50000"/>
                  </a:schemeClr>
                </a:solidFill>
                <a:effectLst>
                  <a:outerShdw dist="38100" dir="2640000" algn="bl" rotWithShape="0">
                    <a:schemeClr val="accent1"/>
                  </a:outerShdw>
                </a:effectLst>
              </a:rPr>
              <a:t>THANK</a:t>
            </a:r>
            <a:r>
              <a:rPr lang="en-US" sz="8800" b="1" cap="none" spc="0" dirty="0">
                <a:ln w="12700">
                  <a:solidFill>
                    <a:schemeClr val="accent5"/>
                  </a:solidFill>
                  <a:prstDash val="solid"/>
                </a:ln>
                <a:solidFill>
                  <a:schemeClr val="accent1">
                    <a:lumMod val="50000"/>
                  </a:schemeClr>
                </a:solidFill>
                <a:effectLst/>
              </a:rPr>
              <a:t> </a:t>
            </a:r>
            <a:r>
              <a:rPr lang="en-US" sz="8800" b="1" dirty="0">
                <a:ln w="12700">
                  <a:solidFill>
                    <a:schemeClr val="accent1"/>
                  </a:solidFill>
                  <a:prstDash val="solid"/>
                </a:ln>
                <a:solidFill>
                  <a:schemeClr val="accent1">
                    <a:lumMod val="50000"/>
                  </a:schemeClr>
                </a:solidFill>
                <a:effectLst>
                  <a:outerShdw dist="38100" dir="2640000" algn="bl" rotWithShape="0">
                    <a:schemeClr val="accent1"/>
                  </a:outerShdw>
                </a:effectLst>
              </a:rPr>
              <a:t>YOU</a:t>
            </a:r>
            <a:endParaRPr lang="en-US" sz="8800" b="1" cap="none" spc="0" dirty="0">
              <a:ln w="12700">
                <a:solidFill>
                  <a:schemeClr val="accent5"/>
                </a:solidFill>
                <a:prstDash val="solid"/>
              </a:ln>
              <a:solidFill>
                <a:schemeClr val="accent1">
                  <a:lumMod val="50000"/>
                </a:schemeClr>
              </a:solidFill>
              <a:effectLst/>
            </a:endParaRPr>
          </a:p>
        </p:txBody>
      </p:sp>
    </p:spTree>
    <p:extLst>
      <p:ext uri="{BB962C8B-B14F-4D97-AF65-F5344CB8AC3E}">
        <p14:creationId xmlns:p14="http://schemas.microsoft.com/office/powerpoint/2010/main" val="303940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7DAA2909-9A29-6D4F-28BF-48C115D3787E}"/>
              </a:ext>
            </a:extLst>
          </p:cNvPr>
          <p:cNvGrpSpPr/>
          <p:nvPr/>
        </p:nvGrpSpPr>
        <p:grpSpPr>
          <a:xfrm>
            <a:off x="865745" y="131892"/>
            <a:ext cx="10583330" cy="6349995"/>
            <a:chOff x="1041400" y="211671"/>
            <a:chExt cx="10583330" cy="6349995"/>
          </a:xfrm>
        </p:grpSpPr>
        <p:sp>
          <p:nvSpPr>
            <p:cNvPr id="28" name="Rectangle: Rounded Corners 27">
              <a:extLst>
                <a:ext uri="{FF2B5EF4-FFF2-40B4-BE49-F238E27FC236}">
                  <a16:creationId xmlns:a16="http://schemas.microsoft.com/office/drawing/2014/main" id="{B0F304E6-C6AE-F995-DED7-A7E1E60FFC56}"/>
                </a:ext>
              </a:extLst>
            </p:cNvPr>
            <p:cNvSpPr/>
            <p:nvPr/>
          </p:nvSpPr>
          <p:spPr>
            <a:xfrm>
              <a:off x="2324101" y="1464733"/>
              <a:ext cx="1308093" cy="44870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latin typeface="Times New Roman" panose="02020603050405020304" pitchFamily="18" charset="0"/>
                  <a:cs typeface="Times New Roman" panose="02020603050405020304" pitchFamily="18" charset="0"/>
                </a:rPr>
                <a:t>Old works</a:t>
              </a:r>
            </a:p>
          </p:txBody>
        </p:sp>
        <p:sp>
          <p:nvSpPr>
            <p:cNvPr id="24" name="Rectangle: Rounded Corners 23">
              <a:extLst>
                <a:ext uri="{FF2B5EF4-FFF2-40B4-BE49-F238E27FC236}">
                  <a16:creationId xmlns:a16="http://schemas.microsoft.com/office/drawing/2014/main" id="{1AFFD242-F144-F2B1-BADC-6E1D50449B93}"/>
                </a:ext>
              </a:extLst>
            </p:cNvPr>
            <p:cNvSpPr/>
            <p:nvPr/>
          </p:nvSpPr>
          <p:spPr>
            <a:xfrm>
              <a:off x="5198550" y="211671"/>
              <a:ext cx="1845698" cy="51644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latin typeface="Times New Roman" panose="02020603050405020304" pitchFamily="18" charset="0"/>
                  <a:cs typeface="Times New Roman" panose="02020603050405020304" pitchFamily="18" charset="0"/>
                </a:rPr>
                <a:t>Research Gap</a:t>
              </a:r>
            </a:p>
          </p:txBody>
        </p:sp>
        <p:cxnSp>
          <p:nvCxnSpPr>
            <p:cNvPr id="12" name="Straight Connector 11">
              <a:extLst>
                <a:ext uri="{FF2B5EF4-FFF2-40B4-BE49-F238E27FC236}">
                  <a16:creationId xmlns:a16="http://schemas.microsoft.com/office/drawing/2014/main" id="{D22FE64B-EAB4-1A47-FAFD-C586DF5AE688}"/>
                </a:ext>
              </a:extLst>
            </p:cNvPr>
            <p:cNvCxnSpPr/>
            <p:nvPr/>
          </p:nvCxnSpPr>
          <p:spPr>
            <a:xfrm>
              <a:off x="6096000" y="728133"/>
              <a:ext cx="0" cy="287867"/>
            </a:xfrm>
            <a:prstGeom prst="line">
              <a:avLst/>
            </a:prstGeom>
            <a:solidFill>
              <a:srgbClr val="C00000"/>
            </a:solidFill>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A7E97F-08B5-2C36-94D9-4C264398FA07}"/>
                </a:ext>
              </a:extLst>
            </p:cNvPr>
            <p:cNvCxnSpPr/>
            <p:nvPr/>
          </p:nvCxnSpPr>
          <p:spPr>
            <a:xfrm>
              <a:off x="2946400" y="1016000"/>
              <a:ext cx="6002867" cy="0"/>
            </a:xfrm>
            <a:prstGeom prst="line">
              <a:avLst/>
            </a:prstGeom>
            <a:solidFill>
              <a:srgbClr val="C00000"/>
            </a:solidFill>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4A3460-3EC8-3A22-1732-3F929E54B727}"/>
                </a:ext>
              </a:extLst>
            </p:cNvPr>
            <p:cNvCxnSpPr/>
            <p:nvPr/>
          </p:nvCxnSpPr>
          <p:spPr>
            <a:xfrm>
              <a:off x="2946400" y="1016000"/>
              <a:ext cx="0" cy="448733"/>
            </a:xfrm>
            <a:prstGeom prst="straightConnector1">
              <a:avLst/>
            </a:prstGeom>
            <a:solidFill>
              <a:srgbClr val="C00000"/>
            </a:solidFill>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425ED5-7F78-E4B5-4C82-40BCF4977992}"/>
                </a:ext>
              </a:extLst>
            </p:cNvPr>
            <p:cNvCxnSpPr>
              <a:cxnSpLocks/>
            </p:cNvCxnSpPr>
            <p:nvPr/>
          </p:nvCxnSpPr>
          <p:spPr>
            <a:xfrm>
              <a:off x="8949267" y="1016000"/>
              <a:ext cx="0" cy="44873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BA7592A-6C3B-3CE8-3BFD-E87E8AB3457D}"/>
                </a:ext>
              </a:extLst>
            </p:cNvPr>
            <p:cNvSpPr/>
            <p:nvPr/>
          </p:nvSpPr>
          <p:spPr>
            <a:xfrm>
              <a:off x="6824133" y="1464733"/>
              <a:ext cx="4275665" cy="44870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latin typeface="Times New Roman" panose="02020603050405020304" pitchFamily="18" charset="0"/>
                  <a:cs typeface="Times New Roman" panose="02020603050405020304" pitchFamily="18" charset="0"/>
                </a:rPr>
                <a:t>Novelty of the current work</a:t>
              </a:r>
            </a:p>
          </p:txBody>
        </p:sp>
        <p:sp>
          <p:nvSpPr>
            <p:cNvPr id="30" name="Rectangle: Rounded Corners 29">
              <a:extLst>
                <a:ext uri="{FF2B5EF4-FFF2-40B4-BE49-F238E27FC236}">
                  <a16:creationId xmlns:a16="http://schemas.microsoft.com/office/drawing/2014/main" id="{356F5711-FF5E-A4A6-B0D3-4D243599D4A0}"/>
                </a:ext>
              </a:extLst>
            </p:cNvPr>
            <p:cNvSpPr/>
            <p:nvPr/>
          </p:nvSpPr>
          <p:spPr>
            <a:xfrm>
              <a:off x="1041400" y="2269085"/>
              <a:ext cx="4656667" cy="87203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latin typeface="Times New Roman" panose="02020603050405020304" pitchFamily="18" charset="0"/>
                  <a:cs typeface="Times New Roman" panose="02020603050405020304" pitchFamily="18" charset="0"/>
                </a:rPr>
                <a:t>In most of the studies, maps of thematic layers were generated from satellite imageries and conventional maps </a:t>
              </a:r>
            </a:p>
          </p:txBody>
        </p:sp>
        <p:sp>
          <p:nvSpPr>
            <p:cNvPr id="31" name="Rectangle: Rounded Corners 30">
              <a:extLst>
                <a:ext uri="{FF2B5EF4-FFF2-40B4-BE49-F238E27FC236}">
                  <a16:creationId xmlns:a16="http://schemas.microsoft.com/office/drawing/2014/main" id="{7F935C66-3C08-3273-BC19-2269D8C98664}"/>
                </a:ext>
              </a:extLst>
            </p:cNvPr>
            <p:cNvSpPr/>
            <p:nvPr/>
          </p:nvSpPr>
          <p:spPr>
            <a:xfrm>
              <a:off x="6443134" y="2269095"/>
              <a:ext cx="5012266" cy="87202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latin typeface="Times New Roman" panose="02020603050405020304" pitchFamily="18" charset="0"/>
                  <a:cs typeface="Times New Roman" panose="02020603050405020304" pitchFamily="18" charset="0"/>
                </a:rPr>
                <a:t>In this study, some of them were generated from </a:t>
              </a:r>
              <a:r>
                <a:rPr lang="en-IN" sz="2000" b="1" dirty="0">
                  <a:solidFill>
                    <a:schemeClr val="accent1">
                      <a:lumMod val="50000"/>
                    </a:schemeClr>
                  </a:solidFill>
                  <a:latin typeface="Times New Roman" panose="02020603050405020304" pitchFamily="18" charset="0"/>
                  <a:cs typeface="Times New Roman" panose="02020603050405020304" pitchFamily="18" charset="0"/>
                </a:rPr>
                <a:t>field survey </a:t>
              </a:r>
              <a:r>
                <a:rPr lang="en-IN" sz="2000" dirty="0">
                  <a:solidFill>
                    <a:schemeClr val="accent1">
                      <a:lumMod val="50000"/>
                    </a:schemeClr>
                  </a:solidFill>
                  <a:latin typeface="Times New Roman" panose="02020603050405020304" pitchFamily="18" charset="0"/>
                  <a:cs typeface="Times New Roman" panose="02020603050405020304" pitchFamily="18" charset="0"/>
                </a:rPr>
                <a:t>data. </a:t>
              </a:r>
            </a:p>
          </p:txBody>
        </p:sp>
        <p:sp>
          <p:nvSpPr>
            <p:cNvPr id="32" name="Arrow: Left-Right 31">
              <a:extLst>
                <a:ext uri="{FF2B5EF4-FFF2-40B4-BE49-F238E27FC236}">
                  <a16:creationId xmlns:a16="http://schemas.microsoft.com/office/drawing/2014/main" id="{3B7F3921-FF1E-3E57-2942-7C4BFF81BACB}"/>
                </a:ext>
              </a:extLst>
            </p:cNvPr>
            <p:cNvSpPr/>
            <p:nvPr/>
          </p:nvSpPr>
          <p:spPr>
            <a:xfrm>
              <a:off x="5698067" y="2434156"/>
              <a:ext cx="736600" cy="444503"/>
            </a:xfrm>
            <a:prstGeom prst="leftRightArrow">
              <a:avLst/>
            </a:prstGeom>
            <a:solidFill>
              <a:schemeClr val="accent2">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FC427481-95D3-1DE6-84A3-567460B8CEEB}"/>
                </a:ext>
              </a:extLst>
            </p:cNvPr>
            <p:cNvSpPr/>
            <p:nvPr/>
          </p:nvSpPr>
          <p:spPr>
            <a:xfrm>
              <a:off x="1117600" y="3429000"/>
              <a:ext cx="4580467" cy="677333"/>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latin typeface="Times New Roman" panose="02020603050405020304" pitchFamily="18" charset="0"/>
                  <a:cs typeface="Times New Roman" panose="02020603050405020304" pitchFamily="18" charset="0"/>
                </a:rPr>
                <a:t>Number of parameters to generate final map was less.</a:t>
              </a:r>
            </a:p>
          </p:txBody>
        </p:sp>
        <p:sp>
          <p:nvSpPr>
            <p:cNvPr id="34" name="Rectangle: Rounded Corners 33">
              <a:extLst>
                <a:ext uri="{FF2B5EF4-FFF2-40B4-BE49-F238E27FC236}">
                  <a16:creationId xmlns:a16="http://schemas.microsoft.com/office/drawing/2014/main" id="{41C6DC1E-C443-91B3-8685-350DA26A93AA}"/>
                </a:ext>
              </a:extLst>
            </p:cNvPr>
            <p:cNvSpPr/>
            <p:nvPr/>
          </p:nvSpPr>
          <p:spPr>
            <a:xfrm>
              <a:off x="6519333" y="3428975"/>
              <a:ext cx="4936067" cy="67733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latin typeface="Times New Roman" panose="02020603050405020304" pitchFamily="18" charset="0"/>
                  <a:cs typeface="Times New Roman" panose="02020603050405020304" pitchFamily="18" charset="0"/>
                </a:rPr>
                <a:t>A total of </a:t>
              </a:r>
              <a:r>
                <a:rPr lang="en-IN" sz="2000" b="1" dirty="0">
                  <a:solidFill>
                    <a:schemeClr val="accent1">
                      <a:lumMod val="50000"/>
                    </a:schemeClr>
                  </a:solidFill>
                  <a:latin typeface="Times New Roman" panose="02020603050405020304" pitchFamily="18" charset="0"/>
                  <a:cs typeface="Times New Roman" panose="02020603050405020304" pitchFamily="18" charset="0"/>
                </a:rPr>
                <a:t>14 parameters </a:t>
              </a:r>
              <a:r>
                <a:rPr lang="en-IN" sz="2000" dirty="0">
                  <a:solidFill>
                    <a:schemeClr val="accent1">
                      <a:lumMod val="50000"/>
                    </a:schemeClr>
                  </a:solidFill>
                  <a:latin typeface="Times New Roman" panose="02020603050405020304" pitchFamily="18" charset="0"/>
                  <a:cs typeface="Times New Roman" panose="02020603050405020304" pitchFamily="18" charset="0"/>
                </a:rPr>
                <a:t>were introduced</a:t>
              </a:r>
              <a:r>
                <a:rPr lang="en-IN" dirty="0">
                  <a:solidFill>
                    <a:schemeClr val="accent1">
                      <a:lumMod val="50000"/>
                    </a:schemeClr>
                  </a:solidFill>
                </a:rPr>
                <a:t>.</a:t>
              </a:r>
            </a:p>
          </p:txBody>
        </p:sp>
        <p:sp>
          <p:nvSpPr>
            <p:cNvPr id="35" name="Arrow: Left-Right 34">
              <a:extLst>
                <a:ext uri="{FF2B5EF4-FFF2-40B4-BE49-F238E27FC236}">
                  <a16:creationId xmlns:a16="http://schemas.microsoft.com/office/drawing/2014/main" id="{393A9BA7-0CA5-9794-6464-2D9D1D26168F}"/>
                </a:ext>
              </a:extLst>
            </p:cNvPr>
            <p:cNvSpPr/>
            <p:nvPr/>
          </p:nvSpPr>
          <p:spPr>
            <a:xfrm>
              <a:off x="5710766" y="3537002"/>
              <a:ext cx="795868" cy="444421"/>
            </a:xfrm>
            <a:prstGeom prst="leftRightArrow">
              <a:avLst/>
            </a:prstGeom>
            <a:solidFill>
              <a:schemeClr val="accent2">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B8D65B64-37FD-98D1-70D1-AB0B682FA202}"/>
                </a:ext>
              </a:extLst>
            </p:cNvPr>
            <p:cNvSpPr/>
            <p:nvPr/>
          </p:nvSpPr>
          <p:spPr>
            <a:xfrm>
              <a:off x="1176867" y="4343400"/>
              <a:ext cx="4546598" cy="87203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latin typeface="Times New Roman" panose="02020603050405020304" pitchFamily="18" charset="0"/>
                  <a:cs typeface="Times New Roman" panose="02020603050405020304" pitchFamily="18" charset="0"/>
                </a:rPr>
                <a:t>Validation of the model was done in a few cases and most of them were done from groundwater level survey data</a:t>
              </a:r>
              <a:r>
                <a:rPr lang="en-IN" dirty="0">
                  <a:solidFill>
                    <a:schemeClr val="accent1">
                      <a:lumMod val="50000"/>
                    </a:schemeClr>
                  </a:solidFill>
                </a:rPr>
                <a:t>.</a:t>
              </a:r>
            </a:p>
          </p:txBody>
        </p:sp>
        <p:sp>
          <p:nvSpPr>
            <p:cNvPr id="37" name="Rectangle: Rounded Corners 36">
              <a:extLst>
                <a:ext uri="{FF2B5EF4-FFF2-40B4-BE49-F238E27FC236}">
                  <a16:creationId xmlns:a16="http://schemas.microsoft.com/office/drawing/2014/main" id="{180D9EC4-83E6-1BF4-DCDD-FBCE7DBB2752}"/>
                </a:ext>
              </a:extLst>
            </p:cNvPr>
            <p:cNvSpPr/>
            <p:nvPr/>
          </p:nvSpPr>
          <p:spPr>
            <a:xfrm>
              <a:off x="6519334" y="4267200"/>
              <a:ext cx="4995334" cy="94822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latin typeface="Times New Roman" panose="02020603050405020304" pitchFamily="18" charset="0"/>
                  <a:cs typeface="Times New Roman" panose="02020603050405020304" pitchFamily="18" charset="0"/>
                </a:rPr>
                <a:t>Validation of the final map has been done by </a:t>
              </a:r>
              <a:r>
                <a:rPr lang="en-IN" sz="2000" b="1" dirty="0">
                  <a:solidFill>
                    <a:schemeClr val="accent1">
                      <a:lumMod val="50000"/>
                    </a:schemeClr>
                  </a:solidFill>
                  <a:latin typeface="Times New Roman" panose="02020603050405020304" pitchFamily="18" charset="0"/>
                  <a:cs typeface="Times New Roman" panose="02020603050405020304" pitchFamily="18" charset="0"/>
                </a:rPr>
                <a:t>groundwater level survey </a:t>
              </a:r>
              <a:r>
                <a:rPr lang="en-IN" sz="2000" dirty="0">
                  <a:solidFill>
                    <a:schemeClr val="accent1">
                      <a:lumMod val="50000"/>
                    </a:schemeClr>
                  </a:solidFill>
                  <a:latin typeface="Times New Roman" panose="02020603050405020304" pitchFamily="18" charset="0"/>
                  <a:cs typeface="Times New Roman" panose="02020603050405020304" pitchFamily="18" charset="0"/>
                </a:rPr>
                <a:t>and </a:t>
              </a:r>
              <a:r>
                <a:rPr lang="en-IN" sz="2000" b="1" dirty="0">
                  <a:solidFill>
                    <a:schemeClr val="accent1">
                      <a:lumMod val="50000"/>
                    </a:schemeClr>
                  </a:solidFill>
                  <a:latin typeface="Times New Roman" panose="02020603050405020304" pitchFamily="18" charset="0"/>
                  <a:cs typeface="Times New Roman" panose="02020603050405020304" pitchFamily="18" charset="0"/>
                </a:rPr>
                <a:t>Vertical Electrical Sounding</a:t>
              </a:r>
              <a:r>
                <a:rPr lang="en-IN" sz="2000" dirty="0">
                  <a:solidFill>
                    <a:schemeClr val="accent1">
                      <a:lumMod val="50000"/>
                    </a:schemeClr>
                  </a:solidFill>
                  <a:latin typeface="Times New Roman" panose="02020603050405020304" pitchFamily="18" charset="0"/>
                  <a:cs typeface="Times New Roman" panose="02020603050405020304" pitchFamily="18" charset="0"/>
                </a:rPr>
                <a:t> (VES) survey data.</a:t>
              </a:r>
            </a:p>
          </p:txBody>
        </p:sp>
        <p:sp>
          <p:nvSpPr>
            <p:cNvPr id="38" name="Arrow: Left-Right 37">
              <a:extLst>
                <a:ext uri="{FF2B5EF4-FFF2-40B4-BE49-F238E27FC236}">
                  <a16:creationId xmlns:a16="http://schemas.microsoft.com/office/drawing/2014/main" id="{093A9279-3006-97D1-1D46-1CEC669BD61E}"/>
                </a:ext>
              </a:extLst>
            </p:cNvPr>
            <p:cNvSpPr/>
            <p:nvPr/>
          </p:nvSpPr>
          <p:spPr>
            <a:xfrm>
              <a:off x="5723465" y="4559273"/>
              <a:ext cx="795868" cy="393727"/>
            </a:xfrm>
            <a:prstGeom prst="leftRightArrow">
              <a:avLst/>
            </a:prstGeom>
            <a:solidFill>
              <a:schemeClr val="accent2">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0747863E-4EF6-0DA2-1F38-FEA04CD74B62}"/>
                </a:ext>
              </a:extLst>
            </p:cNvPr>
            <p:cNvSpPr/>
            <p:nvPr/>
          </p:nvSpPr>
          <p:spPr>
            <a:xfrm>
              <a:off x="1176867" y="5477933"/>
              <a:ext cx="4521200" cy="87203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latin typeface="Times New Roman" panose="02020603050405020304" pitchFamily="18" charset="0"/>
                  <a:cs typeface="Times New Roman" panose="02020603050405020304" pitchFamily="18" charset="0"/>
                </a:rPr>
                <a:t>No or a few water quality assessments were done in the study area.</a:t>
              </a:r>
            </a:p>
          </p:txBody>
        </p:sp>
        <p:sp>
          <p:nvSpPr>
            <p:cNvPr id="40" name="Rectangle: Rounded Corners 39">
              <a:extLst>
                <a:ext uri="{FF2B5EF4-FFF2-40B4-BE49-F238E27FC236}">
                  <a16:creationId xmlns:a16="http://schemas.microsoft.com/office/drawing/2014/main" id="{42A67525-CBC4-FCDB-C23B-1F259DF925D2}"/>
                </a:ext>
              </a:extLst>
            </p:cNvPr>
            <p:cNvSpPr/>
            <p:nvPr/>
          </p:nvSpPr>
          <p:spPr>
            <a:xfrm>
              <a:off x="6519332" y="5367879"/>
              <a:ext cx="5105398" cy="119378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accent1">
                      <a:lumMod val="50000"/>
                    </a:schemeClr>
                  </a:solidFill>
                  <a:latin typeface="Times New Roman" panose="02020603050405020304" pitchFamily="18" charset="0"/>
                  <a:cs typeface="Times New Roman" panose="02020603050405020304" pitchFamily="18" charset="0"/>
                </a:rPr>
                <a:t>General water quality parameters were measured in the laboratory of samples collected from the field &amp; </a:t>
              </a:r>
              <a:r>
                <a:rPr lang="en-IN" sz="2000" b="1" dirty="0">
                  <a:solidFill>
                    <a:schemeClr val="accent1">
                      <a:lumMod val="50000"/>
                    </a:schemeClr>
                  </a:solidFill>
                  <a:latin typeface="Times New Roman" panose="02020603050405020304" pitchFamily="18" charset="0"/>
                  <a:cs typeface="Times New Roman" panose="02020603050405020304" pitchFamily="18" charset="0"/>
                </a:rPr>
                <a:t>water quality index </a:t>
              </a:r>
              <a:r>
                <a:rPr lang="en-IN" sz="2000" dirty="0">
                  <a:solidFill>
                    <a:schemeClr val="accent1">
                      <a:lumMod val="50000"/>
                    </a:schemeClr>
                  </a:solidFill>
                  <a:latin typeface="Times New Roman" panose="02020603050405020304" pitchFamily="18" charset="0"/>
                  <a:cs typeface="Times New Roman" panose="02020603050405020304" pitchFamily="18" charset="0"/>
                </a:rPr>
                <a:t>was determined.</a:t>
              </a:r>
            </a:p>
          </p:txBody>
        </p:sp>
        <p:sp>
          <p:nvSpPr>
            <p:cNvPr id="41" name="Arrow: Left-Right 40">
              <a:extLst>
                <a:ext uri="{FF2B5EF4-FFF2-40B4-BE49-F238E27FC236}">
                  <a16:creationId xmlns:a16="http://schemas.microsoft.com/office/drawing/2014/main" id="{83B03B74-4E68-DA1A-67A2-ACC0A6942511}"/>
                </a:ext>
              </a:extLst>
            </p:cNvPr>
            <p:cNvSpPr/>
            <p:nvPr/>
          </p:nvSpPr>
          <p:spPr>
            <a:xfrm>
              <a:off x="5723464" y="5769997"/>
              <a:ext cx="770471" cy="359870"/>
            </a:xfrm>
            <a:prstGeom prst="leftRightArrow">
              <a:avLst/>
            </a:prstGeom>
            <a:solidFill>
              <a:schemeClr val="accent2">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0E695B81-C676-4875-584D-269109CBE3F0}"/>
                </a:ext>
              </a:extLst>
            </p:cNvPr>
            <p:cNvSpPr/>
            <p:nvPr/>
          </p:nvSpPr>
          <p:spPr>
            <a:xfrm>
              <a:off x="2683935" y="1913434"/>
              <a:ext cx="440264" cy="355651"/>
            </a:xfrm>
            <a:prstGeom prst="downArrow">
              <a:avLst/>
            </a:prstGeom>
            <a:solidFill>
              <a:schemeClr val="accent2">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8AAB0417-12D1-62ED-1BCF-2A2E2F401F1E}"/>
                </a:ext>
              </a:extLst>
            </p:cNvPr>
            <p:cNvSpPr/>
            <p:nvPr/>
          </p:nvSpPr>
          <p:spPr>
            <a:xfrm>
              <a:off x="8695267" y="1913434"/>
              <a:ext cx="440264" cy="355651"/>
            </a:xfrm>
            <a:prstGeom prst="downArrow">
              <a:avLst/>
            </a:prstGeom>
            <a:solidFill>
              <a:schemeClr val="accent2">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469686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9A0DA-4B1D-3B35-493C-BCE647C1543F}"/>
              </a:ext>
            </a:extLst>
          </p:cNvPr>
          <p:cNvSpPr txBox="1"/>
          <p:nvPr/>
        </p:nvSpPr>
        <p:spPr>
          <a:xfrm>
            <a:off x="225499" y="228796"/>
            <a:ext cx="11629384" cy="2123658"/>
          </a:xfrm>
          <a:prstGeom prst="rect">
            <a:avLst/>
          </a:prstGeom>
          <a:noFill/>
        </p:spPr>
        <p:txBody>
          <a:bodyPr wrap="square" rtlCol="0">
            <a:spAutoFit/>
          </a:bodyPr>
          <a:lstStyle/>
          <a:p>
            <a:pPr marL="457200" indent="-457200" algn="just">
              <a:buFont typeface="Wingdings" panose="05000000000000000000" pitchFamily="2" charset="2"/>
              <a:buChar char="q"/>
            </a:pPr>
            <a:r>
              <a:rPr lang="en-IN" sz="2800" b="1" dirty="0">
                <a:solidFill>
                  <a:srgbClr val="C00000"/>
                </a:solidFill>
                <a:latin typeface="Times New Roman" panose="02020603050405020304" pitchFamily="18" charset="0"/>
                <a:cs typeface="Times New Roman" panose="02020603050405020304" pitchFamily="18" charset="0"/>
              </a:rPr>
              <a:t>THE OBJECTIVE OF THE STUDY</a:t>
            </a:r>
          </a:p>
          <a:p>
            <a:pPr algn="just"/>
            <a:endParaRPr lang="en-IN" sz="3200" b="1" dirty="0">
              <a:solidFill>
                <a:srgbClr val="000066"/>
              </a:solidFill>
              <a:latin typeface="Times New Roman" panose="02020603050405020304" pitchFamily="18" charset="0"/>
              <a:cs typeface="Times New Roman" panose="02020603050405020304" pitchFamily="18" charset="0"/>
            </a:endParaRPr>
          </a:p>
          <a:p>
            <a:pPr algn="just">
              <a:lnSpc>
                <a:spcPct val="150000"/>
              </a:lnSpc>
            </a:pP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To delineate the groundwater potential zone (GPZ) of the </a:t>
            </a:r>
            <a:r>
              <a:rPr lang="en-IN"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Upper Silabati-Joypanda river basin</a:t>
            </a:r>
            <a:r>
              <a:rPr lang="en-IN"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of west Bengal, India by integrating surface and subsurface parameters with the help of GIS, Remote sensing and analytical hierarchy process. </a:t>
            </a:r>
            <a:endParaRPr lang="en-IN" dirty="0">
              <a:solidFill>
                <a:srgbClr val="000066"/>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rgbClr val="000066"/>
              </a:solidFill>
            </a:endParaRPr>
          </a:p>
        </p:txBody>
      </p:sp>
      <p:sp>
        <p:nvSpPr>
          <p:cNvPr id="3" name="TextBox 2">
            <a:extLst>
              <a:ext uri="{FF2B5EF4-FFF2-40B4-BE49-F238E27FC236}">
                <a16:creationId xmlns:a16="http://schemas.microsoft.com/office/drawing/2014/main" id="{3C8EA905-FC37-3A9D-250B-5F79F821D4E0}"/>
              </a:ext>
            </a:extLst>
          </p:cNvPr>
          <p:cNvSpPr txBox="1"/>
          <p:nvPr/>
        </p:nvSpPr>
        <p:spPr>
          <a:xfrm>
            <a:off x="225499" y="2352454"/>
            <a:ext cx="11966501" cy="3847207"/>
          </a:xfrm>
          <a:prstGeom prst="rect">
            <a:avLst/>
          </a:prstGeom>
          <a:noFill/>
        </p:spPr>
        <p:txBody>
          <a:bodyPr wrap="square" rtlCol="0">
            <a:spAutoFit/>
          </a:bodyPr>
          <a:lstStyle/>
          <a:p>
            <a:pPr marL="457200" indent="-457200">
              <a:buFont typeface="Wingdings" panose="05000000000000000000" pitchFamily="2" charset="2"/>
              <a:buChar char="q"/>
            </a:pPr>
            <a:r>
              <a:rPr lang="en-IN" sz="2800" b="1" dirty="0">
                <a:solidFill>
                  <a:srgbClr val="C00000"/>
                </a:solidFill>
                <a:latin typeface="Times New Roman" panose="02020603050405020304" pitchFamily="18" charset="0"/>
                <a:cs typeface="Times New Roman" panose="02020603050405020304" pitchFamily="18" charset="0"/>
              </a:rPr>
              <a:t>SCOPE OF THE STUDY</a:t>
            </a:r>
            <a:r>
              <a:rPr lang="en-IN" sz="2000" dirty="0">
                <a:solidFill>
                  <a:srgbClr val="000066"/>
                </a:solidFill>
              </a:rPr>
              <a:t>:</a:t>
            </a:r>
          </a:p>
          <a:p>
            <a:endParaRPr lang="en-IN" dirty="0">
              <a:solidFill>
                <a:srgbClr val="000066"/>
              </a:solidFill>
            </a:endParaRPr>
          </a:p>
          <a:p>
            <a:pPr marL="285750" indent="-285750">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To </a:t>
            </a:r>
            <a:r>
              <a:rPr lang="en-IN" b="1" dirty="0">
                <a:solidFill>
                  <a:srgbClr val="000066"/>
                </a:solidFill>
                <a:latin typeface="Times New Roman" panose="02020603050405020304" pitchFamily="18" charset="0"/>
                <a:cs typeface="Times New Roman" panose="02020603050405020304" pitchFamily="18" charset="0"/>
              </a:rPr>
              <a:t>validate </a:t>
            </a:r>
            <a:r>
              <a:rPr lang="en-IN" dirty="0">
                <a:solidFill>
                  <a:srgbClr val="000066"/>
                </a:solidFill>
                <a:latin typeface="Times New Roman" panose="02020603050405020304" pitchFamily="18" charset="0"/>
                <a:cs typeface="Times New Roman" panose="02020603050405020304" pitchFamily="18" charset="0"/>
              </a:rPr>
              <a:t>the GPZ using resistivity survey and groundwater level data obtained from dug wells during the field survey.</a:t>
            </a:r>
          </a:p>
          <a:p>
            <a:endParaRPr lang="en-IN" dirty="0">
              <a:solidFill>
                <a:srgbClr val="000066"/>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To determine different soil characteristics of the study area like bulk density, specific gravity, </a:t>
            </a:r>
            <a:r>
              <a:rPr lang="en-IN" b="1" dirty="0">
                <a:solidFill>
                  <a:srgbClr val="000066"/>
                </a:solidFill>
                <a:latin typeface="Times New Roman" panose="02020603050405020304" pitchFamily="18" charset="0"/>
                <a:cs typeface="Times New Roman" panose="02020603050405020304" pitchFamily="18" charset="0"/>
              </a:rPr>
              <a:t>water holding capacity</a:t>
            </a:r>
            <a:r>
              <a:rPr lang="en-IN" dirty="0">
                <a:solidFill>
                  <a:srgbClr val="000066"/>
                </a:solidFill>
                <a:latin typeface="Times New Roman" panose="02020603050405020304" pitchFamily="18" charset="0"/>
                <a:cs typeface="Times New Roman" panose="02020603050405020304" pitchFamily="18" charset="0"/>
              </a:rPr>
              <a:t>, moisture content, </a:t>
            </a:r>
            <a:r>
              <a:rPr lang="en-IN" b="1" dirty="0">
                <a:solidFill>
                  <a:srgbClr val="000066"/>
                </a:solidFill>
                <a:latin typeface="Times New Roman" panose="02020603050405020304" pitchFamily="18" charset="0"/>
                <a:cs typeface="Times New Roman" panose="02020603050405020304" pitchFamily="18" charset="0"/>
              </a:rPr>
              <a:t>permeability</a:t>
            </a:r>
            <a:r>
              <a:rPr lang="en-IN" dirty="0">
                <a:solidFill>
                  <a:srgbClr val="000066"/>
                </a:solidFill>
                <a:latin typeface="Times New Roman" panose="02020603050405020304" pitchFamily="18" charset="0"/>
                <a:cs typeface="Times New Roman" panose="02020603050405020304" pitchFamily="18" charset="0"/>
              </a:rPr>
              <a:t>, dry density, sieve analysis, </a:t>
            </a:r>
            <a:r>
              <a:rPr lang="en-IN" b="1" dirty="0">
                <a:solidFill>
                  <a:srgbClr val="000066"/>
                </a:solidFill>
                <a:latin typeface="Times New Roman" panose="02020603050405020304" pitchFamily="18" charset="0"/>
                <a:cs typeface="Times New Roman" panose="02020603050405020304" pitchFamily="18" charset="0"/>
              </a:rPr>
              <a:t>porosity </a:t>
            </a:r>
            <a:r>
              <a:rPr lang="en-IN" dirty="0">
                <a:solidFill>
                  <a:srgbClr val="000066"/>
                </a:solidFill>
                <a:latin typeface="Times New Roman" panose="02020603050405020304" pitchFamily="18" charset="0"/>
                <a:cs typeface="Times New Roman" panose="02020603050405020304" pitchFamily="18" charset="0"/>
              </a:rPr>
              <a:t>etc and to introduce some of the parameters as thematic layers to delineate the groundwater potential zone.</a:t>
            </a:r>
          </a:p>
          <a:p>
            <a:endParaRPr lang="en-IN" dirty="0">
              <a:solidFill>
                <a:srgbClr val="000066"/>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To collect groundwater samples from different sites in the study area and to determine general water quality parameters as well as water quality index for </a:t>
            </a:r>
            <a:r>
              <a:rPr lang="en-IN" b="1" dirty="0">
                <a:solidFill>
                  <a:srgbClr val="000066"/>
                </a:solidFill>
                <a:latin typeface="Times New Roman" panose="02020603050405020304" pitchFamily="18" charset="0"/>
                <a:cs typeface="Times New Roman" panose="02020603050405020304" pitchFamily="18" charset="0"/>
              </a:rPr>
              <a:t>quality risk assessment</a:t>
            </a:r>
            <a:r>
              <a:rPr lang="en-IN" dirty="0">
                <a:solidFill>
                  <a:srgbClr val="000066"/>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IN" dirty="0">
              <a:solidFill>
                <a:srgbClr val="000066"/>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dirty="0">
                <a:solidFill>
                  <a:srgbClr val="000066"/>
                </a:solidFill>
                <a:latin typeface="Times New Roman" panose="02020603050405020304" pitchFamily="18" charset="0"/>
                <a:cs typeface="Times New Roman" panose="02020603050405020304" pitchFamily="18" charset="0"/>
              </a:rPr>
              <a:t>The study will help in effective </a:t>
            </a:r>
            <a:r>
              <a:rPr lang="en-IN" b="1" dirty="0">
                <a:solidFill>
                  <a:srgbClr val="000066"/>
                </a:solidFill>
                <a:latin typeface="Times New Roman" panose="02020603050405020304" pitchFamily="18" charset="0"/>
                <a:cs typeface="Times New Roman" panose="02020603050405020304" pitchFamily="18" charset="0"/>
              </a:rPr>
              <a:t>water resources management </a:t>
            </a:r>
            <a:r>
              <a:rPr lang="en-IN" dirty="0">
                <a:solidFill>
                  <a:srgbClr val="000066"/>
                </a:solidFill>
                <a:latin typeface="Times New Roman" panose="02020603050405020304" pitchFamily="18" charset="0"/>
                <a:cs typeface="Times New Roman" panose="02020603050405020304" pitchFamily="18" charset="0"/>
              </a:rPr>
              <a:t>and identify the suitable locations for groundwater extraction</a:t>
            </a:r>
            <a:r>
              <a:rPr lang="en-IN" dirty="0">
                <a:solidFill>
                  <a:srgbClr val="000066"/>
                </a:solidFill>
              </a:rPr>
              <a:t>. </a:t>
            </a:r>
          </a:p>
          <a:p>
            <a:endParaRPr lang="en-IN" dirty="0">
              <a:solidFill>
                <a:srgbClr val="000066"/>
              </a:solidFill>
            </a:endParaRPr>
          </a:p>
        </p:txBody>
      </p:sp>
    </p:spTree>
    <p:extLst>
      <p:ext uri="{BB962C8B-B14F-4D97-AF65-F5344CB8AC3E}">
        <p14:creationId xmlns:p14="http://schemas.microsoft.com/office/powerpoint/2010/main" val="606745489"/>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4710</TotalTime>
  <Words>8430</Words>
  <Application>Microsoft Office PowerPoint</Application>
  <PresentationFormat>Widescreen</PresentationFormat>
  <Paragraphs>2322</Paragraphs>
  <Slides>79</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7" baseType="lpstr">
      <vt:lpstr>Arial</vt:lpstr>
      <vt:lpstr>Calibri</vt:lpstr>
      <vt:lpstr>Cambria Math</vt:lpstr>
      <vt:lpstr>Corbel</vt:lpstr>
      <vt:lpstr>Times New Roman</vt:lpstr>
      <vt:lpstr>Wingdings</vt:lpstr>
      <vt:lpstr>Depth</vt:lpstr>
      <vt:lpstr>Chart</vt:lpstr>
      <vt:lpstr>ASSESSMENT  OF  GROUNDWATER  POTENTIAL   ZONE  WITH  INTEGRATED  MCDM  MODEL   AND  WQI  IN SILABATI-JOYPANDA  RIVER  BASIN  OF   WEST  BENGAL,  INDIA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OF  GROUNDWATER  POTENTIAL   ZONE  WITH  INTEGRATED  MCDM  MODEL   AND  WQI  IN SILABATI-JOYPANDA  RIVER  BASIN  OF   WEST  BENGAL,  INDIA  </dc:title>
  <dc:creator>SAYAK KARMAKAR</dc:creator>
  <cp:lastModifiedBy>SAYAK KARMAKAR</cp:lastModifiedBy>
  <cp:revision>46</cp:revision>
  <dcterms:created xsi:type="dcterms:W3CDTF">2022-07-02T04:49:40Z</dcterms:created>
  <dcterms:modified xsi:type="dcterms:W3CDTF">2022-07-15T15:21:58Z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